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4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theme/theme5.xml" ContentType="application/vnd.openxmlformats-officedocument.theme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theme/theme6.xml" ContentType="application/vnd.openxmlformats-officedocument.theme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9" r:id="rId1"/>
    <p:sldMasterId id="2147483716" r:id="rId2"/>
    <p:sldMasterId id="2147483768" r:id="rId3"/>
    <p:sldMasterId id="2147483731" r:id="rId4"/>
    <p:sldMasterId id="2147483744" r:id="rId5"/>
    <p:sldMasterId id="2147483756" r:id="rId6"/>
    <p:sldMasterId id="2147483782" r:id="rId7"/>
  </p:sldMasterIdLst>
  <p:notesMasterIdLst>
    <p:notesMasterId r:id="rId23"/>
  </p:notesMasterIdLst>
  <p:sldIdLst>
    <p:sldId id="422" r:id="rId8"/>
    <p:sldId id="380" r:id="rId9"/>
    <p:sldId id="652" r:id="rId10"/>
    <p:sldId id="653" r:id="rId11"/>
    <p:sldId id="654" r:id="rId12"/>
    <p:sldId id="520" r:id="rId13"/>
    <p:sldId id="256" r:id="rId14"/>
    <p:sldId id="257" r:id="rId15"/>
    <p:sldId id="519" r:id="rId16"/>
    <p:sldId id="521" r:id="rId17"/>
    <p:sldId id="522" r:id="rId18"/>
    <p:sldId id="523" r:id="rId19"/>
    <p:sldId id="524" r:id="rId20"/>
    <p:sldId id="525" r:id="rId21"/>
    <p:sldId id="526" r:id="rId22"/>
  </p:sldIdLst>
  <p:sldSz cx="12192000" cy="68580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770" autoAdjust="0"/>
    <p:restoredTop sz="90738" autoAdjust="0"/>
  </p:normalViewPr>
  <p:slideViewPr>
    <p:cSldViewPr snapToGrid="0">
      <p:cViewPr varScale="1">
        <p:scale>
          <a:sx n="53" d="100"/>
          <a:sy n="53" d="100"/>
        </p:scale>
        <p:origin x="96" y="10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59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4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D996819-948C-4B32-9B87-D16B9FA8B6C9}" type="datetimeFigureOut">
              <a:rPr lang="en-US" smtClean="0"/>
              <a:t>9/14/2024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8CE5BC2-F636-44DB-8188-C1B49442CB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7195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87424" indent="-302856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211422" indent="-242285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95991" indent="-242285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180560" indent="-242285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665128" indent="-2422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3149697" indent="-2422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634267" indent="-2422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4118836" indent="-2422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17EB94D7-EEDD-4CD2-B189-FCB3C53E6F6C}" type="slidenum">
              <a:rPr lang="en-US" altLang="en-US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65897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71475" y="681038"/>
            <a:ext cx="5975350" cy="3362325"/>
          </a:xfrm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75954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71475" y="681038"/>
            <a:ext cx="5975350" cy="3362325"/>
          </a:xfrm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29336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87424" indent="-302856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211422" indent="-242285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95991" indent="-242285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180560" indent="-242285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665128" indent="-2422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3149697" indent="-2422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634267" indent="-2422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4118836" indent="-2422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17EB94D7-EEDD-4CD2-B189-FCB3C53E6F6C}" type="slidenum">
              <a:rPr lang="en-US" altLang="en-US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65897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7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" y="2438401"/>
            <a:ext cx="12012084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rgbClr val="000000"/>
                  </a:solidFill>
                  <a:cs typeface="Arial" charset="0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rgbClr val="000000"/>
                  </a:solidFill>
                  <a:cs typeface="Arial" charset="0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rgbClr val="000000"/>
                  </a:solidFill>
                  <a:cs typeface="Arial" charset="0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rgbClr val="000000"/>
                  </a:solidFill>
                  <a:cs typeface="Arial" charset="0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>
                <a:defRPr/>
              </a:pPr>
              <a:endParaRPr lang="en-US" altLang="en-US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>
                <a:defRPr/>
              </a:pPr>
              <a:endParaRPr lang="en-US" altLang="en-US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>
                <a:defRPr/>
              </a:pPr>
              <a:endParaRPr lang="en-US" altLang="en-US">
                <a:solidFill>
                  <a:srgbClr val="000000"/>
                </a:solidFill>
                <a:cs typeface="Arial" charset="0"/>
              </a:endParaRPr>
            </a:p>
          </p:txBody>
        </p:sp>
      </p:grpSp>
      <p:sp>
        <p:nvSpPr>
          <p:cNvPr id="19662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320800" y="1676400"/>
            <a:ext cx="103632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19662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1320800" y="6248400"/>
            <a:ext cx="2540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4572000" y="6248400"/>
            <a:ext cx="38608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144000" y="6248400"/>
            <a:ext cx="2540000" cy="457200"/>
          </a:xfrm>
        </p:spPr>
        <p:txBody>
          <a:bodyPr/>
          <a:lstStyle>
            <a:lvl1pPr>
              <a:defRPr smtClean="0"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4A98D1BD-76BC-DA4F-BF8E-2A73664A76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42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721F11-61F5-7245-8C7E-1F51DECE1C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107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38733" y="214313"/>
            <a:ext cx="2601384" cy="5918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34584" y="214313"/>
            <a:ext cx="7600949" cy="5918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9D7040-78F5-F04A-BDFD-0910F375E7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0719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8BEC5B-45A6-4FD1-9952-5EC0BEB8FE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0963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CA24CB-4A32-3C0E-5393-A676554A83F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35FAC2E-7124-5D4B-F587-913E1D7A52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3603" y="3639684"/>
            <a:ext cx="9144793" cy="103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75020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600201"/>
            <a:ext cx="10439400" cy="4525963"/>
          </a:xfrm>
        </p:spPr>
        <p:txBody>
          <a:bodyPr/>
          <a:lstStyle>
            <a:lvl1pPr marL="403225" indent="-403225">
              <a:buFont typeface="Comic Sans MS" panose="030F0702030302020204" pitchFamily="66" charset="0"/>
              <a:buChar char="€"/>
              <a:defRPr/>
            </a:lvl1pPr>
            <a:lvl2pPr marL="806450" indent="-349250">
              <a:buFont typeface="Comic Sans MS" panose="030F0702030302020204" pitchFamily="66" charset="0"/>
              <a:buChar char="₻"/>
              <a:defRPr/>
            </a:lvl2pPr>
            <a:lvl3pPr marL="1263650" indent="-349250">
              <a:buFont typeface="Comic Sans MS" panose="030F0702030302020204" pitchFamily="66" charset="0"/>
              <a:buChar char="Ж"/>
              <a:defRPr/>
            </a:lvl3pPr>
            <a:lvl4pPr marL="1660525" indent="-288925">
              <a:buFont typeface="Comic Sans MS" panose="030F0702030302020204" pitchFamily="66" charset="0"/>
              <a:buChar char="Ђ"/>
              <a:defRPr/>
            </a:lvl4pPr>
            <a:lvl5pPr marL="2057400" indent="-228600">
              <a:buFont typeface="Comic Sans MS" panose="030F0702030302020204" pitchFamily="66" charset="0"/>
              <a:buChar char="₹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2DB39E-B231-D0F9-101F-8425FB0239C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AC08894-FC8F-DAE9-DFC1-8191897303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3046" y="1457099"/>
            <a:ext cx="9144793" cy="103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24522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5073F3-F75E-137B-EE43-5938B39B741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F10E418-1CF0-94DB-4CB1-CB59A65CAC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3603" y="4355079"/>
            <a:ext cx="9144793" cy="103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19540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681DB2B-169F-3ABF-AF2E-115C3583C6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1457099"/>
            <a:ext cx="9144793" cy="103641"/>
          </a:xfrm>
          <a:prstGeom prst="rect">
            <a:avLst/>
          </a:prstGeom>
        </p:spPr>
      </p:pic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A8ED09C-1453-AAF8-60B1-46631C67FC0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72E60CC-8EB0-7318-0243-FE7C4D3F5248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6364705" y="1648325"/>
            <a:ext cx="5217695" cy="4525963"/>
          </a:xfrm>
        </p:spPr>
        <p:txBody>
          <a:bodyPr/>
          <a:lstStyle>
            <a:lvl1pPr marL="344488" indent="-344488">
              <a:buFont typeface="Comic Sans MS" panose="030F0702030302020204" pitchFamily="66" charset="0"/>
              <a:buChar char="€"/>
              <a:defRPr/>
            </a:lvl1pPr>
            <a:lvl2pPr marL="806450" indent="-349250">
              <a:buFont typeface="Comic Sans MS" panose="030F0702030302020204" pitchFamily="66" charset="0"/>
              <a:buChar char="₻"/>
              <a:defRPr/>
            </a:lvl2pPr>
            <a:lvl3pPr marL="1263650" indent="-349250">
              <a:buFont typeface="Comic Sans MS" panose="030F0702030302020204" pitchFamily="66" charset="0"/>
              <a:buChar char="Ж"/>
              <a:defRPr/>
            </a:lvl3pPr>
            <a:lvl4pPr marL="1660525" indent="-288925">
              <a:buFont typeface="Comic Sans MS" panose="030F0702030302020204" pitchFamily="66" charset="0"/>
              <a:buChar char="Ђ"/>
              <a:defRPr/>
            </a:lvl4pPr>
            <a:lvl5pPr marL="2057400" indent="-228600">
              <a:buFont typeface="Comic Sans MS" panose="030F0702030302020204" pitchFamily="66" charset="0"/>
              <a:buChar char="₹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5013034-359A-EC80-DC66-F077FF7E9AED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609600" y="1648325"/>
            <a:ext cx="5217696" cy="4525963"/>
          </a:xfrm>
        </p:spPr>
        <p:txBody>
          <a:bodyPr/>
          <a:lstStyle>
            <a:lvl1pPr marL="344488" indent="-344488">
              <a:buFont typeface="Comic Sans MS" panose="030F0702030302020204" pitchFamily="66" charset="0"/>
              <a:buChar char="€"/>
              <a:defRPr/>
            </a:lvl1pPr>
            <a:lvl2pPr marL="806450" indent="-349250">
              <a:buFont typeface="Comic Sans MS" panose="030F0702030302020204" pitchFamily="66" charset="0"/>
              <a:buChar char="₻"/>
              <a:defRPr/>
            </a:lvl2pPr>
            <a:lvl3pPr marL="1263650" indent="-349250">
              <a:buFont typeface="Comic Sans MS" panose="030F0702030302020204" pitchFamily="66" charset="0"/>
              <a:buChar char="Ж"/>
              <a:defRPr/>
            </a:lvl3pPr>
            <a:lvl4pPr marL="1660525" indent="-288925">
              <a:buFont typeface="Comic Sans MS" panose="030F0702030302020204" pitchFamily="66" charset="0"/>
              <a:buChar char="Ђ"/>
              <a:defRPr/>
            </a:lvl4pPr>
            <a:lvl5pPr marL="2057400" indent="-228600">
              <a:buFont typeface="Comic Sans MS" panose="030F0702030302020204" pitchFamily="66" charset="0"/>
              <a:buChar char="₹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10337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6246" y="1721927"/>
            <a:ext cx="519027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06246" y="2361689"/>
            <a:ext cx="5190271" cy="3951288"/>
          </a:xfrm>
        </p:spPr>
        <p:txBody>
          <a:bodyPr/>
          <a:lstStyle>
            <a:lvl1pPr marL="342900" indent="-342900">
              <a:buFont typeface="Comic Sans MS" panose="030F0702030302020204" pitchFamily="66" charset="0"/>
              <a:buChar char="€"/>
              <a:defRPr sz="2400"/>
            </a:lvl1pPr>
            <a:lvl2pPr marL="742950" indent="-285750">
              <a:buFont typeface="Comic Sans MS" panose="030F0702030302020204" pitchFamily="66" charset="0"/>
              <a:buChar char="₻"/>
              <a:defRPr sz="2000"/>
            </a:lvl2pPr>
            <a:lvl3pPr marL="1143000" indent="-228600">
              <a:buFont typeface="Comic Sans MS" panose="030F0702030302020204" pitchFamily="66" charset="0"/>
              <a:buChar char="Ж"/>
              <a:defRPr sz="1800"/>
            </a:lvl3pPr>
            <a:lvl4pPr marL="1600200" indent="-228600">
              <a:buFont typeface="Comic Sans MS" panose="030F0702030302020204" pitchFamily="66" charset="0"/>
              <a:buChar char="Ђ"/>
              <a:defRPr sz="1600"/>
            </a:lvl4pPr>
            <a:lvl5pPr marL="2057400" indent="-228600">
              <a:buFont typeface="Comic Sans MS" panose="030F0702030302020204" pitchFamily="66" charset="0"/>
              <a:buChar char="₹"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721927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C4BE73A-2655-CFDD-B0E1-7F3ABBF9D6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1416051"/>
            <a:ext cx="9144793" cy="103641"/>
          </a:xfrm>
          <a:prstGeom prst="rect">
            <a:avLst/>
          </a:prstGeom>
        </p:spPr>
      </p:pic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C93B3C4E-34B1-279E-CF02-34583291B0B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5ADB151B-FD44-20BA-338E-926054F32F34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6195483" y="2377110"/>
            <a:ext cx="5386917" cy="3951288"/>
          </a:xfrm>
        </p:spPr>
        <p:txBody>
          <a:bodyPr/>
          <a:lstStyle>
            <a:lvl1pPr marL="342900" indent="-342900">
              <a:buFont typeface="Comic Sans MS" panose="030F0702030302020204" pitchFamily="66" charset="0"/>
              <a:buChar char="€"/>
              <a:defRPr sz="2400"/>
            </a:lvl1pPr>
            <a:lvl2pPr marL="742950" indent="-285750">
              <a:buFont typeface="Comic Sans MS" panose="030F0702030302020204" pitchFamily="66" charset="0"/>
              <a:buChar char="₻"/>
              <a:defRPr sz="2000"/>
            </a:lvl2pPr>
            <a:lvl3pPr marL="1143000" indent="-228600">
              <a:buFont typeface="Comic Sans MS" panose="030F0702030302020204" pitchFamily="66" charset="0"/>
              <a:buChar char="Ж"/>
              <a:defRPr sz="1800"/>
            </a:lvl3pPr>
            <a:lvl4pPr marL="1600200" indent="-228600">
              <a:buFont typeface="Comic Sans MS" panose="030F0702030302020204" pitchFamily="66" charset="0"/>
              <a:buChar char="Ђ"/>
              <a:defRPr sz="1600"/>
            </a:lvl4pPr>
            <a:lvl5pPr marL="2057400" indent="-228600">
              <a:buFont typeface="Comic Sans MS" panose="030F0702030302020204" pitchFamily="66" charset="0"/>
              <a:buChar char="₹"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97103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75603E3-32C5-F51E-E493-4B352BD0B7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3603" y="1524000"/>
            <a:ext cx="9144793" cy="103641"/>
          </a:xfrm>
          <a:prstGeom prst="rect">
            <a:avLst/>
          </a:prstGeom>
        </p:spPr>
      </p:pic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C9276F-D55A-8488-2590-0452CFFD795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240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66F7F672-99D9-44D0-BB4A-5E59F46BA4C6}" type="datetimeFigureOut">
              <a:rPr lang="en-US" smtClean="0"/>
              <a:t>9/14/2024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344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8BF27A-B47B-DF45-A2FB-40CBE77854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77840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 marL="344488" indent="-344488">
              <a:buFont typeface="Comic Sans MS" panose="030F0702030302020204" pitchFamily="66" charset="0"/>
              <a:buChar char="€"/>
              <a:defRPr sz="3200"/>
            </a:lvl1pPr>
            <a:lvl2pPr marL="806450" indent="-349250">
              <a:buFont typeface="Comic Sans MS" panose="030F0702030302020204" pitchFamily="66" charset="0"/>
              <a:buChar char="₻"/>
              <a:defRPr sz="2800"/>
            </a:lvl2pPr>
            <a:lvl3pPr marL="1263650" indent="-349250">
              <a:buFont typeface="Comic Sans MS" panose="030F0702030302020204" pitchFamily="66" charset="0"/>
              <a:buChar char="Ж"/>
              <a:defRPr sz="2400"/>
            </a:lvl3pPr>
            <a:lvl4pPr marL="1720850" indent="-349250">
              <a:buFont typeface="Comic Sans MS" panose="030F0702030302020204" pitchFamily="66" charset="0"/>
              <a:buChar char="Ђ"/>
              <a:defRPr sz="2000"/>
            </a:lvl4pPr>
            <a:lvl5pPr marL="2057400" indent="-228600">
              <a:buFont typeface="Comic Sans MS" panose="030F0702030302020204" pitchFamily="66" charset="0"/>
              <a:buChar char="₹"/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66F7F672-99D9-44D0-BB4A-5E59F46BA4C6}" type="datetimeFigureOut">
              <a:rPr lang="en-US" smtClean="0"/>
              <a:t>9/14/2024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82441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66F7F672-99D9-44D0-BB4A-5E59F46BA4C6}" type="datetimeFigureOut">
              <a:rPr lang="en-US" smtClean="0"/>
              <a:t>9/14/2024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00281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66F7F672-99D9-44D0-BB4A-5E59F46BA4C6}" type="datetimeFigureOut">
              <a:rPr lang="en-US" smtClean="0"/>
              <a:t>9/14/2024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35076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66F7F672-99D9-44D0-BB4A-5E59F46BA4C6}" type="datetimeFigureOut">
              <a:rPr lang="en-US" smtClean="0"/>
              <a:t>9/14/2024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18599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66F7F672-99D9-44D0-BB4A-5E59F46BA4C6}" type="datetimeFigureOut">
              <a:rPr lang="en-US" smtClean="0"/>
              <a:t>9/14/2024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89140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66F7F672-99D9-44D0-BB4A-5E59F46BA4C6}" type="datetimeFigureOut">
              <a:rPr lang="en-US" smtClean="0"/>
              <a:t>9/14/2024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94591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CA24CB-4A32-3C0E-5393-A676554A83F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35FAC2E-7124-5D4B-F587-913E1D7A52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3603" y="3639684"/>
            <a:ext cx="9144793" cy="103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171146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600201"/>
            <a:ext cx="10439400" cy="4525963"/>
          </a:xfrm>
        </p:spPr>
        <p:txBody>
          <a:bodyPr/>
          <a:lstStyle>
            <a:lvl1pPr marL="403225" indent="-403225">
              <a:buFont typeface="Comic Sans MS" panose="030F0702030302020204" pitchFamily="66" charset="0"/>
              <a:buChar char="€"/>
              <a:defRPr/>
            </a:lvl1pPr>
            <a:lvl2pPr marL="806450" indent="-349250">
              <a:buFont typeface="Comic Sans MS" panose="030F0702030302020204" pitchFamily="66" charset="0"/>
              <a:buChar char="₻"/>
              <a:defRPr/>
            </a:lvl2pPr>
            <a:lvl3pPr marL="1263650" indent="-349250">
              <a:buFont typeface="Comic Sans MS" panose="030F0702030302020204" pitchFamily="66" charset="0"/>
              <a:buChar char="Ж"/>
              <a:defRPr/>
            </a:lvl3pPr>
            <a:lvl4pPr marL="1660525" indent="-288925">
              <a:buFont typeface="Comic Sans MS" panose="030F0702030302020204" pitchFamily="66" charset="0"/>
              <a:buChar char="Ђ"/>
              <a:defRPr/>
            </a:lvl4pPr>
            <a:lvl5pPr marL="2057400" indent="-228600">
              <a:buFont typeface="Comic Sans MS" panose="030F0702030302020204" pitchFamily="66" charset="0"/>
              <a:buChar char="₹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2DB39E-B231-D0F9-101F-8425FB0239C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AC08894-FC8F-DAE9-DFC1-8191897303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3046" y="1457099"/>
            <a:ext cx="9144793" cy="103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419835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5073F3-F75E-137B-EE43-5938B39B741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F10E418-1CF0-94DB-4CB1-CB59A65CAC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3603" y="4355079"/>
            <a:ext cx="9144793" cy="103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321735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681DB2B-169F-3ABF-AF2E-115C3583C6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1457099"/>
            <a:ext cx="9144793" cy="103641"/>
          </a:xfrm>
          <a:prstGeom prst="rect">
            <a:avLst/>
          </a:prstGeom>
        </p:spPr>
      </p:pic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A8ED09C-1453-AAF8-60B1-46631C67FC0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72E60CC-8EB0-7318-0243-FE7C4D3F5248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6364705" y="1648325"/>
            <a:ext cx="5217695" cy="4525963"/>
          </a:xfrm>
        </p:spPr>
        <p:txBody>
          <a:bodyPr/>
          <a:lstStyle>
            <a:lvl1pPr marL="344488" indent="-344488">
              <a:buFont typeface="Comic Sans MS" panose="030F0702030302020204" pitchFamily="66" charset="0"/>
              <a:buChar char="€"/>
              <a:defRPr/>
            </a:lvl1pPr>
            <a:lvl2pPr marL="806450" indent="-349250">
              <a:buFont typeface="Comic Sans MS" panose="030F0702030302020204" pitchFamily="66" charset="0"/>
              <a:buChar char="₻"/>
              <a:defRPr/>
            </a:lvl2pPr>
            <a:lvl3pPr marL="1263650" indent="-349250">
              <a:buFont typeface="Comic Sans MS" panose="030F0702030302020204" pitchFamily="66" charset="0"/>
              <a:buChar char="Ж"/>
              <a:defRPr/>
            </a:lvl3pPr>
            <a:lvl4pPr marL="1660525" indent="-288925">
              <a:buFont typeface="Comic Sans MS" panose="030F0702030302020204" pitchFamily="66" charset="0"/>
              <a:buChar char="Ђ"/>
              <a:defRPr/>
            </a:lvl4pPr>
            <a:lvl5pPr marL="2057400" indent="-228600">
              <a:buFont typeface="Comic Sans MS" panose="030F0702030302020204" pitchFamily="66" charset="0"/>
              <a:buChar char="₹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5013034-359A-EC80-DC66-F077FF7E9AED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609600" y="1648325"/>
            <a:ext cx="5217696" cy="4525963"/>
          </a:xfrm>
        </p:spPr>
        <p:txBody>
          <a:bodyPr/>
          <a:lstStyle>
            <a:lvl1pPr marL="344488" indent="-344488">
              <a:buFont typeface="Comic Sans MS" panose="030F0702030302020204" pitchFamily="66" charset="0"/>
              <a:buChar char="€"/>
              <a:defRPr/>
            </a:lvl1pPr>
            <a:lvl2pPr marL="806450" indent="-349250">
              <a:buFont typeface="Comic Sans MS" panose="030F0702030302020204" pitchFamily="66" charset="0"/>
              <a:buChar char="₻"/>
              <a:defRPr/>
            </a:lvl2pPr>
            <a:lvl3pPr marL="1263650" indent="-349250">
              <a:buFont typeface="Comic Sans MS" panose="030F0702030302020204" pitchFamily="66" charset="0"/>
              <a:buChar char="Ж"/>
              <a:defRPr/>
            </a:lvl3pPr>
            <a:lvl4pPr marL="1660525" indent="-288925">
              <a:buFont typeface="Comic Sans MS" panose="030F0702030302020204" pitchFamily="66" charset="0"/>
              <a:buChar char="Ђ"/>
              <a:defRPr/>
            </a:lvl4pPr>
            <a:lvl5pPr marL="2057400" indent="-228600">
              <a:buFont typeface="Comic Sans MS" panose="030F0702030302020204" pitchFamily="66" charset="0"/>
              <a:buChar char="₹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25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29DA3B-52EA-D044-9062-629B46C306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0875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6246" y="1721927"/>
            <a:ext cx="519027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06246" y="2361689"/>
            <a:ext cx="5190271" cy="3951288"/>
          </a:xfrm>
        </p:spPr>
        <p:txBody>
          <a:bodyPr/>
          <a:lstStyle>
            <a:lvl1pPr marL="342900" indent="-342900">
              <a:buFont typeface="Comic Sans MS" panose="030F0702030302020204" pitchFamily="66" charset="0"/>
              <a:buChar char="€"/>
              <a:defRPr sz="2400"/>
            </a:lvl1pPr>
            <a:lvl2pPr marL="742950" indent="-285750">
              <a:buFont typeface="Comic Sans MS" panose="030F0702030302020204" pitchFamily="66" charset="0"/>
              <a:buChar char="₻"/>
              <a:defRPr sz="2000"/>
            </a:lvl2pPr>
            <a:lvl3pPr marL="1143000" indent="-228600">
              <a:buFont typeface="Comic Sans MS" panose="030F0702030302020204" pitchFamily="66" charset="0"/>
              <a:buChar char="Ж"/>
              <a:defRPr sz="1800"/>
            </a:lvl3pPr>
            <a:lvl4pPr marL="1600200" indent="-228600">
              <a:buFont typeface="Comic Sans MS" panose="030F0702030302020204" pitchFamily="66" charset="0"/>
              <a:buChar char="Ђ"/>
              <a:defRPr sz="1600"/>
            </a:lvl4pPr>
            <a:lvl5pPr marL="2057400" indent="-228600">
              <a:buFont typeface="Comic Sans MS" panose="030F0702030302020204" pitchFamily="66" charset="0"/>
              <a:buChar char="₹"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721927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C4BE73A-2655-CFDD-B0E1-7F3ABBF9D6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1416051"/>
            <a:ext cx="9144793" cy="103641"/>
          </a:xfrm>
          <a:prstGeom prst="rect">
            <a:avLst/>
          </a:prstGeom>
        </p:spPr>
      </p:pic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C93B3C4E-34B1-279E-CF02-34583291B0B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5ADB151B-FD44-20BA-338E-926054F32F34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6195483" y="2377110"/>
            <a:ext cx="5386917" cy="3951288"/>
          </a:xfrm>
        </p:spPr>
        <p:txBody>
          <a:bodyPr/>
          <a:lstStyle>
            <a:lvl1pPr marL="342900" indent="-342900">
              <a:buFont typeface="Comic Sans MS" panose="030F0702030302020204" pitchFamily="66" charset="0"/>
              <a:buChar char="€"/>
              <a:defRPr sz="2400"/>
            </a:lvl1pPr>
            <a:lvl2pPr marL="742950" indent="-285750">
              <a:buFont typeface="Comic Sans MS" panose="030F0702030302020204" pitchFamily="66" charset="0"/>
              <a:buChar char="₻"/>
              <a:defRPr sz="2000"/>
            </a:lvl2pPr>
            <a:lvl3pPr marL="1143000" indent="-228600">
              <a:buFont typeface="Comic Sans MS" panose="030F0702030302020204" pitchFamily="66" charset="0"/>
              <a:buChar char="Ж"/>
              <a:defRPr sz="1800"/>
            </a:lvl3pPr>
            <a:lvl4pPr marL="1600200" indent="-228600">
              <a:buFont typeface="Comic Sans MS" panose="030F0702030302020204" pitchFamily="66" charset="0"/>
              <a:buChar char="Ђ"/>
              <a:defRPr sz="1600"/>
            </a:lvl4pPr>
            <a:lvl5pPr marL="2057400" indent="-228600">
              <a:buFont typeface="Comic Sans MS" panose="030F0702030302020204" pitchFamily="66" charset="0"/>
              <a:buChar char="₹"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127388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75603E3-32C5-F51E-E493-4B352BD0B7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3603" y="1524000"/>
            <a:ext cx="9144793" cy="103641"/>
          </a:xfrm>
          <a:prstGeom prst="rect">
            <a:avLst/>
          </a:prstGeom>
        </p:spPr>
      </p:pic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C9276F-D55A-8488-2590-0452CFFD795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00440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66F7F672-99D9-44D0-BB4A-5E59F46BA4C6}" type="datetimeFigureOut">
              <a:rPr lang="en-US" smtClean="0"/>
              <a:t>9/14/2024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92870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 marL="344488" indent="-344488">
              <a:buFont typeface="Comic Sans MS" panose="030F0702030302020204" pitchFamily="66" charset="0"/>
              <a:buChar char="€"/>
              <a:defRPr sz="3200"/>
            </a:lvl1pPr>
            <a:lvl2pPr marL="806450" indent="-349250">
              <a:buFont typeface="Comic Sans MS" panose="030F0702030302020204" pitchFamily="66" charset="0"/>
              <a:buChar char="₻"/>
              <a:defRPr sz="2800"/>
            </a:lvl2pPr>
            <a:lvl3pPr marL="1263650" indent="-349250">
              <a:buFont typeface="Comic Sans MS" panose="030F0702030302020204" pitchFamily="66" charset="0"/>
              <a:buChar char="Ж"/>
              <a:defRPr sz="2400"/>
            </a:lvl3pPr>
            <a:lvl4pPr marL="1720850" indent="-349250">
              <a:buFont typeface="Comic Sans MS" panose="030F0702030302020204" pitchFamily="66" charset="0"/>
              <a:buChar char="Ђ"/>
              <a:defRPr sz="2000"/>
            </a:lvl4pPr>
            <a:lvl5pPr marL="2057400" indent="-228600">
              <a:buFont typeface="Comic Sans MS" panose="030F0702030302020204" pitchFamily="66" charset="0"/>
              <a:buChar char="₹"/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66F7F672-99D9-44D0-BB4A-5E59F46BA4C6}" type="datetimeFigureOut">
              <a:rPr lang="en-US" smtClean="0"/>
              <a:t>9/14/2024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5485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66F7F672-99D9-44D0-BB4A-5E59F46BA4C6}" type="datetimeFigureOut">
              <a:rPr lang="en-US" smtClean="0"/>
              <a:t>9/14/2024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76928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66F7F672-99D9-44D0-BB4A-5E59F46BA4C6}" type="datetimeFigureOut">
              <a:rPr lang="en-US" smtClean="0"/>
              <a:t>9/14/2024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39744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66F7F672-99D9-44D0-BB4A-5E59F46BA4C6}" type="datetimeFigureOut">
              <a:rPr lang="en-US" smtClean="0"/>
              <a:t>9/14/2024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45874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66F7F672-99D9-44D0-BB4A-5E59F46BA4C6}" type="datetimeFigureOut">
              <a:rPr lang="en-US" smtClean="0"/>
              <a:t>9/14/2024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40347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66F7F672-99D9-44D0-BB4A-5E59F46BA4C6}" type="datetimeFigureOut">
              <a:rPr lang="en-US" smtClean="0"/>
              <a:t>9/14/2024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53930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" y="2438401"/>
            <a:ext cx="12012084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rgbClr val="000000"/>
                  </a:solidFill>
                  <a:cs typeface="Arial" charset="0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rgbClr val="000000"/>
                  </a:solidFill>
                  <a:cs typeface="Arial" charset="0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rgbClr val="000000"/>
                  </a:solidFill>
                  <a:cs typeface="Arial" charset="0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rgbClr val="000000"/>
                  </a:solidFill>
                  <a:cs typeface="Arial" charset="0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>
                <a:defRPr/>
              </a:pPr>
              <a:endParaRPr lang="en-US" altLang="en-US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>
                <a:defRPr/>
              </a:pPr>
              <a:endParaRPr lang="en-US" altLang="en-US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>
                <a:defRPr/>
              </a:pPr>
              <a:endParaRPr lang="en-US" altLang="en-US">
                <a:solidFill>
                  <a:srgbClr val="000000"/>
                </a:solidFill>
                <a:cs typeface="Arial" charset="0"/>
              </a:endParaRPr>
            </a:p>
          </p:txBody>
        </p:sp>
      </p:grpSp>
      <p:sp>
        <p:nvSpPr>
          <p:cNvPr id="19662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320800" y="1676400"/>
            <a:ext cx="103632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19662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1320800" y="6248400"/>
            <a:ext cx="2540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4572000" y="6248400"/>
            <a:ext cx="38608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144000" y="6248400"/>
            <a:ext cx="2540000" cy="457200"/>
          </a:xfrm>
        </p:spPr>
        <p:txBody>
          <a:bodyPr/>
          <a:lstStyle>
            <a:lvl1pPr>
              <a:defRPr smtClean="0"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4A98D1BD-76BC-DA4F-BF8E-2A73664A76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152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76917" y="2017713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buClr>
                <a:srgbClr val="00B050"/>
              </a:buClr>
              <a:defRPr sz="2000"/>
            </a:lvl3pPr>
            <a:lvl4pPr>
              <a:defRPr sz="1800"/>
            </a:lvl4pPr>
            <a:lvl5pPr>
              <a:buClr>
                <a:srgbClr val="7030A0"/>
              </a:buCl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60117" y="2017713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DF732B25-088A-5295-DFD9-15E2B893E4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8509572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8BF27A-B47B-DF45-A2FB-40CBE77854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06204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29DA3B-52EA-D044-9062-629B46C306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09226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76917" y="2017713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buClr>
                <a:srgbClr val="00B050"/>
              </a:buClr>
              <a:defRPr sz="2000"/>
            </a:lvl3pPr>
            <a:lvl4pPr>
              <a:defRPr sz="1800"/>
            </a:lvl4pPr>
            <a:lvl5pPr>
              <a:buClr>
                <a:srgbClr val="7030A0"/>
              </a:buCl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60117" y="2017713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DF732B25-088A-5295-DFD9-15E2B893E4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703156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5E2C10-BF61-A943-BA4D-B5191C44D9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56006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6CA5ED-1DC7-6A42-94E3-ABC83DF868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01931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DEE298-3EAF-1B4B-BDA2-6B07C6FED2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6757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70FBAC-CFD4-9B44-82FB-F5C1F18ACE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40171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0A06BC-6FCF-E747-8A5C-7368C6F77C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85372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721F11-61F5-7245-8C7E-1F51DECE1C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80085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38733" y="214313"/>
            <a:ext cx="2601384" cy="5918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34584" y="214313"/>
            <a:ext cx="7600949" cy="5918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9D7040-78F5-F04A-BDFD-0910F375E7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818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5E2C10-BF61-A943-BA4D-B5191C44D9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785282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8BEC5B-45A6-4FD1-9952-5EC0BEB8FE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79808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B835C2-853A-4A37-984E-4BAE554866C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1422253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B8DA1B-1E79-47EE-AD04-B589C40DFE2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5034342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DB2728-E1F3-464C-94DD-8CC8E0CF56F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541058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9D1F5C-BF37-423A-89B4-1BB6BE61D13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198814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8E31B2-F9F1-4AED-8A0A-78A81C34480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207638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89A92A-D157-4A75-A970-BCA171EB0F5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933396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99AD91-16EF-4608-B78D-7100C0E11E7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0462690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B04853-53C6-44DF-9688-47EC6A054B2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9054483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F4B2F7-B379-41F5-B96D-2F8E922C6AD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1503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6CA5ED-1DC7-6A42-94E3-ABC83DF868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67297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F669C2-BE6D-4C3E-B158-B6EB42AF4E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2669736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EEA9F5-5864-4FBF-8A2A-894AB430D7F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2523643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449BEB-DCDA-FA98-B690-A5805E7C51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8E8092-2510-B175-D894-D7585AAB72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DA0180-1C20-5D66-F9EF-2830A5B100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3773B5-EB08-C947-CE27-1F98FCACE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E3966E-6E3D-1C73-A1E4-F8518DD293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98D1BD-76BC-DA4F-BF8E-2A73664A76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809685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5E8C30-2612-361F-3DCD-8E314B0F2F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78053F-9E41-6DAF-67CB-BFA8D88C05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090747-60DA-A67D-EC2B-E209717B16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7EFD0A-D47A-F448-3371-EB3C3764D8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5724AC-0E4C-4E75-6D5F-FEFF761E20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8BF27A-B47B-DF45-A2FB-40CBE77854D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177223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71B6C8-C8E0-D663-1BD8-0F96561A4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D6B4D1-871D-6E8C-3706-29FA205AFF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080301-73B7-9AA1-3ADF-321DB6356C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2A43BF-0B46-0453-7BF3-BC23D5989D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45A59A-944E-3226-D688-A127E3091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29DA3B-52EA-D044-9062-629B46C3063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406156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26B3EC-8A26-4F10-953B-54A2589DEF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5269FE-3415-489B-21AF-7EF99EF048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726C61-D6E9-0AA5-93FD-247275932F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F92C29-3722-1B99-52EE-3709461A03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4B506D-C5AB-1C6E-EB2F-D99BB53803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83D5AB-416E-A828-4B56-A2C090A4D7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35E4F9-AA10-B547-8B21-BA34FC15047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662773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9D0141-67E9-14F2-DF6B-DFB41349BD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E71F83-2C22-9983-12C4-AE08064B23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1022D4-95A4-F1E2-26AF-1BBF95274C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8687714-3C08-F096-CDE9-06EDEBDD49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C137D93-B54E-191F-E669-7B3456757D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E2F1070-2A5E-EB08-E1CC-ABE126B635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8086586-F506-E8C8-7EB8-390CDE53F6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2931463-A570-32E1-6AB8-66BE24EC84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5E2C10-BF61-A943-BA4D-B5191C44D97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787251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F58B9F-9E19-530C-5AFC-B5CEBF3BEE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7C7B70B-7349-832E-3327-38F9682336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A17A775-3A67-C44B-3582-9865F26D02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029D52-42D0-5A4F-4977-F947DBE751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6CA5ED-1DC7-6A42-94E3-ABC83DF868D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083254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9153954-F418-8D85-0317-A92BD90D8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061FA9C-9228-D560-94E7-732B4525A4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1EE28A-C855-301E-C4AF-1E5BB601EC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DEE298-3EAF-1B4B-BDA2-6B07C6FED28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536221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897F8E-B2FC-A586-6E41-B1CD26C0D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1AFF4E-51AC-5EB3-2DAD-A1D744A7C0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28E414-01CA-0C58-E2FB-A6179F7326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AC42E2-2D3D-C7CE-DD0E-A279EF32A2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D3D103-26D2-A161-E973-B9209654D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BCF89B-4842-B203-7D1D-6B40ACF0B8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70FBAC-CFD4-9B44-82FB-F5C1F18ACEF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582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DEE298-3EAF-1B4B-BDA2-6B07C6FED2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541076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1B38C8-70C7-B15E-D6E4-0297585B2D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6D534FB-3413-0C73-1F86-7AE380746D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1984B7-7EF3-81BD-AA31-9237716F9D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971747-596D-AE2E-7AE6-387A6E06CE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4082AB-6200-452F-4B21-92C4D50759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1B2F92-1FE4-A014-D614-C48C53CDE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0A06BC-6FCF-E747-8A5C-7368C6F77C1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552935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91B3F5-D783-B7A1-40E7-DAFA30975F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CCB7C9-9B21-531A-A583-F09CDF006A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42ABFE-AF64-6C9F-84CC-2B99F07946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361ACD-07B9-6AAE-EEA5-3C35ADD812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91D38-1FE3-FF52-2B24-6D62693CD9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721F11-61F5-7245-8C7E-1F51DECE1CE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796599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0710651-7CE4-33D4-4F4C-E96BD41687A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95FE6A-C70D-F48B-9B03-7E324964C8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7B8331-8C2F-FD69-FF49-CB62AB8479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59A47F-65F1-E516-17D5-F089DE4B0E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0FF32A-CBBC-6938-2AAA-70B1517352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9D7040-78F5-F04A-BDFD-0910F375E73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434580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CA24CB-4A32-3C0E-5393-A676554A83F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35FAC2E-7124-5D4B-F587-913E1D7A52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3603" y="3639684"/>
            <a:ext cx="9144793" cy="103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1830636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600201"/>
            <a:ext cx="10439400" cy="4525963"/>
          </a:xfrm>
        </p:spPr>
        <p:txBody>
          <a:bodyPr/>
          <a:lstStyle>
            <a:lvl1pPr marL="231775" indent="-231775">
              <a:buFont typeface="Wingdings" panose="05000000000000000000" pitchFamily="2" charset="2"/>
              <a:buChar char="§"/>
              <a:defRPr/>
            </a:lvl1pPr>
            <a:lvl2pPr marL="465138" indent="-225425">
              <a:buFont typeface="Wingdings" panose="05000000000000000000" pitchFamily="2" charset="2"/>
              <a:buChar char="§"/>
              <a:defRPr/>
            </a:lvl2pPr>
            <a:lvl3pPr marL="682625" indent="-217488">
              <a:buFont typeface="Wingdings" panose="05000000000000000000" pitchFamily="2" charset="2"/>
              <a:buChar char="§"/>
              <a:defRPr/>
            </a:lvl3pPr>
            <a:lvl4pPr marL="914400" indent="-231775">
              <a:buFont typeface="Wingdings" panose="05000000000000000000" pitchFamily="2" charset="2"/>
              <a:buChar char="§"/>
              <a:defRPr/>
            </a:lvl4pPr>
            <a:lvl5pPr marL="1146175" indent="-231775">
              <a:buFont typeface="Wingdings" panose="05000000000000000000" pitchFamily="2" charset="2"/>
              <a:buChar char="§"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2DB39E-B231-D0F9-101F-8425FB0239C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AC08894-FC8F-DAE9-DFC1-8191897303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3046" y="1457099"/>
            <a:ext cx="9144793" cy="103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4529768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64957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5073F3-F75E-137B-EE43-5938B39B741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F10E418-1CF0-94DB-4CB1-CB59A65CAC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3084" y="4384108"/>
            <a:ext cx="9144793" cy="103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4356966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681DB2B-169F-3ABF-AF2E-115C3583C6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1457099"/>
            <a:ext cx="9144793" cy="103641"/>
          </a:xfrm>
          <a:prstGeom prst="rect">
            <a:avLst/>
          </a:prstGeom>
        </p:spPr>
      </p:pic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A8ED09C-1453-AAF8-60B1-46631C67FC0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72E60CC-8EB0-7318-0243-FE7C4D3F5248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6364705" y="1648325"/>
            <a:ext cx="5217695" cy="4525963"/>
          </a:xfrm>
        </p:spPr>
        <p:txBody>
          <a:bodyPr/>
          <a:lstStyle>
            <a:lvl1pPr marL="231775" indent="-231775">
              <a:buFont typeface="Wingdings" panose="05000000000000000000" pitchFamily="2" charset="2"/>
              <a:buChar char="§"/>
              <a:defRPr/>
            </a:lvl1pPr>
            <a:lvl2pPr marL="465138" indent="-233363">
              <a:buFont typeface="Wingdings" panose="05000000000000000000" pitchFamily="2" charset="2"/>
              <a:buChar char="§"/>
              <a:defRPr/>
            </a:lvl2pPr>
            <a:lvl3pPr marL="682625" indent="-217488">
              <a:buFont typeface="Wingdings" panose="05000000000000000000" pitchFamily="2" charset="2"/>
              <a:buChar char="§"/>
              <a:defRPr/>
            </a:lvl3pPr>
            <a:lvl4pPr marL="914400" indent="-225425">
              <a:buFont typeface="Wingdings" panose="05000000000000000000" pitchFamily="2" charset="2"/>
              <a:buChar char="§"/>
              <a:defRPr/>
            </a:lvl4pPr>
            <a:lvl5pPr marL="1146175" indent="-228600"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5013034-359A-EC80-DC66-F077FF7E9AED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609600" y="1648325"/>
            <a:ext cx="5217696" cy="4525963"/>
          </a:xfrm>
        </p:spPr>
        <p:txBody>
          <a:bodyPr/>
          <a:lstStyle>
            <a:lvl1pPr marL="231775" indent="-231775">
              <a:buFont typeface="Wingdings" panose="05000000000000000000" pitchFamily="2" charset="2"/>
              <a:buChar char="§"/>
              <a:defRPr/>
            </a:lvl1pPr>
            <a:lvl2pPr marL="465138" indent="-225425">
              <a:buFont typeface="Wingdings" panose="05000000000000000000" pitchFamily="2" charset="2"/>
              <a:buChar char="§"/>
              <a:defRPr/>
            </a:lvl2pPr>
            <a:lvl3pPr marL="682625" indent="-217488">
              <a:buFont typeface="Wingdings" panose="05000000000000000000" pitchFamily="2" charset="2"/>
              <a:buChar char="§"/>
              <a:defRPr/>
            </a:lvl3pPr>
            <a:lvl4pPr marL="914400" indent="-225425">
              <a:buFont typeface="Wingdings" panose="05000000000000000000" pitchFamily="2" charset="2"/>
              <a:buChar char="§"/>
              <a:defRPr/>
            </a:lvl4pPr>
            <a:lvl5pPr marL="1146175" indent="-228600"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6507282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6246" y="1721927"/>
            <a:ext cx="519027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06246" y="2361689"/>
            <a:ext cx="5190271" cy="3951288"/>
          </a:xfrm>
        </p:spPr>
        <p:txBody>
          <a:bodyPr/>
          <a:lstStyle>
            <a:lvl1pPr marL="290513" indent="-290513">
              <a:buFont typeface="Wingdings" panose="05000000000000000000" pitchFamily="2" charset="2"/>
              <a:buChar char="§"/>
              <a:defRPr sz="2400"/>
            </a:lvl1pPr>
            <a:lvl2pPr marL="465138" indent="-233363">
              <a:buFont typeface="Wingdings" panose="05000000000000000000" pitchFamily="2" charset="2"/>
              <a:buChar char="§"/>
              <a:defRPr sz="2000"/>
            </a:lvl2pPr>
            <a:lvl3pPr marL="682625" indent="-228600">
              <a:buFont typeface="Wingdings" panose="05000000000000000000" pitchFamily="2" charset="2"/>
              <a:buChar char="§"/>
              <a:defRPr sz="1800"/>
            </a:lvl3pPr>
            <a:lvl4pPr marL="914400" indent="-228600">
              <a:buFont typeface="Wingdings" panose="05000000000000000000" pitchFamily="2" charset="2"/>
              <a:buChar char="§"/>
              <a:defRPr sz="1600"/>
            </a:lvl4pPr>
            <a:lvl5pPr marL="1146175" indent="-228600">
              <a:buFont typeface="Wingdings" panose="05000000000000000000" pitchFamily="2" charset="2"/>
              <a:buChar char="§"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721927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C4BE73A-2655-CFDD-B0E1-7F3ABBF9D6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1416051"/>
            <a:ext cx="9144793" cy="103641"/>
          </a:xfrm>
          <a:prstGeom prst="rect">
            <a:avLst/>
          </a:prstGeom>
        </p:spPr>
      </p:pic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C93B3C4E-34B1-279E-CF02-34583291B0B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5ADB151B-FD44-20BA-338E-926054F32F34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6195483" y="2377110"/>
            <a:ext cx="5386917" cy="3951288"/>
          </a:xfrm>
        </p:spPr>
        <p:txBody>
          <a:bodyPr/>
          <a:lstStyle>
            <a:lvl1pPr marL="231775" indent="-231775">
              <a:buFont typeface="Wingdings" panose="05000000000000000000" pitchFamily="2" charset="2"/>
              <a:buChar char="§"/>
              <a:defRPr sz="2400"/>
            </a:lvl1pPr>
            <a:lvl2pPr marL="465138" indent="-233363">
              <a:buFont typeface="Wingdings" panose="05000000000000000000" pitchFamily="2" charset="2"/>
              <a:buChar char="§"/>
              <a:defRPr sz="2000"/>
            </a:lvl2pPr>
            <a:lvl3pPr marL="682625" indent="-217488">
              <a:buFont typeface="Wingdings" panose="05000000000000000000" pitchFamily="2" charset="2"/>
              <a:buChar char="§"/>
              <a:defRPr sz="1800"/>
            </a:lvl3pPr>
            <a:lvl4pPr marL="914400" indent="-228600">
              <a:buFont typeface="Wingdings" panose="05000000000000000000" pitchFamily="2" charset="2"/>
              <a:buChar char="§"/>
              <a:defRPr sz="1600"/>
            </a:lvl4pPr>
            <a:lvl5pPr marL="1146175" indent="-228600">
              <a:buFont typeface="Wingdings" panose="05000000000000000000" pitchFamily="2" charset="2"/>
              <a:buChar char="§"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0938544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75603E3-32C5-F51E-E493-4B352BD0B7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3603" y="1524000"/>
            <a:ext cx="9144793" cy="103641"/>
          </a:xfrm>
          <a:prstGeom prst="rect">
            <a:avLst/>
          </a:prstGeom>
        </p:spPr>
      </p:pic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C9276F-D55A-8488-2590-0452CFFD795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715488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66F7F672-99D9-44D0-BB4A-5E59F46BA4C6}" type="datetimeFigureOut">
              <a:rPr lang="en-US" smtClean="0"/>
              <a:t>9/14/2024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956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70FBAC-CFD4-9B44-82FB-F5C1F18ACE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058959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 marL="231775" indent="-231775">
              <a:buFont typeface="Wingdings" panose="05000000000000000000" pitchFamily="2" charset="2"/>
              <a:buChar char="§"/>
              <a:defRPr sz="3200"/>
            </a:lvl1pPr>
            <a:lvl2pPr marL="682625" indent="-225425">
              <a:buFont typeface="Wingdings" panose="05000000000000000000" pitchFamily="2" charset="2"/>
              <a:buChar char="§"/>
              <a:defRPr sz="2800"/>
            </a:lvl2pPr>
            <a:lvl3pPr marL="1146175" indent="-231775">
              <a:buFont typeface="Wingdings" panose="05000000000000000000" pitchFamily="2" charset="2"/>
              <a:buChar char="§"/>
              <a:defRPr sz="2400"/>
            </a:lvl3pPr>
            <a:lvl4pPr marL="1597025" indent="-225425">
              <a:buFont typeface="Wingdings" panose="05000000000000000000" pitchFamily="2" charset="2"/>
              <a:buChar char="§"/>
              <a:defRPr sz="2000"/>
            </a:lvl4pPr>
            <a:lvl5pPr marL="1828800" indent="-231775">
              <a:buFont typeface="Wingdings" panose="05000000000000000000" pitchFamily="2" charset="2"/>
              <a:buChar char="§"/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66F7F672-99D9-44D0-BB4A-5E59F46BA4C6}" type="datetimeFigureOut">
              <a:rPr lang="en-US" smtClean="0"/>
              <a:t>9/14/2024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348343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66F7F672-99D9-44D0-BB4A-5E59F46BA4C6}" type="datetimeFigureOut">
              <a:rPr lang="en-US" smtClean="0"/>
              <a:t>9/14/2024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105375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66F7F672-99D9-44D0-BB4A-5E59F46BA4C6}" type="datetimeFigureOut">
              <a:rPr lang="en-US" smtClean="0"/>
              <a:t>9/14/2024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248034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66F7F672-99D9-44D0-BB4A-5E59F46BA4C6}" type="datetimeFigureOut">
              <a:rPr lang="en-US" smtClean="0"/>
              <a:t>9/14/2024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555009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66F7F672-99D9-44D0-BB4A-5E59F46BA4C6}" type="datetimeFigureOut">
              <a:rPr lang="en-US" smtClean="0"/>
              <a:t>9/14/2024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867779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66F7F672-99D9-44D0-BB4A-5E59F46BA4C6}" type="datetimeFigureOut">
              <a:rPr lang="en-US" smtClean="0"/>
              <a:t>9/14/2024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63509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109728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3938589"/>
            <a:ext cx="109728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77AED9B-0CA9-4DEC-A6B9-340779260F70}" type="datetimeFigureOut">
              <a:rPr lang="en-US" smtClean="0"/>
              <a:t>9/14/2024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10038D8-228D-B1E7-39B7-D7C8EF562C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3603" y="1457098"/>
            <a:ext cx="9144793" cy="103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5717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0A06BC-6FCF-E747-8A5C-7368C6F77C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400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slideLayout" Target="../slideLayouts/slideLayout38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Relationship Id="rId1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6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5.xml"/><Relationship Id="rId12" Type="http://schemas.openxmlformats.org/officeDocument/2006/relationships/slideLayout" Target="../slideLayouts/slideLayout50.xml"/><Relationship Id="rId2" Type="http://schemas.openxmlformats.org/officeDocument/2006/relationships/slideLayout" Target="../slideLayouts/slideLayout40.xml"/><Relationship Id="rId1" Type="http://schemas.openxmlformats.org/officeDocument/2006/relationships/slideLayout" Target="../slideLayouts/slideLayout39.xml"/><Relationship Id="rId6" Type="http://schemas.openxmlformats.org/officeDocument/2006/relationships/slideLayout" Target="../slideLayouts/slideLayout44.xml"/><Relationship Id="rId11" Type="http://schemas.openxmlformats.org/officeDocument/2006/relationships/slideLayout" Target="../slideLayouts/slideLayout49.xml"/><Relationship Id="rId5" Type="http://schemas.openxmlformats.org/officeDocument/2006/relationships/slideLayout" Target="../slideLayouts/slideLayout43.xml"/><Relationship Id="rId10" Type="http://schemas.openxmlformats.org/officeDocument/2006/relationships/slideLayout" Target="../slideLayouts/slideLayout48.xml"/><Relationship Id="rId4" Type="http://schemas.openxmlformats.org/officeDocument/2006/relationships/slideLayout" Target="../slideLayouts/slideLayout42.xml"/><Relationship Id="rId9" Type="http://schemas.openxmlformats.org/officeDocument/2006/relationships/slideLayout" Target="../slideLayouts/slideLayout47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3" Type="http://schemas.openxmlformats.org/officeDocument/2006/relationships/slideLayout" Target="../slideLayouts/slideLayout53.xml"/><Relationship Id="rId7" Type="http://schemas.openxmlformats.org/officeDocument/2006/relationships/slideLayout" Target="../slideLayouts/slideLayout57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52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5" Type="http://schemas.openxmlformats.org/officeDocument/2006/relationships/slideLayout" Target="../slideLayouts/slideLayout55.xml"/><Relationship Id="rId10" Type="http://schemas.openxmlformats.org/officeDocument/2006/relationships/slideLayout" Target="../slideLayouts/slideLayout60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9.xml"/><Relationship Id="rId3" Type="http://schemas.openxmlformats.org/officeDocument/2006/relationships/slideLayout" Target="../slideLayouts/slideLayout64.xml"/><Relationship Id="rId7" Type="http://schemas.openxmlformats.org/officeDocument/2006/relationships/slideLayout" Target="../slideLayouts/slideLayout68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63.xml"/><Relationship Id="rId1" Type="http://schemas.openxmlformats.org/officeDocument/2006/relationships/slideLayout" Target="../slideLayouts/slideLayout62.xml"/><Relationship Id="rId6" Type="http://schemas.openxmlformats.org/officeDocument/2006/relationships/slideLayout" Target="../slideLayouts/slideLayout67.xml"/><Relationship Id="rId11" Type="http://schemas.openxmlformats.org/officeDocument/2006/relationships/slideLayout" Target="../slideLayouts/slideLayout72.xml"/><Relationship Id="rId5" Type="http://schemas.openxmlformats.org/officeDocument/2006/relationships/slideLayout" Target="../slideLayouts/slideLayout66.xml"/><Relationship Id="rId10" Type="http://schemas.openxmlformats.org/officeDocument/2006/relationships/slideLayout" Target="../slideLayouts/slideLayout71.xml"/><Relationship Id="rId4" Type="http://schemas.openxmlformats.org/officeDocument/2006/relationships/slideLayout" Target="../slideLayouts/slideLayout65.xml"/><Relationship Id="rId9" Type="http://schemas.openxmlformats.org/officeDocument/2006/relationships/slideLayout" Target="../slideLayouts/slideLayout70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0.xml"/><Relationship Id="rId13" Type="http://schemas.openxmlformats.org/officeDocument/2006/relationships/slideLayout" Target="../slideLayouts/slideLayout85.xml"/><Relationship Id="rId3" Type="http://schemas.openxmlformats.org/officeDocument/2006/relationships/slideLayout" Target="../slideLayouts/slideLayout75.xml"/><Relationship Id="rId7" Type="http://schemas.openxmlformats.org/officeDocument/2006/relationships/slideLayout" Target="../slideLayouts/slideLayout79.xml"/><Relationship Id="rId12" Type="http://schemas.openxmlformats.org/officeDocument/2006/relationships/slideLayout" Target="../slideLayouts/slideLayout84.xml"/><Relationship Id="rId2" Type="http://schemas.openxmlformats.org/officeDocument/2006/relationships/slideLayout" Target="../slideLayouts/slideLayout74.xml"/><Relationship Id="rId1" Type="http://schemas.openxmlformats.org/officeDocument/2006/relationships/slideLayout" Target="../slideLayouts/slideLayout73.xml"/><Relationship Id="rId6" Type="http://schemas.openxmlformats.org/officeDocument/2006/relationships/slideLayout" Target="../slideLayouts/slideLayout78.xml"/><Relationship Id="rId11" Type="http://schemas.openxmlformats.org/officeDocument/2006/relationships/slideLayout" Target="../slideLayouts/slideLayout83.xml"/><Relationship Id="rId5" Type="http://schemas.openxmlformats.org/officeDocument/2006/relationships/slideLayout" Target="../slideLayouts/slideLayout77.xml"/><Relationship Id="rId15" Type="http://schemas.openxmlformats.org/officeDocument/2006/relationships/theme" Target="../theme/theme7.xml"/><Relationship Id="rId10" Type="http://schemas.openxmlformats.org/officeDocument/2006/relationships/slideLayout" Target="../slideLayouts/slideLayout82.xml"/><Relationship Id="rId4" Type="http://schemas.openxmlformats.org/officeDocument/2006/relationships/slideLayout" Target="../slideLayouts/slideLayout76.xml"/><Relationship Id="rId9" Type="http://schemas.openxmlformats.org/officeDocument/2006/relationships/slideLayout" Target="../slideLayouts/slideLayout81.xml"/><Relationship Id="rId14" Type="http://schemas.openxmlformats.org/officeDocument/2006/relationships/slideLayout" Target="../slideLayouts/slideLayout8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ltGray">
          <a:xfrm>
            <a:off x="556684" y="1098551"/>
            <a:ext cx="58420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ltGray">
          <a:xfrm>
            <a:off x="1066801" y="1098551"/>
            <a:ext cx="438151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ltGray">
          <a:xfrm>
            <a:off x="721785" y="1520826"/>
            <a:ext cx="563033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ltGray">
          <a:xfrm>
            <a:off x="1214967" y="1520826"/>
            <a:ext cx="491067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ltGray">
          <a:xfrm>
            <a:off x="169333" y="1447801"/>
            <a:ext cx="747184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gray">
          <a:xfrm>
            <a:off x="1016000" y="990601"/>
            <a:ext cx="42333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gray">
          <a:xfrm>
            <a:off x="590551" y="1781175"/>
            <a:ext cx="10968567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534585" y="214314"/>
            <a:ext cx="10390716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76917" y="2017713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9559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49400" y="6243638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559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876800" y="6243638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559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389533" y="6243638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>
                <a:solidFill>
                  <a:srgbClr val="000000"/>
                </a:solidFill>
                <a:latin typeface="Tahoma" charset="0"/>
              </a:defRPr>
            </a:lvl1pPr>
          </a:lstStyle>
          <a:p>
            <a:pPr>
              <a:defRPr/>
            </a:pPr>
            <a:fld id="{5274C723-BB4E-2748-A899-F23AA4562A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934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  <p:sldLayoutId id="2147483691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  <a:cs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  <a:cs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  <a:cs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charset="0"/>
        <a:buChar char="n"/>
        <a:defRPr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charset="0"/>
        <a:buChar char="n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charset="0"/>
        <a:buChar char="n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charset="0"/>
        <a:buChar char="n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n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68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734800" y="6351270"/>
            <a:ext cx="457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944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  <p:sldLayoutId id="2147483728" r:id="rId12"/>
    <p:sldLayoutId id="2147483729" r:id="rId1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70C0"/>
        </a:buClr>
        <a:buFont typeface="Comic Sans MS" panose="030F0702030302020204" pitchFamily="66" charset="0"/>
        <a:buChar char="€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96925" indent="-339725" algn="l" rtl="0" eaLnBrk="1" fontAlgn="base" hangingPunct="1">
        <a:spcBef>
          <a:spcPct val="20000"/>
        </a:spcBef>
        <a:spcAft>
          <a:spcPct val="0"/>
        </a:spcAft>
        <a:buClr>
          <a:srgbClr val="00B050"/>
        </a:buClr>
        <a:buFont typeface="Comic Sans MS" panose="030F0702030302020204" pitchFamily="66" charset="0"/>
        <a:buChar char="₻"/>
        <a:defRPr sz="2800">
          <a:solidFill>
            <a:schemeClr val="tx1"/>
          </a:solidFill>
          <a:latin typeface="+mn-lt"/>
          <a:ea typeface="+mn-ea"/>
        </a:defRPr>
      </a:lvl2pPr>
      <a:lvl3pPr marL="1258888" indent="-344488" algn="l" rtl="0" eaLnBrk="1" fontAlgn="base" hangingPunct="1">
        <a:spcBef>
          <a:spcPct val="20000"/>
        </a:spcBef>
        <a:spcAft>
          <a:spcPct val="0"/>
        </a:spcAft>
        <a:buClr>
          <a:srgbClr val="FFC000"/>
        </a:buClr>
        <a:buFont typeface="Comic Sans MS" panose="030F0702030302020204" pitchFamily="66" charset="0"/>
        <a:buChar char="Ж"/>
        <a:defRPr sz="2400">
          <a:solidFill>
            <a:schemeClr val="tx1"/>
          </a:solidFill>
          <a:latin typeface="+mn-lt"/>
          <a:ea typeface="+mn-ea"/>
        </a:defRPr>
      </a:lvl3pPr>
      <a:lvl4pPr marL="1662113" indent="-290513" algn="l" rtl="0" eaLnBrk="1" fontAlgn="base" hangingPunct="1">
        <a:spcBef>
          <a:spcPct val="20000"/>
        </a:spcBef>
        <a:spcAft>
          <a:spcPct val="0"/>
        </a:spcAft>
        <a:buClr>
          <a:schemeClr val="accent5"/>
        </a:buClr>
        <a:buFont typeface="Comic Sans MS" panose="030F0702030302020204" pitchFamily="66" charset="0"/>
        <a:buChar char="Ђ"/>
        <a:defRPr sz="2000">
          <a:solidFill>
            <a:schemeClr val="tx1"/>
          </a:solidFill>
          <a:latin typeface="+mn-lt"/>
          <a:ea typeface="+mn-ea"/>
        </a:defRPr>
      </a:lvl4pPr>
      <a:lvl5pPr marL="2054225" indent="-225425" algn="l" rtl="0" eaLnBrk="1" fontAlgn="base" hangingPunct="1">
        <a:spcBef>
          <a:spcPct val="20000"/>
        </a:spcBef>
        <a:spcAft>
          <a:spcPct val="0"/>
        </a:spcAft>
        <a:buClr>
          <a:srgbClr val="7030A0"/>
        </a:buClr>
        <a:buFont typeface="Comic Sans MS" panose="030F0702030302020204" pitchFamily="66" charset="0"/>
        <a:buChar char="₹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68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734800" y="6351270"/>
            <a:ext cx="457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040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81" r:id="rId1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70C0"/>
        </a:buClr>
        <a:buFont typeface="Comic Sans MS" panose="030F0702030302020204" pitchFamily="66" charset="0"/>
        <a:buChar char="€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96925" indent="-339725" algn="l" rtl="0" eaLnBrk="1" fontAlgn="base" hangingPunct="1">
        <a:spcBef>
          <a:spcPct val="20000"/>
        </a:spcBef>
        <a:spcAft>
          <a:spcPct val="0"/>
        </a:spcAft>
        <a:buClr>
          <a:srgbClr val="00B050"/>
        </a:buClr>
        <a:buFont typeface="Comic Sans MS" panose="030F0702030302020204" pitchFamily="66" charset="0"/>
        <a:buChar char="₻"/>
        <a:defRPr sz="2800">
          <a:solidFill>
            <a:schemeClr val="tx1"/>
          </a:solidFill>
          <a:latin typeface="+mn-lt"/>
          <a:ea typeface="+mn-ea"/>
        </a:defRPr>
      </a:lvl2pPr>
      <a:lvl3pPr marL="1258888" indent="-344488" algn="l" rtl="0" eaLnBrk="1" fontAlgn="base" hangingPunct="1">
        <a:spcBef>
          <a:spcPct val="20000"/>
        </a:spcBef>
        <a:spcAft>
          <a:spcPct val="0"/>
        </a:spcAft>
        <a:buClr>
          <a:srgbClr val="FFC000"/>
        </a:buClr>
        <a:buFont typeface="Comic Sans MS" panose="030F0702030302020204" pitchFamily="66" charset="0"/>
        <a:buChar char="Ж"/>
        <a:defRPr sz="2400">
          <a:solidFill>
            <a:schemeClr val="tx1"/>
          </a:solidFill>
          <a:latin typeface="+mn-lt"/>
          <a:ea typeface="+mn-ea"/>
        </a:defRPr>
      </a:lvl3pPr>
      <a:lvl4pPr marL="1662113" indent="-290513" algn="l" rtl="0" eaLnBrk="1" fontAlgn="base" hangingPunct="1">
        <a:spcBef>
          <a:spcPct val="20000"/>
        </a:spcBef>
        <a:spcAft>
          <a:spcPct val="0"/>
        </a:spcAft>
        <a:buClr>
          <a:schemeClr val="accent5"/>
        </a:buClr>
        <a:buFont typeface="Comic Sans MS" panose="030F0702030302020204" pitchFamily="66" charset="0"/>
        <a:buChar char="Ђ"/>
        <a:defRPr sz="2000">
          <a:solidFill>
            <a:schemeClr val="tx1"/>
          </a:solidFill>
          <a:latin typeface="+mn-lt"/>
          <a:ea typeface="+mn-ea"/>
        </a:defRPr>
      </a:lvl4pPr>
      <a:lvl5pPr marL="2054225" indent="-225425" algn="l" rtl="0" eaLnBrk="1" fontAlgn="base" hangingPunct="1">
        <a:spcBef>
          <a:spcPct val="20000"/>
        </a:spcBef>
        <a:spcAft>
          <a:spcPct val="0"/>
        </a:spcAft>
        <a:buClr>
          <a:srgbClr val="7030A0"/>
        </a:buClr>
        <a:buFont typeface="Comic Sans MS" panose="030F0702030302020204" pitchFamily="66" charset="0"/>
        <a:buChar char="₹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ltGray">
          <a:xfrm>
            <a:off x="556684" y="1098551"/>
            <a:ext cx="58420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ltGray">
          <a:xfrm>
            <a:off x="1066801" y="1098551"/>
            <a:ext cx="438151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ltGray">
          <a:xfrm>
            <a:off x="721785" y="1520826"/>
            <a:ext cx="563033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ltGray">
          <a:xfrm>
            <a:off x="1214967" y="1520826"/>
            <a:ext cx="491067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ltGray">
          <a:xfrm>
            <a:off x="169333" y="1447801"/>
            <a:ext cx="747184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gray">
          <a:xfrm>
            <a:off x="1016000" y="990601"/>
            <a:ext cx="42333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gray">
          <a:xfrm>
            <a:off x="590551" y="1781175"/>
            <a:ext cx="10968567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534585" y="214314"/>
            <a:ext cx="10390716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76917" y="2017713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9559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49400" y="6243638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559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876800" y="6243638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559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389533" y="6243638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>
                <a:solidFill>
                  <a:srgbClr val="000000"/>
                </a:solidFill>
                <a:latin typeface="Tahoma" charset="0"/>
              </a:defRPr>
            </a:lvl1pPr>
          </a:lstStyle>
          <a:p>
            <a:pPr>
              <a:defRPr/>
            </a:pPr>
            <a:fld id="{5274C723-BB4E-2748-A899-F23AA4562A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136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  <p:sldLayoutId id="2147483743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  <a:cs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  <a:cs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  <a:cs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charset="0"/>
        <a:buChar char="n"/>
        <a:defRPr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charset="0"/>
        <a:buChar char="n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charset="0"/>
        <a:buChar char="n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charset="0"/>
        <a:buChar char="n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n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85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85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85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8BD1F65A-A61B-4D13-94A9-7FAAF0A2907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0480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B22989E-9B45-8BAB-AAB2-C161F807B9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C22120-EA59-BF20-5917-0FD1EB3999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26B594-1CF6-7890-781D-7FB2D31D6B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562882-BC9B-3C3A-3493-BE7E6BBC5E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E0EE3B-D621-6F9F-B9DE-C5B9E63D0C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CACF823-2194-4279-9649-5D37910DB16B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8092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68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734800" y="6351270"/>
            <a:ext cx="457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5274C723-BB4E-2748-A899-F23AA4562A6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900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3" r:id="rId1"/>
    <p:sldLayoutId id="2147483784" r:id="rId2"/>
    <p:sldLayoutId id="2147483785" r:id="rId3"/>
    <p:sldLayoutId id="2147483786" r:id="rId4"/>
    <p:sldLayoutId id="2147483787" r:id="rId5"/>
    <p:sldLayoutId id="2147483788" r:id="rId6"/>
    <p:sldLayoutId id="2147483789" r:id="rId7"/>
    <p:sldLayoutId id="2147483790" r:id="rId8"/>
    <p:sldLayoutId id="2147483791" r:id="rId9"/>
    <p:sldLayoutId id="2147483792" r:id="rId10"/>
    <p:sldLayoutId id="2147483793" r:id="rId11"/>
    <p:sldLayoutId id="2147483794" r:id="rId12"/>
    <p:sldLayoutId id="2147483795" r:id="rId13"/>
    <p:sldLayoutId id="2147483796" r:id="rId14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231775" indent="-231775" algn="l" rtl="0" eaLnBrk="1" fontAlgn="base" hangingPunct="1">
        <a:spcBef>
          <a:spcPct val="20000"/>
        </a:spcBef>
        <a:spcAft>
          <a:spcPct val="0"/>
        </a:spcAft>
        <a:buClr>
          <a:srgbClr val="0070C0"/>
        </a:buClr>
        <a:buSzPct val="100000"/>
        <a:buFont typeface="Wingdings" panose="05000000000000000000" pitchFamily="2" charset="2"/>
        <a:buChar char="§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465138" indent="-225425" algn="l" rtl="0" eaLnBrk="1" fontAlgn="base" hangingPunct="1">
        <a:spcBef>
          <a:spcPct val="20000"/>
        </a:spcBef>
        <a:spcAft>
          <a:spcPct val="0"/>
        </a:spcAft>
        <a:buClr>
          <a:srgbClr val="00B050"/>
        </a:buClr>
        <a:buFont typeface="Wingdings" panose="05000000000000000000" pitchFamily="2" charset="2"/>
        <a:buChar char="§"/>
        <a:defRPr sz="2800">
          <a:solidFill>
            <a:schemeClr val="tx1"/>
          </a:solidFill>
          <a:latin typeface="+mn-lt"/>
          <a:ea typeface="+mn-ea"/>
        </a:defRPr>
      </a:lvl2pPr>
      <a:lvl3pPr marL="682625" indent="-231775" algn="l" rtl="0" eaLnBrk="1" fontAlgn="base" hangingPunct="1">
        <a:spcBef>
          <a:spcPct val="20000"/>
        </a:spcBef>
        <a:spcAft>
          <a:spcPct val="0"/>
        </a:spcAft>
        <a:buClr>
          <a:srgbClr val="FFC000"/>
        </a:buClr>
        <a:buFont typeface="Wingdings" panose="05000000000000000000" pitchFamily="2" charset="2"/>
        <a:buChar char="§"/>
        <a:defRPr sz="2400">
          <a:solidFill>
            <a:schemeClr val="tx1"/>
          </a:solidFill>
          <a:latin typeface="+mn-lt"/>
          <a:ea typeface="+mn-ea"/>
        </a:defRPr>
      </a:lvl3pPr>
      <a:lvl4pPr marL="914400" indent="-225425" algn="l" rtl="0" eaLnBrk="1" fontAlgn="base" hangingPunct="1">
        <a:spcBef>
          <a:spcPct val="20000"/>
        </a:spcBef>
        <a:spcAft>
          <a:spcPct val="0"/>
        </a:spcAft>
        <a:buClr>
          <a:schemeClr val="accent5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4pPr>
      <a:lvl5pPr marL="1146175" indent="-225425" algn="l" rtl="0" eaLnBrk="1" fontAlgn="base" hangingPunct="1">
        <a:spcBef>
          <a:spcPct val="20000"/>
        </a:spcBef>
        <a:spcAft>
          <a:spcPct val="0"/>
        </a:spcAft>
        <a:buClr>
          <a:srgbClr val="7030A0"/>
        </a:buClr>
        <a:buFont typeface="Wingdings" panose="05000000000000000000" pitchFamily="2" charset="2"/>
        <a:buChar char="§"/>
        <a:defRPr sz="18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3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3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438400" y="1585912"/>
            <a:ext cx="7772400" cy="1462088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US" sz="5000" b="1" u="sng" dirty="0">
                <a:latin typeface="Comic Sans MS" charset="0"/>
              </a:rPr>
              <a:t>VMP 930</a:t>
            </a:r>
            <a:br>
              <a:rPr lang="en-US" sz="5000" b="1" u="sng" dirty="0">
                <a:latin typeface="Comic Sans MS" charset="0"/>
              </a:rPr>
            </a:br>
            <a:r>
              <a:rPr lang="en-US" sz="5000" b="1" u="sng" dirty="0">
                <a:latin typeface="Comic Sans MS" charset="0"/>
              </a:rPr>
              <a:t>Veterinary Parasitology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71274" y="4134852"/>
            <a:ext cx="6400800" cy="1482177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4800" b="1" dirty="0">
                <a:latin typeface="Comic Sans MS" panose="030F0702030302020204" pitchFamily="66" charset="0"/>
              </a:rPr>
              <a:t>Nematodes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4000" b="1" dirty="0">
                <a:latin typeface="Comic Sans MS" panose="030F0702030302020204" pitchFamily="66" charset="0"/>
              </a:rPr>
              <a:t>Questions</a:t>
            </a:r>
            <a:endParaRPr lang="en-US" sz="4000" dirty="0">
              <a:latin typeface="Comic Sans MS" panose="030F0702030302020204" pitchFamily="66" charset="0"/>
            </a:endParaRPr>
          </a:p>
        </p:txBody>
      </p:sp>
      <p:pic>
        <p:nvPicPr>
          <p:cNvPr id="3076" name="Picture 4" descr="vpglogo2200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365606" y="5181600"/>
            <a:ext cx="16764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 descr="ncsta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2295" y="48126"/>
            <a:ext cx="1524000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3">
            <a:extLst>
              <a:ext uri="{FF2B5EF4-FFF2-40B4-BE49-F238E27FC236}">
                <a16:creationId xmlns:a16="http://schemas.microsoft.com/office/drawing/2014/main" id="{5F46476C-9367-B858-6D40-731095B762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947" y="6492279"/>
            <a:ext cx="2049880" cy="20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:lc="http://schemas.openxmlformats.org/drawingml/2006/lockedCanvas"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lnSpc>
                <a:spcPct val="90000"/>
              </a:lnSpc>
              <a:buFont typeface="Wingdings" charset="0"/>
              <a:buNone/>
              <a:defRPr/>
            </a:pPr>
            <a:r>
              <a:rPr lang="en-US" sz="1200" b="1" kern="0" dirty="0">
                <a:latin typeface="Comic Sans MS" panose="030F0702030302020204" pitchFamily="66" charset="0"/>
              </a:rPr>
              <a:t>Nematodes</a:t>
            </a:r>
            <a:endParaRPr lang="en-US" sz="1200" kern="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35391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77A23F-4212-9270-83CA-C160BED523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Informative Ova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DB54FFA-3839-3BB9-C79C-45B2A99B37AD}"/>
              </a:ext>
            </a:extLst>
          </p:cNvPr>
          <p:cNvSpPr txBox="1"/>
          <p:nvPr/>
        </p:nvSpPr>
        <p:spPr>
          <a:xfrm>
            <a:off x="575125" y="2343246"/>
            <a:ext cx="9561334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5486400" algn="l"/>
              </a:tabLst>
            </a:pPr>
            <a:r>
              <a:rPr lang="en-US" dirty="0">
                <a:latin typeface="Comic Sans MS" panose="030F0702030302020204" pitchFamily="66" charset="0"/>
              </a:rPr>
              <a:t>___ </a:t>
            </a:r>
            <a:r>
              <a:rPr lang="en-US" b="1" dirty="0">
                <a:latin typeface="Comic Sans MS" panose="030F0702030302020204" pitchFamily="66" charset="0"/>
              </a:rPr>
              <a:t>1. </a:t>
            </a:r>
            <a:r>
              <a:rPr lang="en-US" dirty="0">
                <a:latin typeface="Comic Sans MS" panose="030F0702030302020204" pitchFamily="66" charset="0"/>
              </a:rPr>
              <a:t>Utilizes the McMasters technique</a:t>
            </a:r>
          </a:p>
          <a:p>
            <a:pPr>
              <a:tabLst>
                <a:tab pos="5486400" algn="l"/>
              </a:tabLst>
            </a:pPr>
            <a:endParaRPr lang="en-US" sz="1000" dirty="0">
              <a:latin typeface="Comic Sans MS" panose="030F0702030302020204" pitchFamily="66" charset="0"/>
            </a:endParaRPr>
          </a:p>
          <a:p>
            <a:pPr>
              <a:tabLst>
                <a:tab pos="5486400" algn="l"/>
              </a:tabLst>
            </a:pPr>
            <a:r>
              <a:rPr lang="en-US" dirty="0">
                <a:latin typeface="Comic Sans MS" panose="030F0702030302020204" pitchFamily="66" charset="0"/>
              </a:rPr>
              <a:t>___ </a:t>
            </a:r>
            <a:r>
              <a:rPr lang="en-US" b="1" dirty="0">
                <a:latin typeface="Comic Sans MS" panose="030F0702030302020204" pitchFamily="66" charset="0"/>
              </a:rPr>
              <a:t>2.</a:t>
            </a:r>
            <a:r>
              <a:rPr lang="en-US" dirty="0">
                <a:latin typeface="Comic Sans MS" panose="030F0702030302020204" pitchFamily="66" charset="0"/>
              </a:rPr>
              <a:t> Used to identify Hosts with High Contamination Potential</a:t>
            </a:r>
          </a:p>
          <a:p>
            <a:pPr>
              <a:tabLst>
                <a:tab pos="4114800" algn="l"/>
              </a:tabLst>
            </a:pPr>
            <a:endParaRPr lang="en-US" sz="1000" dirty="0">
              <a:latin typeface="Comic Sans MS" panose="030F0702030302020204" pitchFamily="66" charset="0"/>
            </a:endParaRPr>
          </a:p>
          <a:p>
            <a:pPr>
              <a:tabLst>
                <a:tab pos="4114800" algn="l"/>
              </a:tabLst>
            </a:pPr>
            <a:r>
              <a:rPr lang="en-US" dirty="0">
                <a:latin typeface="Comic Sans MS" panose="030F0702030302020204" pitchFamily="66" charset="0"/>
              </a:rPr>
              <a:t>___ </a:t>
            </a:r>
            <a:r>
              <a:rPr lang="en-US" b="1" dirty="0">
                <a:latin typeface="Comic Sans MS" panose="030F0702030302020204" pitchFamily="66" charset="0"/>
              </a:rPr>
              <a:t>3.</a:t>
            </a:r>
            <a:r>
              <a:rPr lang="en-US" dirty="0">
                <a:latin typeface="Comic Sans MS" panose="030F0702030302020204" pitchFamily="66" charset="0"/>
              </a:rPr>
              <a:t> Informs about the presence of Dewormer Resistance</a:t>
            </a:r>
          </a:p>
          <a:p>
            <a:pPr>
              <a:tabLst>
                <a:tab pos="4114800" algn="l"/>
              </a:tabLst>
            </a:pPr>
            <a:endParaRPr lang="en-US" sz="1000" dirty="0">
              <a:latin typeface="Comic Sans MS" panose="030F0702030302020204" pitchFamily="66" charset="0"/>
            </a:endParaRPr>
          </a:p>
          <a:p>
            <a:pPr>
              <a:tabLst>
                <a:tab pos="4114800" algn="l"/>
              </a:tabLst>
            </a:pPr>
            <a:r>
              <a:rPr lang="en-US" dirty="0">
                <a:latin typeface="Comic Sans MS" panose="030F0702030302020204" pitchFamily="66" charset="0"/>
              </a:rPr>
              <a:t>___ </a:t>
            </a:r>
            <a:r>
              <a:rPr lang="en-US" b="1" dirty="0">
                <a:latin typeface="Comic Sans MS" panose="030F0702030302020204" pitchFamily="66" charset="0"/>
              </a:rPr>
              <a:t>4.</a:t>
            </a:r>
            <a:r>
              <a:rPr lang="en-US" dirty="0">
                <a:latin typeface="Comic Sans MS" panose="030F0702030302020204" pitchFamily="66" charset="0"/>
              </a:rPr>
              <a:t> Used at end of grazing season to check efficacy of one’s deworming program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5C80D4E-F200-CF23-71A4-1A0AE5799D45}"/>
              </a:ext>
            </a:extLst>
          </p:cNvPr>
          <p:cNvSpPr txBox="1"/>
          <p:nvPr/>
        </p:nvSpPr>
        <p:spPr>
          <a:xfrm>
            <a:off x="8036309" y="2171986"/>
            <a:ext cx="4010725" cy="12388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54864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A.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Fecal Egg Count</a:t>
            </a:r>
            <a:endParaRPr lang="en-US" dirty="0">
              <a:latin typeface="Comic Sans MS" panose="030F0702030302020204" pitchFamily="66" charset="0"/>
            </a:endParaRPr>
          </a:p>
          <a:p>
            <a:pPr>
              <a:tabLst>
                <a:tab pos="4114800" algn="l"/>
              </a:tabLst>
            </a:pPr>
            <a:endParaRPr lang="en-US" sz="1000" dirty="0">
              <a:latin typeface="Comic Sans MS" panose="030F0702030302020204" pitchFamily="66" charset="0"/>
            </a:endParaRPr>
          </a:p>
          <a:p>
            <a:pPr>
              <a:tabLst>
                <a:tab pos="54864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B.</a:t>
            </a:r>
            <a:r>
              <a:rPr lang="en-US" dirty="0">
                <a:latin typeface="Comic Sans MS" panose="030F0702030302020204" pitchFamily="66" charset="0"/>
              </a:rPr>
              <a:t> Fecal Egg Count Reduction Test</a:t>
            </a:r>
          </a:p>
          <a:p>
            <a:pPr>
              <a:tabLst>
                <a:tab pos="4114800" algn="l"/>
              </a:tabLst>
            </a:pPr>
            <a:endParaRPr lang="en-US" sz="1050" dirty="0">
              <a:latin typeface="Comic Sans MS" panose="030F0702030302020204" pitchFamily="66" charset="0"/>
            </a:endParaRPr>
          </a:p>
          <a:p>
            <a:pPr>
              <a:tabLst>
                <a:tab pos="5540375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C.</a:t>
            </a:r>
            <a:r>
              <a:rPr lang="en-US" dirty="0">
                <a:latin typeface="Comic Sans MS" panose="030F0702030302020204" pitchFamily="66" charset="0"/>
              </a:rPr>
              <a:t> Both</a:t>
            </a: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8ACE35E0-AE3B-4327-5384-10E807E75748}"/>
              </a:ext>
            </a:extLst>
          </p:cNvPr>
          <p:cNvSpPr txBox="1">
            <a:spLocks noChangeArrowheads="1"/>
          </p:cNvSpPr>
          <p:nvPr/>
        </p:nvSpPr>
        <p:spPr>
          <a:xfrm>
            <a:off x="1604528" y="1742450"/>
            <a:ext cx="8982943" cy="429536"/>
          </a:xfrm>
          <a:prstGeom prst="rect">
            <a:avLst/>
          </a:prstGeom>
        </p:spPr>
        <p:txBody>
          <a:bodyPr>
            <a:noAutofit/>
          </a:bodyPr>
          <a:lstStyle>
            <a:lvl1pPr marL="231775" indent="-2317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SzPct val="100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465138" indent="-2254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682625" indent="-2317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914400" indent="-2254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5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1146175" indent="-2254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030A0"/>
              </a:buClr>
              <a:buFont typeface="Wingdings" panose="05000000000000000000" pitchFamily="2" charset="2"/>
              <a:buChar char="§"/>
              <a:defRPr sz="18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Clr>
                <a:srgbClr val="3333CC"/>
              </a:buClr>
              <a:buFont typeface="Wingdings" panose="05000000000000000000" pitchFamily="2" charset="2"/>
              <a:buNone/>
              <a:defRPr/>
            </a:pPr>
            <a:r>
              <a:rPr lang="en-US" altLang="en-US" sz="2000" b="1" u="sng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Matching:</a:t>
            </a:r>
            <a:r>
              <a:rPr lang="en-US" altLang="en-US" sz="2000" b="1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  </a:t>
            </a:r>
            <a:r>
              <a:rPr lang="en-US" altLang="en-US" sz="2000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Match each type of Fecal Diagnostics with its associated use.</a:t>
            </a:r>
            <a:endParaRPr lang="en-US" altLang="en-US" sz="1600" i="1" kern="0" dirty="0">
              <a:solidFill>
                <a:srgbClr val="000000"/>
              </a:solidFill>
              <a:latin typeface="Comic Sans MS" panose="030F0702030302020204" pitchFamily="66" charset="0"/>
              <a:cs typeface="Times New Roman" pitchFamily="18" charset="0"/>
            </a:endParaRP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A2A6DC36-DE59-4242-DF19-0308A1DC9FDC}"/>
              </a:ext>
            </a:extLst>
          </p:cNvPr>
          <p:cNvSpPr txBox="1">
            <a:spLocks noChangeArrowheads="1"/>
          </p:cNvSpPr>
          <p:nvPr/>
        </p:nvSpPr>
        <p:spPr>
          <a:xfrm>
            <a:off x="1604527" y="4377282"/>
            <a:ext cx="5372743" cy="429519"/>
          </a:xfrm>
          <a:prstGeom prst="rect">
            <a:avLst/>
          </a:prstGeom>
        </p:spPr>
        <p:txBody>
          <a:bodyPr>
            <a:noAutofit/>
          </a:bodyPr>
          <a:lstStyle>
            <a:lvl1pPr marL="231775" indent="-2317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SzPct val="100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465138" indent="-2254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682625" indent="-2317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914400" indent="-2254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5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1146175" indent="-2254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030A0"/>
              </a:buClr>
              <a:buFont typeface="Wingdings" panose="05000000000000000000" pitchFamily="2" charset="2"/>
              <a:buChar char="§"/>
              <a:defRPr sz="18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Clr>
                <a:srgbClr val="3333CC"/>
              </a:buClr>
              <a:buFont typeface="Wingdings" panose="05000000000000000000" pitchFamily="2" charset="2"/>
              <a:buNone/>
              <a:defRPr/>
            </a:pPr>
            <a:r>
              <a:rPr lang="en-US" altLang="en-US" sz="2000" b="1" u="sng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Multiple Choice:</a:t>
            </a:r>
            <a:r>
              <a:rPr lang="en-US" altLang="en-US" sz="2000" b="1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  </a:t>
            </a:r>
            <a:r>
              <a:rPr lang="en-US" altLang="en-US" sz="2000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Choose the best answer.</a:t>
            </a:r>
            <a:endParaRPr lang="en-US" altLang="en-US" sz="1600" i="1" kern="0" dirty="0">
              <a:solidFill>
                <a:srgbClr val="000000"/>
              </a:solidFill>
              <a:latin typeface="Comic Sans MS" panose="030F0702030302020204" pitchFamily="66" charset="0"/>
              <a:cs typeface="Times New Roman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5E93690-9B61-393D-1944-36339A0EBEC1}"/>
              </a:ext>
            </a:extLst>
          </p:cNvPr>
          <p:cNvSpPr txBox="1">
            <a:spLocks noChangeArrowheads="1"/>
          </p:cNvSpPr>
          <p:nvPr/>
        </p:nvSpPr>
        <p:spPr>
          <a:xfrm>
            <a:off x="1411862" y="4837666"/>
            <a:ext cx="9368273" cy="675875"/>
          </a:xfrm>
          <a:prstGeom prst="rect">
            <a:avLst/>
          </a:prstGeom>
        </p:spPr>
        <p:txBody>
          <a:bodyPr>
            <a:noAutofit/>
          </a:bodyPr>
          <a:lstStyle>
            <a:lvl1pPr marL="231775" indent="-2317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SzPct val="100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465138" indent="-2254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682625" indent="-2317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914400" indent="-2254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5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1146175" indent="-2254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030A0"/>
              </a:buClr>
              <a:buFont typeface="Wingdings" panose="05000000000000000000" pitchFamily="2" charset="2"/>
              <a:buChar char="§"/>
              <a:defRPr sz="18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Clr>
                <a:srgbClr val="3333CC"/>
              </a:buClr>
              <a:buFont typeface="Wingdings" panose="05000000000000000000" pitchFamily="2" charset="2"/>
              <a:buNone/>
              <a:defRPr/>
            </a:pPr>
            <a:r>
              <a:rPr lang="en-US" altLang="en-US" sz="2000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___ </a:t>
            </a:r>
            <a:r>
              <a:rPr lang="en-US" altLang="en-US" sz="2000" b="1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1.</a:t>
            </a:r>
            <a:r>
              <a:rPr lang="en-US" altLang="en-US" sz="2000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 When is the best time to check the efficacy of one’s pasture-borne nematode control program?</a:t>
            </a:r>
            <a:endParaRPr lang="en-US" altLang="en-US" sz="1600" kern="0" dirty="0">
              <a:solidFill>
                <a:srgbClr val="000000"/>
              </a:solidFill>
              <a:latin typeface="Comic Sans MS" panose="030F0702030302020204" pitchFamily="66" charset="0"/>
              <a:cs typeface="Times New Roman" pitchFamily="18" charset="0"/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97F9593-DFDF-084D-A5BB-FFEDD04DFFF1}"/>
              </a:ext>
            </a:extLst>
          </p:cNvPr>
          <p:cNvCxnSpPr>
            <a:cxnSpLocks/>
          </p:cNvCxnSpPr>
          <p:nvPr/>
        </p:nvCxnSpPr>
        <p:spPr>
          <a:xfrm>
            <a:off x="924339" y="4196379"/>
            <a:ext cx="1034332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Rectangle 3">
            <a:extLst>
              <a:ext uri="{FF2B5EF4-FFF2-40B4-BE49-F238E27FC236}">
                <a16:creationId xmlns:a16="http://schemas.microsoft.com/office/drawing/2014/main" id="{A4E464C6-BEA0-1A4B-5922-2EAAF2A59CFB}"/>
              </a:ext>
            </a:extLst>
          </p:cNvPr>
          <p:cNvSpPr txBox="1">
            <a:spLocks noChangeArrowheads="1"/>
          </p:cNvSpPr>
          <p:nvPr/>
        </p:nvSpPr>
        <p:spPr>
          <a:xfrm>
            <a:off x="5294243" y="5411976"/>
            <a:ext cx="3929272" cy="1208929"/>
          </a:xfrm>
          <a:prstGeom prst="rect">
            <a:avLst/>
          </a:prstGeom>
        </p:spPr>
        <p:txBody>
          <a:bodyPr>
            <a:noAutofit/>
          </a:bodyPr>
          <a:lstStyle>
            <a:lvl1pPr marL="231775" indent="-2317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SzPct val="100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465138" indent="-2254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682625" indent="-2317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914400" indent="-2254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5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1146175" indent="-2254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030A0"/>
              </a:buClr>
              <a:buFont typeface="Wingdings" panose="05000000000000000000" pitchFamily="2" charset="2"/>
              <a:buChar char="§"/>
              <a:defRPr sz="18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Clr>
                <a:srgbClr val="3333CC"/>
              </a:buClr>
              <a:buFont typeface="Wingdings" panose="05000000000000000000" pitchFamily="2" charset="2"/>
              <a:buNone/>
              <a:defRPr/>
            </a:pPr>
            <a:r>
              <a:rPr lang="en-US" altLang="en-US" sz="2000" b="1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A.</a:t>
            </a:r>
            <a:r>
              <a:rPr lang="en-US" altLang="en-US" sz="2000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 Beginning of Grazing Season</a:t>
            </a:r>
          </a:p>
          <a:p>
            <a:pPr marL="0" indent="0">
              <a:buClr>
                <a:srgbClr val="3333CC"/>
              </a:buClr>
              <a:buFont typeface="Wingdings" panose="05000000000000000000" pitchFamily="2" charset="2"/>
              <a:buNone/>
              <a:defRPr/>
            </a:pPr>
            <a:r>
              <a:rPr lang="en-US" altLang="en-US" sz="2000" b="1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B.</a:t>
            </a:r>
            <a:r>
              <a:rPr lang="en-US" altLang="en-US" sz="2000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 Middle of Grazing Season</a:t>
            </a:r>
          </a:p>
          <a:p>
            <a:pPr marL="0" indent="0">
              <a:buClr>
                <a:srgbClr val="3333CC"/>
              </a:buClr>
              <a:buFont typeface="Wingdings" panose="05000000000000000000" pitchFamily="2" charset="2"/>
              <a:buNone/>
              <a:defRPr/>
            </a:pPr>
            <a:r>
              <a:rPr lang="en-US" altLang="en-US" sz="2000" b="1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C.</a:t>
            </a:r>
            <a:r>
              <a:rPr lang="en-US" altLang="en-US" sz="2000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 End of Grazing Season</a:t>
            </a:r>
            <a:endParaRPr lang="en-US" altLang="en-US" sz="1600" kern="0" dirty="0">
              <a:solidFill>
                <a:srgbClr val="000000"/>
              </a:solidFill>
              <a:latin typeface="Comic Sans MS" panose="030F0702030302020204" pitchFamily="66" charset="0"/>
              <a:cs typeface="Times New Roman" pitchFamily="18" charset="0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5F6F66-8B5A-0905-2937-5994BE9C4E3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B212D7-3E8B-47AC-BFED-3967AB75997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6194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77A23F-4212-9270-83CA-C160BED523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Fecal Pat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A2A6DC36-DE59-4242-DF19-0308A1DC9FDC}"/>
              </a:ext>
            </a:extLst>
          </p:cNvPr>
          <p:cNvSpPr txBox="1">
            <a:spLocks noChangeArrowheads="1"/>
          </p:cNvSpPr>
          <p:nvPr/>
        </p:nvSpPr>
        <p:spPr>
          <a:xfrm>
            <a:off x="1411862" y="1805574"/>
            <a:ext cx="5372743" cy="429519"/>
          </a:xfrm>
          <a:prstGeom prst="rect">
            <a:avLst/>
          </a:prstGeom>
        </p:spPr>
        <p:txBody>
          <a:bodyPr>
            <a:noAutofit/>
          </a:bodyPr>
          <a:lstStyle>
            <a:lvl1pPr marL="231775" indent="-2317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SzPct val="100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465138" indent="-2254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682625" indent="-2317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914400" indent="-2254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5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1146175" indent="-2254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030A0"/>
              </a:buClr>
              <a:buFont typeface="Wingdings" panose="05000000000000000000" pitchFamily="2" charset="2"/>
              <a:buChar char="§"/>
              <a:defRPr sz="18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Clr>
                <a:srgbClr val="3333CC"/>
              </a:buClr>
              <a:buFont typeface="Wingdings" panose="05000000000000000000" pitchFamily="2" charset="2"/>
              <a:buNone/>
              <a:defRPr/>
            </a:pPr>
            <a:r>
              <a:rPr lang="en-US" altLang="en-US" sz="2000" b="1" u="sng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Multiple Choice:</a:t>
            </a:r>
            <a:r>
              <a:rPr lang="en-US" altLang="en-US" sz="2000" b="1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  </a:t>
            </a:r>
            <a:r>
              <a:rPr lang="en-US" altLang="en-US" sz="2000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Choose the best answer.</a:t>
            </a:r>
            <a:endParaRPr lang="en-US" altLang="en-US" sz="1600" i="1" kern="0" dirty="0">
              <a:solidFill>
                <a:srgbClr val="000000"/>
              </a:solidFill>
              <a:latin typeface="Comic Sans MS" panose="030F0702030302020204" pitchFamily="66" charset="0"/>
              <a:cs typeface="Times New Roman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5E93690-9B61-393D-1944-36339A0EBEC1}"/>
              </a:ext>
            </a:extLst>
          </p:cNvPr>
          <p:cNvSpPr txBox="1">
            <a:spLocks noChangeArrowheads="1"/>
          </p:cNvSpPr>
          <p:nvPr/>
        </p:nvSpPr>
        <p:spPr>
          <a:xfrm>
            <a:off x="1411862" y="2400994"/>
            <a:ext cx="9368273" cy="675875"/>
          </a:xfrm>
          <a:prstGeom prst="rect">
            <a:avLst/>
          </a:prstGeom>
        </p:spPr>
        <p:txBody>
          <a:bodyPr>
            <a:noAutofit/>
          </a:bodyPr>
          <a:lstStyle>
            <a:lvl1pPr marL="231775" indent="-2317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SzPct val="100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465138" indent="-2254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682625" indent="-2317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914400" indent="-2254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5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1146175" indent="-2254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030A0"/>
              </a:buClr>
              <a:buFont typeface="Wingdings" panose="05000000000000000000" pitchFamily="2" charset="2"/>
              <a:buChar char="§"/>
              <a:defRPr sz="18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Clr>
                <a:srgbClr val="3333CC"/>
              </a:buClr>
              <a:buFont typeface="Wingdings" panose="05000000000000000000" pitchFamily="2" charset="2"/>
              <a:buNone/>
              <a:defRPr/>
            </a:pPr>
            <a:r>
              <a:rPr lang="en-US" altLang="en-US" sz="2000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___ 1. Which environmental conditions are </a:t>
            </a:r>
            <a:r>
              <a:rPr lang="en-US" altLang="en-US" sz="2000" u="sng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most detrimental</a:t>
            </a:r>
            <a:r>
              <a:rPr lang="en-US" altLang="en-US" sz="2000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 to the free-living stages (ova, L1s, L2s, L3s) of pasture-borne nematodes?</a:t>
            </a:r>
            <a:endParaRPr lang="en-US" altLang="en-US" sz="1600" kern="0" dirty="0">
              <a:solidFill>
                <a:srgbClr val="000000"/>
              </a:solidFill>
              <a:latin typeface="Comic Sans MS" panose="030F0702030302020204" pitchFamily="66" charset="0"/>
              <a:cs typeface="Times New Roman" pitchFamily="18" charset="0"/>
            </a:endParaRPr>
          </a:p>
        </p:txBody>
      </p:sp>
      <p:sp>
        <p:nvSpPr>
          <p:cNvPr id="12" name="Rectangle 3">
            <a:extLst>
              <a:ext uri="{FF2B5EF4-FFF2-40B4-BE49-F238E27FC236}">
                <a16:creationId xmlns:a16="http://schemas.microsoft.com/office/drawing/2014/main" id="{A4E464C6-BEA0-1A4B-5922-2EAAF2A59CFB}"/>
              </a:ext>
            </a:extLst>
          </p:cNvPr>
          <p:cNvSpPr txBox="1">
            <a:spLocks noChangeArrowheads="1"/>
          </p:cNvSpPr>
          <p:nvPr/>
        </p:nvSpPr>
        <p:spPr>
          <a:xfrm>
            <a:off x="2166726" y="3429000"/>
            <a:ext cx="4850300" cy="1208929"/>
          </a:xfrm>
          <a:prstGeom prst="rect">
            <a:avLst/>
          </a:prstGeom>
        </p:spPr>
        <p:txBody>
          <a:bodyPr>
            <a:noAutofit/>
          </a:bodyPr>
          <a:lstStyle>
            <a:lvl1pPr marL="231775" indent="-2317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SzPct val="100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465138" indent="-2254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682625" indent="-2317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914400" indent="-2254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5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1146175" indent="-2254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030A0"/>
              </a:buClr>
              <a:buFont typeface="Wingdings" panose="05000000000000000000" pitchFamily="2" charset="2"/>
              <a:buChar char="§"/>
              <a:defRPr sz="18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Clr>
                <a:srgbClr val="3333CC"/>
              </a:buClr>
              <a:buFont typeface="Wingdings" panose="05000000000000000000" pitchFamily="2" charset="2"/>
              <a:buNone/>
              <a:defRPr/>
            </a:pPr>
            <a:r>
              <a:rPr lang="en-US" altLang="en-US" sz="2000" b="1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A.</a:t>
            </a:r>
            <a:r>
              <a:rPr lang="en-US" altLang="en-US" sz="2000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 High Humidity &amp; Low Temperature</a:t>
            </a:r>
          </a:p>
          <a:p>
            <a:pPr marL="0" indent="0">
              <a:buClr>
                <a:srgbClr val="3333CC"/>
              </a:buClr>
              <a:buFont typeface="Wingdings" panose="05000000000000000000" pitchFamily="2" charset="2"/>
              <a:buNone/>
              <a:defRPr/>
            </a:pPr>
            <a:r>
              <a:rPr lang="en-US" altLang="en-US" sz="2000" b="1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B.</a:t>
            </a:r>
            <a:r>
              <a:rPr lang="en-US" altLang="en-US" sz="2000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 Low Humidity &amp; High Temperature</a:t>
            </a:r>
          </a:p>
          <a:p>
            <a:pPr marL="0" indent="0">
              <a:buClr>
                <a:srgbClr val="3333CC"/>
              </a:buClr>
              <a:buFont typeface="Wingdings" panose="05000000000000000000" pitchFamily="2" charset="2"/>
              <a:buNone/>
              <a:defRPr/>
            </a:pPr>
            <a:r>
              <a:rPr lang="en-US" altLang="en-US" sz="2000" b="1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C.</a:t>
            </a:r>
            <a:r>
              <a:rPr lang="en-US" altLang="en-US" sz="2000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 Mild Humidity &amp; Mild Temperature</a:t>
            </a:r>
            <a:endParaRPr lang="en-US" altLang="en-US" sz="1600" kern="0" dirty="0">
              <a:solidFill>
                <a:srgbClr val="000000"/>
              </a:solidFill>
              <a:latin typeface="Comic Sans MS" panose="030F0702030302020204" pitchFamily="66" charset="0"/>
              <a:cs typeface="Times New Roman" pitchFamily="18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2605C8-3A5A-A89B-2ED9-9572788C40A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B212D7-3E8B-47AC-BFED-3967AB75997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0890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77A23F-4212-9270-83CA-C160BED523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Pasture Management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DB54FFA-3839-3BB9-C79C-45B2A99B37AD}"/>
              </a:ext>
            </a:extLst>
          </p:cNvPr>
          <p:cNvSpPr txBox="1"/>
          <p:nvPr/>
        </p:nvSpPr>
        <p:spPr>
          <a:xfrm>
            <a:off x="620167" y="2355600"/>
            <a:ext cx="6995071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5486400" algn="l"/>
              </a:tabLst>
            </a:pPr>
            <a:r>
              <a:rPr lang="en-US" dirty="0">
                <a:latin typeface="Comic Sans MS" panose="030F0702030302020204" pitchFamily="66" charset="0"/>
              </a:rPr>
              <a:t>___ </a:t>
            </a:r>
            <a:r>
              <a:rPr lang="en-US" b="1" dirty="0">
                <a:latin typeface="Comic Sans MS" panose="030F0702030302020204" pitchFamily="66" charset="0"/>
              </a:rPr>
              <a:t>1.</a:t>
            </a:r>
            <a:r>
              <a:rPr lang="en-US" dirty="0">
                <a:latin typeface="Comic Sans MS" panose="030F0702030302020204" pitchFamily="66" charset="0"/>
              </a:rPr>
              <a:t> Requires much fencing for multiple small pastures.</a:t>
            </a:r>
          </a:p>
          <a:p>
            <a:pPr>
              <a:tabLst>
                <a:tab pos="5486400" algn="l"/>
              </a:tabLst>
            </a:pPr>
            <a:endParaRPr lang="en-US" sz="1000" dirty="0">
              <a:latin typeface="Comic Sans MS" panose="030F0702030302020204" pitchFamily="66" charset="0"/>
            </a:endParaRPr>
          </a:p>
          <a:p>
            <a:pPr>
              <a:tabLst>
                <a:tab pos="5486400" algn="l"/>
              </a:tabLst>
            </a:pPr>
            <a:r>
              <a:rPr lang="en-US" dirty="0">
                <a:latin typeface="Comic Sans MS" panose="030F0702030302020204" pitchFamily="66" charset="0"/>
              </a:rPr>
              <a:t>___ </a:t>
            </a:r>
            <a:r>
              <a:rPr lang="en-US" b="1" dirty="0">
                <a:latin typeface="Comic Sans MS" panose="030F0702030302020204" pitchFamily="66" charset="0"/>
              </a:rPr>
              <a:t>2.</a:t>
            </a:r>
            <a:r>
              <a:rPr lang="en-US" dirty="0">
                <a:latin typeface="Comic Sans MS" panose="030F0702030302020204" pitchFamily="66" charset="0"/>
              </a:rPr>
              <a:t> Seldom move herd</a:t>
            </a:r>
          </a:p>
          <a:p>
            <a:pPr>
              <a:tabLst>
                <a:tab pos="4114800" algn="l"/>
              </a:tabLst>
            </a:pPr>
            <a:endParaRPr lang="en-US" sz="1000" dirty="0">
              <a:latin typeface="Comic Sans MS" panose="030F0702030302020204" pitchFamily="66" charset="0"/>
            </a:endParaRPr>
          </a:p>
          <a:p>
            <a:pPr>
              <a:tabLst>
                <a:tab pos="4114800" algn="l"/>
              </a:tabLst>
            </a:pPr>
            <a:r>
              <a:rPr lang="en-US" dirty="0">
                <a:latin typeface="Comic Sans MS" panose="030F0702030302020204" pitchFamily="66" charset="0"/>
              </a:rPr>
              <a:t>___ </a:t>
            </a:r>
            <a:r>
              <a:rPr lang="en-US" b="1" dirty="0">
                <a:latin typeface="Comic Sans MS" panose="030F0702030302020204" pitchFamily="66" charset="0"/>
              </a:rPr>
              <a:t>3.</a:t>
            </a:r>
            <a:r>
              <a:rPr lang="en-US" dirty="0">
                <a:latin typeface="Comic Sans MS" panose="030F0702030302020204" pitchFamily="66" charset="0"/>
              </a:rPr>
              <a:t> Avoids Overgrazing</a:t>
            </a:r>
          </a:p>
          <a:p>
            <a:pPr>
              <a:tabLst>
                <a:tab pos="4114800" algn="l"/>
              </a:tabLst>
            </a:pPr>
            <a:endParaRPr lang="en-US" sz="1000" dirty="0">
              <a:latin typeface="Comic Sans MS" panose="030F0702030302020204" pitchFamily="66" charset="0"/>
            </a:endParaRPr>
          </a:p>
          <a:p>
            <a:pPr>
              <a:tabLst>
                <a:tab pos="4114800" algn="l"/>
              </a:tabLst>
            </a:pPr>
            <a:r>
              <a:rPr lang="en-US" dirty="0">
                <a:latin typeface="Comic Sans MS" panose="030F0702030302020204" pitchFamily="66" charset="0"/>
              </a:rPr>
              <a:t>___ </a:t>
            </a:r>
            <a:r>
              <a:rPr lang="en-US" b="1" dirty="0">
                <a:latin typeface="Comic Sans MS" panose="030F0702030302020204" pitchFamily="66" charset="0"/>
              </a:rPr>
              <a:t>4. </a:t>
            </a:r>
            <a:r>
              <a:rPr lang="en-US" dirty="0">
                <a:latin typeface="Comic Sans MS" panose="030F0702030302020204" pitchFamily="66" charset="0"/>
              </a:rPr>
              <a:t>Limits Excessive Pasture Contamination with Parasites</a:t>
            </a:r>
          </a:p>
          <a:p>
            <a:pPr>
              <a:tabLst>
                <a:tab pos="4114800" algn="l"/>
              </a:tabLst>
            </a:pPr>
            <a:endParaRPr lang="en-US" sz="1000" dirty="0">
              <a:latin typeface="Comic Sans MS" panose="030F0702030302020204" pitchFamily="66" charset="0"/>
            </a:endParaRPr>
          </a:p>
          <a:p>
            <a:pPr>
              <a:tabLst>
                <a:tab pos="4114800" algn="l"/>
              </a:tabLst>
            </a:pPr>
            <a:r>
              <a:rPr lang="en-US" dirty="0">
                <a:latin typeface="Comic Sans MS" panose="030F0702030302020204" pitchFamily="66" charset="0"/>
              </a:rPr>
              <a:t>___ </a:t>
            </a:r>
            <a:r>
              <a:rPr lang="en-US" b="1" dirty="0">
                <a:latin typeface="Comic Sans MS" panose="030F0702030302020204" pitchFamily="66" charset="0"/>
              </a:rPr>
              <a:t>5.</a:t>
            </a:r>
            <a:r>
              <a:rPr lang="en-US" dirty="0">
                <a:latin typeface="Comic Sans MS" panose="030F0702030302020204" pitchFamily="66" charset="0"/>
              </a:rPr>
              <a:t> Not good for Pasture Health nor Parasite Control</a:t>
            </a:r>
          </a:p>
          <a:p>
            <a:pPr>
              <a:tabLst>
                <a:tab pos="4114800" algn="l"/>
              </a:tabLst>
            </a:pPr>
            <a:endParaRPr lang="en-US" sz="1000" dirty="0">
              <a:latin typeface="Comic Sans MS" panose="030F0702030302020204" pitchFamily="66" charset="0"/>
            </a:endParaRPr>
          </a:p>
          <a:p>
            <a:pPr>
              <a:tabLst>
                <a:tab pos="4114800" algn="l"/>
              </a:tabLst>
            </a:pPr>
            <a:r>
              <a:rPr lang="en-US" dirty="0">
                <a:latin typeface="Comic Sans MS" panose="030F0702030302020204" pitchFamily="66" charset="0"/>
              </a:rPr>
              <a:t>___ </a:t>
            </a:r>
            <a:r>
              <a:rPr lang="en-US" b="1" dirty="0">
                <a:latin typeface="Comic Sans MS" panose="030F0702030302020204" pitchFamily="66" charset="0"/>
              </a:rPr>
              <a:t>6.</a:t>
            </a:r>
            <a:r>
              <a:rPr lang="en-US" dirty="0">
                <a:latin typeface="Comic Sans MS" panose="030F0702030302020204" pitchFamily="66" charset="0"/>
              </a:rPr>
              <a:t> Allows better recovery of Forage</a:t>
            </a:r>
          </a:p>
          <a:p>
            <a:pPr>
              <a:tabLst>
                <a:tab pos="4114800" algn="l"/>
              </a:tabLst>
            </a:pPr>
            <a:endParaRPr lang="en-US" sz="1000" dirty="0">
              <a:latin typeface="Comic Sans MS" panose="030F0702030302020204" pitchFamily="66" charset="0"/>
            </a:endParaRPr>
          </a:p>
          <a:p>
            <a:pPr>
              <a:tabLst>
                <a:tab pos="4114800" algn="l"/>
              </a:tabLst>
            </a:pPr>
            <a:r>
              <a:rPr lang="en-US" dirty="0">
                <a:latin typeface="Comic Sans MS" panose="030F0702030302020204" pitchFamily="66" charset="0"/>
              </a:rPr>
              <a:t>___ </a:t>
            </a:r>
            <a:r>
              <a:rPr lang="en-US" b="1" dirty="0">
                <a:latin typeface="Comic Sans MS" panose="030F0702030302020204" pitchFamily="66" charset="0"/>
              </a:rPr>
              <a:t>7.</a:t>
            </a:r>
            <a:r>
              <a:rPr lang="en-US" dirty="0">
                <a:latin typeface="Comic Sans MS" panose="030F0702030302020204" pitchFamily="66" charset="0"/>
              </a:rPr>
              <a:t> Move herd when grass is eaten down to 4 inches.</a:t>
            </a:r>
            <a:endParaRPr lang="en-US" sz="1000" dirty="0">
              <a:latin typeface="Comic Sans MS" panose="030F0702030302020204" pitchFamily="66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5C80D4E-F200-CF23-71A4-1A0AE5799D45}"/>
              </a:ext>
            </a:extLst>
          </p:cNvPr>
          <p:cNvSpPr txBox="1"/>
          <p:nvPr/>
        </p:nvSpPr>
        <p:spPr>
          <a:xfrm>
            <a:off x="8393309" y="2369888"/>
            <a:ext cx="3522465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54864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A.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Continuous Grazing</a:t>
            </a:r>
            <a:endParaRPr lang="en-US" dirty="0">
              <a:latin typeface="Comic Sans MS" panose="030F0702030302020204" pitchFamily="66" charset="0"/>
            </a:endParaRPr>
          </a:p>
          <a:p>
            <a:pPr>
              <a:tabLst>
                <a:tab pos="4114800" algn="l"/>
              </a:tabLst>
            </a:pPr>
            <a:endParaRPr lang="en-US" sz="1000" dirty="0">
              <a:latin typeface="Comic Sans MS" panose="030F0702030302020204" pitchFamily="66" charset="0"/>
            </a:endParaRPr>
          </a:p>
          <a:p>
            <a:pPr>
              <a:tabLst>
                <a:tab pos="54864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B.</a:t>
            </a:r>
            <a:r>
              <a:rPr lang="en-US" dirty="0">
                <a:latin typeface="Comic Sans MS" panose="030F0702030302020204" pitchFamily="66" charset="0"/>
              </a:rPr>
              <a:t> Planned Intensive Grazing</a:t>
            </a: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8ACE35E0-AE3B-4327-5384-10E807E75748}"/>
              </a:ext>
            </a:extLst>
          </p:cNvPr>
          <p:cNvSpPr txBox="1">
            <a:spLocks noChangeArrowheads="1"/>
          </p:cNvSpPr>
          <p:nvPr/>
        </p:nvSpPr>
        <p:spPr>
          <a:xfrm>
            <a:off x="620167" y="1673667"/>
            <a:ext cx="10593738" cy="413550"/>
          </a:xfrm>
          <a:prstGeom prst="rect">
            <a:avLst/>
          </a:prstGeom>
        </p:spPr>
        <p:txBody>
          <a:bodyPr>
            <a:noAutofit/>
          </a:bodyPr>
          <a:lstStyle>
            <a:lvl1pPr marL="231775" indent="-2317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SzPct val="100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465138" indent="-2254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682625" indent="-2317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914400" indent="-2254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5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1146175" indent="-2254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030A0"/>
              </a:buClr>
              <a:buFont typeface="Wingdings" panose="05000000000000000000" pitchFamily="2" charset="2"/>
              <a:buChar char="§"/>
              <a:defRPr sz="18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Clr>
                <a:srgbClr val="3333CC"/>
              </a:buClr>
              <a:buFont typeface="Wingdings" panose="05000000000000000000" pitchFamily="2" charset="2"/>
              <a:buNone/>
              <a:defRPr/>
            </a:pPr>
            <a:r>
              <a:rPr lang="en-US" altLang="en-US" sz="2000" b="1" u="sng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Matching:</a:t>
            </a:r>
            <a:r>
              <a:rPr lang="en-US" altLang="en-US" sz="2000" b="1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  </a:t>
            </a:r>
            <a:r>
              <a:rPr lang="en-US" altLang="en-US" sz="2000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Match each type of pasture management with its associated characteristic.</a:t>
            </a:r>
            <a:endParaRPr lang="en-US" altLang="en-US" sz="1600" i="1" kern="0" dirty="0">
              <a:solidFill>
                <a:srgbClr val="000000"/>
              </a:solidFill>
              <a:latin typeface="Comic Sans MS" panose="030F0702030302020204" pitchFamily="66" charset="0"/>
              <a:cs typeface="Times New Roman" pitchFamily="18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632711D-618B-F4D2-9B31-66C8716E593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B212D7-3E8B-47AC-BFED-3967AB75997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4047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77A23F-4212-9270-83CA-C160BED523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L3s: Treat &amp; Move Rotation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A2A6DC36-DE59-4242-DF19-0308A1DC9FDC}"/>
              </a:ext>
            </a:extLst>
          </p:cNvPr>
          <p:cNvSpPr txBox="1">
            <a:spLocks noChangeArrowheads="1"/>
          </p:cNvSpPr>
          <p:nvPr/>
        </p:nvSpPr>
        <p:spPr>
          <a:xfrm>
            <a:off x="1411862" y="1805574"/>
            <a:ext cx="5372743" cy="429519"/>
          </a:xfrm>
          <a:prstGeom prst="rect">
            <a:avLst/>
          </a:prstGeom>
        </p:spPr>
        <p:txBody>
          <a:bodyPr>
            <a:noAutofit/>
          </a:bodyPr>
          <a:lstStyle>
            <a:lvl1pPr marL="231775" indent="-2317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SzPct val="100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465138" indent="-2254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682625" indent="-2317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914400" indent="-2254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5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1146175" indent="-2254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030A0"/>
              </a:buClr>
              <a:buFont typeface="Wingdings" panose="05000000000000000000" pitchFamily="2" charset="2"/>
              <a:buChar char="§"/>
              <a:defRPr sz="18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Clr>
                <a:srgbClr val="3333CC"/>
              </a:buClr>
              <a:buFont typeface="Wingdings" panose="05000000000000000000" pitchFamily="2" charset="2"/>
              <a:buNone/>
              <a:defRPr/>
            </a:pPr>
            <a:r>
              <a:rPr lang="en-US" altLang="en-US" sz="2000" b="1" u="sng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Multiple Choice:</a:t>
            </a:r>
            <a:r>
              <a:rPr lang="en-US" altLang="en-US" sz="2000" b="1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  </a:t>
            </a:r>
            <a:r>
              <a:rPr lang="en-US" altLang="en-US" sz="2000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Choose the best answer.</a:t>
            </a:r>
            <a:endParaRPr lang="en-US" altLang="en-US" sz="1600" i="1" kern="0" dirty="0">
              <a:solidFill>
                <a:srgbClr val="000000"/>
              </a:solidFill>
              <a:latin typeface="Comic Sans MS" panose="030F0702030302020204" pitchFamily="66" charset="0"/>
              <a:cs typeface="Times New Roman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5E93690-9B61-393D-1944-36339A0EBEC1}"/>
              </a:ext>
            </a:extLst>
          </p:cNvPr>
          <p:cNvSpPr txBox="1">
            <a:spLocks noChangeArrowheads="1"/>
          </p:cNvSpPr>
          <p:nvPr/>
        </p:nvSpPr>
        <p:spPr>
          <a:xfrm>
            <a:off x="1411862" y="2400994"/>
            <a:ext cx="9368273" cy="675875"/>
          </a:xfrm>
          <a:prstGeom prst="rect">
            <a:avLst/>
          </a:prstGeom>
        </p:spPr>
        <p:txBody>
          <a:bodyPr>
            <a:noAutofit/>
          </a:bodyPr>
          <a:lstStyle>
            <a:lvl1pPr marL="231775" indent="-2317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SzPct val="100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465138" indent="-2254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682625" indent="-2317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914400" indent="-2254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5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1146175" indent="-2254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030A0"/>
              </a:buClr>
              <a:buFont typeface="Wingdings" panose="05000000000000000000" pitchFamily="2" charset="2"/>
              <a:buChar char="§"/>
              <a:defRPr sz="18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Clr>
                <a:srgbClr val="3333CC"/>
              </a:buClr>
              <a:buFont typeface="Wingdings" panose="05000000000000000000" pitchFamily="2" charset="2"/>
              <a:buNone/>
              <a:defRPr/>
            </a:pPr>
            <a:r>
              <a:rPr lang="en-US" altLang="en-US" sz="2000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___ </a:t>
            </a:r>
            <a:r>
              <a:rPr lang="en-US" altLang="en-US" sz="2000" b="1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1.</a:t>
            </a:r>
            <a:r>
              <a:rPr lang="en-US" altLang="en-US" sz="2000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 Which Treat-&amp;-Move Strategy is most likely to produce a monoculture population of Resistant Nematodes?</a:t>
            </a:r>
            <a:endParaRPr lang="en-US" altLang="en-US" sz="1600" kern="0" dirty="0">
              <a:solidFill>
                <a:srgbClr val="000000"/>
              </a:solidFill>
              <a:latin typeface="Comic Sans MS" panose="030F0702030302020204" pitchFamily="66" charset="0"/>
              <a:cs typeface="Times New Roman" pitchFamily="18" charset="0"/>
            </a:endParaRPr>
          </a:p>
        </p:txBody>
      </p:sp>
      <p:sp>
        <p:nvSpPr>
          <p:cNvPr id="12" name="Rectangle 3">
            <a:extLst>
              <a:ext uri="{FF2B5EF4-FFF2-40B4-BE49-F238E27FC236}">
                <a16:creationId xmlns:a16="http://schemas.microsoft.com/office/drawing/2014/main" id="{A4E464C6-BEA0-1A4B-5922-2EAAF2A59CFB}"/>
              </a:ext>
            </a:extLst>
          </p:cNvPr>
          <p:cNvSpPr txBox="1">
            <a:spLocks noChangeArrowheads="1"/>
          </p:cNvSpPr>
          <p:nvPr/>
        </p:nvSpPr>
        <p:spPr>
          <a:xfrm>
            <a:off x="3670848" y="4382702"/>
            <a:ext cx="3113757" cy="1208929"/>
          </a:xfrm>
          <a:prstGeom prst="rect">
            <a:avLst/>
          </a:prstGeom>
        </p:spPr>
        <p:txBody>
          <a:bodyPr>
            <a:noAutofit/>
          </a:bodyPr>
          <a:lstStyle>
            <a:lvl1pPr marL="231775" indent="-2317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SzPct val="100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465138" indent="-2254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682625" indent="-2317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914400" indent="-2254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5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1146175" indent="-2254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030A0"/>
              </a:buClr>
              <a:buFont typeface="Wingdings" panose="05000000000000000000" pitchFamily="2" charset="2"/>
              <a:buChar char="§"/>
              <a:defRPr sz="18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Clr>
                <a:srgbClr val="3333CC"/>
              </a:buClr>
              <a:buFont typeface="Wingdings" panose="05000000000000000000" pitchFamily="2" charset="2"/>
              <a:buNone/>
              <a:defRPr/>
            </a:pPr>
            <a:r>
              <a:rPr lang="en-US" altLang="en-US" sz="2000" b="1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A. </a:t>
            </a:r>
            <a:r>
              <a:rPr lang="en-US" altLang="en-US" sz="2000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Treat &amp; Move</a:t>
            </a:r>
          </a:p>
          <a:p>
            <a:pPr marL="0" indent="0">
              <a:buClr>
                <a:srgbClr val="3333CC"/>
              </a:buClr>
              <a:buFont typeface="Wingdings" panose="05000000000000000000" pitchFamily="2" charset="2"/>
              <a:buNone/>
              <a:defRPr/>
            </a:pPr>
            <a:r>
              <a:rPr lang="en-US" altLang="en-US" sz="2000" b="1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B. </a:t>
            </a:r>
            <a:r>
              <a:rPr lang="en-US" altLang="en-US" sz="2000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Treat, Wait, &amp; Move</a:t>
            </a:r>
          </a:p>
          <a:p>
            <a:pPr marL="0" indent="0">
              <a:buClr>
                <a:srgbClr val="3333CC"/>
              </a:buClr>
              <a:buFont typeface="Wingdings" panose="05000000000000000000" pitchFamily="2" charset="2"/>
              <a:buNone/>
              <a:defRPr/>
            </a:pPr>
            <a:r>
              <a:rPr lang="en-US" altLang="en-US" sz="2000" b="1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C.</a:t>
            </a:r>
            <a:r>
              <a:rPr lang="en-US" altLang="en-US" sz="2000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 Move, Wait, &amp; Treat</a:t>
            </a:r>
            <a:endParaRPr lang="en-US" altLang="en-US" sz="1600" kern="0" dirty="0">
              <a:solidFill>
                <a:srgbClr val="000000"/>
              </a:solidFill>
              <a:latin typeface="Comic Sans MS" panose="030F0702030302020204" pitchFamily="66" charset="0"/>
              <a:cs typeface="Times New Roman" pitchFamily="18" charset="0"/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9FF28D45-B2F2-49A5-6A39-FAACCC3D6DD7}"/>
              </a:ext>
            </a:extLst>
          </p:cNvPr>
          <p:cNvSpPr txBox="1">
            <a:spLocks noChangeArrowheads="1"/>
          </p:cNvSpPr>
          <p:nvPr/>
        </p:nvSpPr>
        <p:spPr>
          <a:xfrm>
            <a:off x="1411861" y="3540926"/>
            <a:ext cx="9546652" cy="675875"/>
          </a:xfrm>
          <a:prstGeom prst="rect">
            <a:avLst/>
          </a:prstGeom>
        </p:spPr>
        <p:txBody>
          <a:bodyPr>
            <a:noAutofit/>
          </a:bodyPr>
          <a:lstStyle>
            <a:lvl1pPr marL="231775" indent="-2317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SzPct val="100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465138" indent="-2254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682625" indent="-2317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914400" indent="-2254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5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1146175" indent="-2254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030A0"/>
              </a:buClr>
              <a:buFont typeface="Wingdings" panose="05000000000000000000" pitchFamily="2" charset="2"/>
              <a:buChar char="§"/>
              <a:defRPr sz="18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Clr>
                <a:srgbClr val="3333CC"/>
              </a:buClr>
              <a:buFont typeface="Wingdings" panose="05000000000000000000" pitchFamily="2" charset="2"/>
              <a:buNone/>
              <a:defRPr/>
            </a:pPr>
            <a:r>
              <a:rPr lang="en-US" altLang="en-US" sz="2000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___ </a:t>
            </a:r>
            <a:r>
              <a:rPr lang="en-US" altLang="en-US" sz="2000" b="1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2.</a:t>
            </a:r>
            <a:r>
              <a:rPr lang="en-US" altLang="en-US" sz="2000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 Which Treat-&amp;-Move Strategy inhibits the development of Refugia?</a:t>
            </a:r>
            <a:endParaRPr lang="en-US" altLang="en-US" sz="1600" kern="0" dirty="0">
              <a:solidFill>
                <a:srgbClr val="000000"/>
              </a:solidFill>
              <a:latin typeface="Comic Sans MS" panose="030F0702030302020204" pitchFamily="66" charset="0"/>
              <a:cs typeface="Times New Roman" pitchFamily="18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FBCEC-CC7F-E6B5-A972-B08F77C9794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B212D7-3E8B-47AC-BFED-3967AB75997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6317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77A23F-4212-9270-83CA-C160BED523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L3s: Co-grazing Strategies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DB54FFA-3839-3BB9-C79C-45B2A99B37AD}"/>
              </a:ext>
            </a:extLst>
          </p:cNvPr>
          <p:cNvSpPr txBox="1"/>
          <p:nvPr/>
        </p:nvSpPr>
        <p:spPr>
          <a:xfrm>
            <a:off x="465496" y="2378874"/>
            <a:ext cx="8235592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5486400" algn="l"/>
              </a:tabLst>
            </a:pPr>
            <a:r>
              <a:rPr lang="en-US" dirty="0">
                <a:latin typeface="Comic Sans MS" panose="030F0702030302020204" pitchFamily="66" charset="0"/>
              </a:rPr>
              <a:t>___ </a:t>
            </a:r>
            <a:r>
              <a:rPr lang="en-US" b="1" dirty="0">
                <a:latin typeface="Comic Sans MS" panose="030F0702030302020204" pitchFamily="66" charset="0"/>
              </a:rPr>
              <a:t>1. </a:t>
            </a:r>
            <a:r>
              <a:rPr lang="en-US" dirty="0">
                <a:latin typeface="Comic Sans MS" panose="030F0702030302020204" pitchFamily="66" charset="0"/>
              </a:rPr>
              <a:t>Relies on Host Specificity limitations of the parasite.</a:t>
            </a:r>
          </a:p>
          <a:p>
            <a:pPr>
              <a:tabLst>
                <a:tab pos="5486400" algn="l"/>
              </a:tabLst>
            </a:pPr>
            <a:endParaRPr lang="en-US" sz="1000" dirty="0">
              <a:latin typeface="Comic Sans MS" panose="030F0702030302020204" pitchFamily="66" charset="0"/>
            </a:endParaRPr>
          </a:p>
          <a:p>
            <a:pPr>
              <a:tabLst>
                <a:tab pos="5486400" algn="l"/>
              </a:tabLst>
            </a:pPr>
            <a:r>
              <a:rPr lang="en-US" dirty="0">
                <a:latin typeface="Comic Sans MS" panose="030F0702030302020204" pitchFamily="66" charset="0"/>
              </a:rPr>
              <a:t>___ </a:t>
            </a:r>
            <a:r>
              <a:rPr lang="en-US" b="1" dirty="0">
                <a:latin typeface="Comic Sans MS" panose="030F0702030302020204" pitchFamily="66" charset="0"/>
              </a:rPr>
              <a:t>2.</a:t>
            </a:r>
            <a:r>
              <a:rPr lang="en-US" dirty="0">
                <a:latin typeface="Comic Sans MS" panose="030F0702030302020204" pitchFamily="66" charset="0"/>
              </a:rPr>
              <a:t> Relies on Age-Related Immunity (Acquired Immunity) of the host.</a:t>
            </a:r>
          </a:p>
          <a:p>
            <a:pPr>
              <a:tabLst>
                <a:tab pos="4114800" algn="l"/>
              </a:tabLst>
            </a:pPr>
            <a:endParaRPr lang="en-US" sz="1000" dirty="0">
              <a:latin typeface="Comic Sans MS" panose="030F0702030302020204" pitchFamily="66" charset="0"/>
            </a:endParaRPr>
          </a:p>
          <a:p>
            <a:pPr>
              <a:tabLst>
                <a:tab pos="4114800" algn="l"/>
              </a:tabLst>
            </a:pPr>
            <a:r>
              <a:rPr lang="en-US" dirty="0">
                <a:latin typeface="Comic Sans MS" panose="030F0702030302020204" pitchFamily="66" charset="0"/>
              </a:rPr>
              <a:t>___ </a:t>
            </a:r>
            <a:r>
              <a:rPr lang="en-US" b="1" dirty="0">
                <a:latin typeface="Comic Sans MS" panose="030F0702030302020204" pitchFamily="66" charset="0"/>
              </a:rPr>
              <a:t>3.</a:t>
            </a:r>
            <a:r>
              <a:rPr lang="en-US" dirty="0">
                <a:latin typeface="Comic Sans MS" panose="030F0702030302020204" pitchFamily="66" charset="0"/>
              </a:rPr>
              <a:t> Horse &amp; Goats grazed together</a:t>
            </a:r>
          </a:p>
          <a:p>
            <a:pPr>
              <a:tabLst>
                <a:tab pos="4114800" algn="l"/>
              </a:tabLst>
            </a:pPr>
            <a:endParaRPr lang="en-US" sz="1000" dirty="0">
              <a:latin typeface="Comic Sans MS" panose="030F0702030302020204" pitchFamily="66" charset="0"/>
            </a:endParaRPr>
          </a:p>
          <a:p>
            <a:pPr>
              <a:tabLst>
                <a:tab pos="4114800" algn="l"/>
              </a:tabLst>
            </a:pPr>
            <a:r>
              <a:rPr lang="en-US" dirty="0">
                <a:latin typeface="Comic Sans MS" panose="030F0702030302020204" pitchFamily="66" charset="0"/>
              </a:rPr>
              <a:t>___ </a:t>
            </a:r>
            <a:r>
              <a:rPr lang="en-US" b="1" dirty="0">
                <a:latin typeface="Comic Sans MS" panose="030F0702030302020204" pitchFamily="66" charset="0"/>
              </a:rPr>
              <a:t>3.</a:t>
            </a:r>
            <a:r>
              <a:rPr lang="en-US" dirty="0">
                <a:latin typeface="Comic Sans MS" panose="030F0702030302020204" pitchFamily="66" charset="0"/>
              </a:rPr>
              <a:t> Calves on a pasture first, followed by adult Cows</a:t>
            </a:r>
          </a:p>
          <a:p>
            <a:pPr>
              <a:tabLst>
                <a:tab pos="4114800" algn="l"/>
              </a:tabLst>
            </a:pPr>
            <a:endParaRPr lang="en-US" sz="1000" dirty="0">
              <a:latin typeface="Comic Sans MS" panose="030F0702030302020204" pitchFamily="66" charset="0"/>
            </a:endParaRPr>
          </a:p>
          <a:p>
            <a:pPr>
              <a:tabLst>
                <a:tab pos="4114800" algn="l"/>
              </a:tabLst>
            </a:pPr>
            <a:r>
              <a:rPr lang="en-US" dirty="0">
                <a:latin typeface="Comic Sans MS" panose="030F0702030302020204" pitchFamily="66" charset="0"/>
              </a:rPr>
              <a:t>___ </a:t>
            </a:r>
            <a:r>
              <a:rPr lang="en-US" b="1" dirty="0">
                <a:latin typeface="Comic Sans MS" panose="030F0702030302020204" pitchFamily="66" charset="0"/>
              </a:rPr>
              <a:t>5.</a:t>
            </a:r>
            <a:r>
              <a:rPr lang="en-US" dirty="0">
                <a:latin typeface="Comic Sans MS" panose="030F0702030302020204" pitchFamily="66" charset="0"/>
              </a:rPr>
              <a:t> L3s ingested by and die within a non-susceptible host. </a:t>
            </a:r>
          </a:p>
          <a:p>
            <a:pPr>
              <a:tabLst>
                <a:tab pos="4114800" algn="l"/>
              </a:tabLst>
            </a:pPr>
            <a:endParaRPr lang="en-US" sz="1000" dirty="0">
              <a:latin typeface="Comic Sans MS" panose="030F0702030302020204" pitchFamily="66" charset="0"/>
            </a:endParaRPr>
          </a:p>
          <a:p>
            <a:pPr>
              <a:tabLst>
                <a:tab pos="4114800" algn="l"/>
              </a:tabLst>
            </a:pPr>
            <a:r>
              <a:rPr lang="en-US" dirty="0">
                <a:latin typeface="Comic Sans MS" panose="030F0702030302020204" pitchFamily="66" charset="0"/>
              </a:rPr>
              <a:t>___ </a:t>
            </a:r>
            <a:r>
              <a:rPr lang="en-US" b="1" dirty="0">
                <a:latin typeface="Comic Sans MS" panose="030F0702030302020204" pitchFamily="66" charset="0"/>
              </a:rPr>
              <a:t>6.</a:t>
            </a:r>
            <a:r>
              <a:rPr lang="en-US" dirty="0">
                <a:latin typeface="Comic Sans MS" panose="030F0702030302020204" pitchFamily="66" charset="0"/>
              </a:rPr>
              <a:t> Cow with Calf at her side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5C80D4E-F200-CF23-71A4-1A0AE5799D45}"/>
              </a:ext>
            </a:extLst>
          </p:cNvPr>
          <p:cNvSpPr txBox="1"/>
          <p:nvPr/>
        </p:nvSpPr>
        <p:spPr>
          <a:xfrm>
            <a:off x="8325379" y="3506176"/>
            <a:ext cx="3401125" cy="12388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54864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A.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Interspecific co-grazing</a:t>
            </a:r>
            <a:endParaRPr lang="en-US" dirty="0">
              <a:latin typeface="Comic Sans MS" panose="030F0702030302020204" pitchFamily="66" charset="0"/>
            </a:endParaRPr>
          </a:p>
          <a:p>
            <a:pPr>
              <a:tabLst>
                <a:tab pos="4114800" algn="l"/>
              </a:tabLst>
            </a:pPr>
            <a:endParaRPr lang="en-US" sz="1000" dirty="0">
              <a:latin typeface="Comic Sans MS" panose="030F0702030302020204" pitchFamily="66" charset="0"/>
            </a:endParaRPr>
          </a:p>
          <a:p>
            <a:pPr>
              <a:tabLst>
                <a:tab pos="54864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B.</a:t>
            </a:r>
            <a:r>
              <a:rPr lang="en-US" dirty="0">
                <a:latin typeface="Comic Sans MS" panose="030F0702030302020204" pitchFamily="66" charset="0"/>
              </a:rPr>
              <a:t> Intraspecific co-grazing</a:t>
            </a:r>
          </a:p>
          <a:p>
            <a:pPr>
              <a:tabLst>
                <a:tab pos="4114800" algn="l"/>
              </a:tabLst>
            </a:pPr>
            <a:endParaRPr lang="en-US" sz="1050" dirty="0">
              <a:latin typeface="Comic Sans MS" panose="030F0702030302020204" pitchFamily="66" charset="0"/>
            </a:endParaRPr>
          </a:p>
          <a:p>
            <a:pPr>
              <a:tabLst>
                <a:tab pos="5540375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C.</a:t>
            </a:r>
            <a:r>
              <a:rPr lang="en-US" dirty="0">
                <a:latin typeface="Comic Sans MS" panose="030F0702030302020204" pitchFamily="66" charset="0"/>
              </a:rPr>
              <a:t> Both</a:t>
            </a: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8ACE35E0-AE3B-4327-5384-10E807E75748}"/>
              </a:ext>
            </a:extLst>
          </p:cNvPr>
          <p:cNvSpPr txBox="1">
            <a:spLocks noChangeArrowheads="1"/>
          </p:cNvSpPr>
          <p:nvPr/>
        </p:nvSpPr>
        <p:spPr>
          <a:xfrm>
            <a:off x="1432887" y="1683488"/>
            <a:ext cx="10149513" cy="429536"/>
          </a:xfrm>
          <a:prstGeom prst="rect">
            <a:avLst/>
          </a:prstGeom>
        </p:spPr>
        <p:txBody>
          <a:bodyPr>
            <a:noAutofit/>
          </a:bodyPr>
          <a:lstStyle>
            <a:lvl1pPr marL="231775" indent="-2317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SzPct val="100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465138" indent="-2254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682625" indent="-2317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914400" indent="-2254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5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1146175" indent="-2254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030A0"/>
              </a:buClr>
              <a:buFont typeface="Wingdings" panose="05000000000000000000" pitchFamily="2" charset="2"/>
              <a:buChar char="§"/>
              <a:defRPr sz="18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Clr>
                <a:srgbClr val="3333CC"/>
              </a:buClr>
              <a:buFont typeface="Wingdings" panose="05000000000000000000" pitchFamily="2" charset="2"/>
              <a:buNone/>
              <a:defRPr/>
            </a:pPr>
            <a:r>
              <a:rPr lang="en-US" altLang="en-US" sz="2000" b="1" u="sng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Matching:</a:t>
            </a:r>
            <a:r>
              <a:rPr lang="en-US" altLang="en-US" sz="2000" b="1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  </a:t>
            </a:r>
            <a:r>
              <a:rPr lang="en-US" altLang="en-US" sz="2000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Match each type of co-grazing with its associated characteristic.</a:t>
            </a:r>
            <a:endParaRPr lang="en-US" altLang="en-US" sz="1600" i="1" kern="0" dirty="0">
              <a:solidFill>
                <a:srgbClr val="000000"/>
              </a:solidFill>
              <a:latin typeface="Comic Sans MS" panose="030F0702030302020204" pitchFamily="66" charset="0"/>
              <a:cs typeface="Times New Roman" pitchFamily="18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34BE16B-C43D-0036-FE3B-FBC6A694512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B212D7-3E8B-47AC-BFED-3967AB759974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7515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77A23F-4212-9270-83CA-C160BED523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Arrested L4s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DB54FFA-3839-3BB9-C79C-45B2A99B37AD}"/>
              </a:ext>
            </a:extLst>
          </p:cNvPr>
          <p:cNvSpPr txBox="1"/>
          <p:nvPr/>
        </p:nvSpPr>
        <p:spPr>
          <a:xfrm>
            <a:off x="609599" y="4117297"/>
            <a:ext cx="11420475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5486400" algn="l"/>
              </a:tabLst>
            </a:pPr>
            <a:r>
              <a:rPr lang="en-US" dirty="0">
                <a:latin typeface="Comic Sans MS" panose="030F0702030302020204" pitchFamily="66" charset="0"/>
              </a:rPr>
              <a:t>___ </a:t>
            </a:r>
            <a:r>
              <a:rPr lang="en-US" b="1" dirty="0">
                <a:latin typeface="Comic Sans MS" panose="030F0702030302020204" pitchFamily="66" charset="0"/>
              </a:rPr>
              <a:t>1. </a:t>
            </a:r>
            <a:r>
              <a:rPr lang="en-US" dirty="0">
                <a:latin typeface="Comic Sans MS" panose="030F0702030302020204" pitchFamily="66" charset="0"/>
              </a:rPr>
              <a:t>L4s re-activate and become adult worms that produce eggs that contaminate spring pastures.</a:t>
            </a:r>
          </a:p>
          <a:p>
            <a:pPr>
              <a:tabLst>
                <a:tab pos="5486400" algn="l"/>
              </a:tabLst>
            </a:pPr>
            <a:endParaRPr lang="en-US" sz="1000" dirty="0">
              <a:latin typeface="Comic Sans MS" panose="030F0702030302020204" pitchFamily="66" charset="0"/>
            </a:endParaRPr>
          </a:p>
          <a:p>
            <a:pPr>
              <a:tabLst>
                <a:tab pos="5486400" algn="l"/>
              </a:tabLst>
            </a:pPr>
            <a:r>
              <a:rPr lang="en-US" dirty="0">
                <a:latin typeface="Comic Sans MS" panose="030F0702030302020204" pitchFamily="66" charset="0"/>
              </a:rPr>
              <a:t>___ </a:t>
            </a:r>
            <a:r>
              <a:rPr lang="en-US" b="1" dirty="0">
                <a:latin typeface="Comic Sans MS" panose="030F0702030302020204" pitchFamily="66" charset="0"/>
              </a:rPr>
              <a:t>2.</a:t>
            </a:r>
            <a:r>
              <a:rPr lang="en-US" dirty="0">
                <a:latin typeface="Comic Sans MS" panose="030F0702030302020204" pitchFamily="66" charset="0"/>
              </a:rPr>
              <a:t> Treat herd at the end of grazing season with larvicide to reduce over-wintering arrested L4s.</a:t>
            </a:r>
          </a:p>
          <a:p>
            <a:pPr>
              <a:tabLst>
                <a:tab pos="4114800" algn="l"/>
              </a:tabLst>
            </a:pPr>
            <a:endParaRPr lang="en-US" sz="1000" dirty="0">
              <a:latin typeface="Comic Sans MS" panose="030F0702030302020204" pitchFamily="66" charset="0"/>
            </a:endParaRPr>
          </a:p>
          <a:p>
            <a:pPr>
              <a:tabLst>
                <a:tab pos="4114800" algn="l"/>
              </a:tabLst>
            </a:pPr>
            <a:r>
              <a:rPr lang="en-US" dirty="0">
                <a:latin typeface="Comic Sans MS" panose="030F0702030302020204" pitchFamily="66" charset="0"/>
              </a:rPr>
              <a:t>___ </a:t>
            </a:r>
            <a:r>
              <a:rPr lang="en-US" b="1" dirty="0">
                <a:latin typeface="Comic Sans MS" panose="030F0702030302020204" pitchFamily="66" charset="0"/>
              </a:rPr>
              <a:t>3.</a:t>
            </a:r>
            <a:r>
              <a:rPr lang="en-US" dirty="0">
                <a:latin typeface="Comic Sans MS" panose="030F0702030302020204" pitchFamily="66" charset="0"/>
              </a:rPr>
              <a:t> Reactivation of L4’s after removal of adult worm population.</a:t>
            </a:r>
          </a:p>
          <a:p>
            <a:pPr>
              <a:tabLst>
                <a:tab pos="4114800" algn="l"/>
              </a:tabLst>
            </a:pPr>
            <a:endParaRPr lang="en-US" sz="1000" dirty="0">
              <a:latin typeface="Comic Sans MS" panose="030F0702030302020204" pitchFamily="66" charset="0"/>
            </a:endParaRPr>
          </a:p>
          <a:p>
            <a:pPr>
              <a:tabLst>
                <a:tab pos="4114800" algn="l"/>
              </a:tabLst>
            </a:pPr>
            <a:r>
              <a:rPr lang="en-US" dirty="0">
                <a:latin typeface="Comic Sans MS" panose="030F0702030302020204" pitchFamily="66" charset="0"/>
              </a:rPr>
              <a:t>___ </a:t>
            </a:r>
            <a:r>
              <a:rPr lang="en-US" b="1" dirty="0">
                <a:latin typeface="Comic Sans MS" panose="030F0702030302020204" pitchFamily="66" charset="0"/>
              </a:rPr>
              <a:t>4.</a:t>
            </a:r>
            <a:r>
              <a:rPr lang="en-US" dirty="0">
                <a:latin typeface="Comic Sans MS" panose="030F0702030302020204" pitchFamily="66" charset="0"/>
              </a:rPr>
              <a:t> Treat dame before and after parturition.</a:t>
            </a:r>
          </a:p>
          <a:p>
            <a:pPr>
              <a:tabLst>
                <a:tab pos="4114800" algn="l"/>
              </a:tabLst>
            </a:pPr>
            <a:endParaRPr lang="en-US" sz="1000" dirty="0">
              <a:latin typeface="Comic Sans MS" panose="030F0702030302020204" pitchFamily="66" charset="0"/>
            </a:endParaRPr>
          </a:p>
          <a:p>
            <a:pPr>
              <a:tabLst>
                <a:tab pos="4114800" algn="l"/>
              </a:tabLst>
            </a:pPr>
            <a:r>
              <a:rPr lang="en-US">
                <a:latin typeface="Comic Sans MS" panose="030F0702030302020204" pitchFamily="66" charset="0"/>
              </a:rPr>
              <a:t>___ </a:t>
            </a:r>
            <a:r>
              <a:rPr lang="en-US" b="1" dirty="0">
                <a:latin typeface="Comic Sans MS" panose="030F0702030302020204" pitchFamily="66" charset="0"/>
              </a:rPr>
              <a:t>5.</a:t>
            </a:r>
            <a:r>
              <a:rPr lang="en-US" dirty="0">
                <a:latin typeface="Comic Sans MS" panose="030F0702030302020204" pitchFamily="66" charset="0"/>
              </a:rPr>
              <a:t> Herd shows this rise at the beginning of the grazing season.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5C80D4E-F200-CF23-71A4-1A0AE5799D45}"/>
              </a:ext>
            </a:extLst>
          </p:cNvPr>
          <p:cNvSpPr txBox="1"/>
          <p:nvPr/>
        </p:nvSpPr>
        <p:spPr>
          <a:xfrm>
            <a:off x="9353303" y="5046116"/>
            <a:ext cx="2601026" cy="16696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54864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A.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Spring Rise</a:t>
            </a:r>
            <a:endParaRPr lang="en-US" dirty="0">
              <a:latin typeface="Comic Sans MS" panose="030F0702030302020204" pitchFamily="66" charset="0"/>
            </a:endParaRPr>
          </a:p>
          <a:p>
            <a:pPr>
              <a:tabLst>
                <a:tab pos="4114800" algn="l"/>
              </a:tabLst>
            </a:pPr>
            <a:endParaRPr lang="en-US" sz="1000" dirty="0">
              <a:latin typeface="Comic Sans MS" panose="030F0702030302020204" pitchFamily="66" charset="0"/>
            </a:endParaRPr>
          </a:p>
          <a:p>
            <a:pPr>
              <a:tabLst>
                <a:tab pos="54864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B.</a:t>
            </a:r>
            <a:r>
              <a:rPr lang="en-US" dirty="0">
                <a:latin typeface="Comic Sans MS" panose="030F0702030302020204" pitchFamily="66" charset="0"/>
              </a:rPr>
              <a:t> Periparturient Rise</a:t>
            </a:r>
          </a:p>
          <a:p>
            <a:pPr>
              <a:tabLst>
                <a:tab pos="4114800" algn="l"/>
              </a:tabLst>
            </a:pPr>
            <a:endParaRPr lang="en-US" sz="1050" dirty="0">
              <a:latin typeface="Comic Sans MS" panose="030F0702030302020204" pitchFamily="66" charset="0"/>
            </a:endParaRPr>
          </a:p>
          <a:p>
            <a:pPr>
              <a:tabLst>
                <a:tab pos="5540375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C.</a:t>
            </a:r>
            <a:r>
              <a:rPr lang="en-US" dirty="0">
                <a:latin typeface="Comic Sans MS" panose="030F0702030302020204" pitchFamily="66" charset="0"/>
              </a:rPr>
              <a:t> Both A &amp; B</a:t>
            </a:r>
          </a:p>
          <a:p>
            <a:pPr>
              <a:tabLst>
                <a:tab pos="5540375" algn="l"/>
              </a:tabLst>
            </a:pPr>
            <a:endParaRPr lang="en-US" sz="1000" dirty="0">
              <a:latin typeface="Comic Sans MS" panose="030F0702030302020204" pitchFamily="66" charset="0"/>
            </a:endParaRPr>
          </a:p>
          <a:p>
            <a:pPr>
              <a:tabLst>
                <a:tab pos="5540375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D.</a:t>
            </a:r>
            <a:r>
              <a:rPr lang="en-US" dirty="0">
                <a:latin typeface="Comic Sans MS" panose="030F0702030302020204" pitchFamily="66" charset="0"/>
              </a:rPr>
              <a:t> Loss of Premunition</a:t>
            </a: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8ACE35E0-AE3B-4327-5384-10E807E75748}"/>
              </a:ext>
            </a:extLst>
          </p:cNvPr>
          <p:cNvSpPr txBox="1">
            <a:spLocks noChangeArrowheads="1"/>
          </p:cNvSpPr>
          <p:nvPr/>
        </p:nvSpPr>
        <p:spPr>
          <a:xfrm>
            <a:off x="847100" y="3614466"/>
            <a:ext cx="10735300" cy="429536"/>
          </a:xfrm>
          <a:prstGeom prst="rect">
            <a:avLst/>
          </a:prstGeom>
        </p:spPr>
        <p:txBody>
          <a:bodyPr>
            <a:noAutofit/>
          </a:bodyPr>
          <a:lstStyle>
            <a:lvl1pPr marL="231775" indent="-2317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SzPct val="100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465138" indent="-2254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682625" indent="-2317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914400" indent="-2254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5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1146175" indent="-2254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030A0"/>
              </a:buClr>
              <a:buFont typeface="Wingdings" panose="05000000000000000000" pitchFamily="2" charset="2"/>
              <a:buChar char="§"/>
              <a:defRPr sz="18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Clr>
                <a:srgbClr val="3333CC"/>
              </a:buClr>
              <a:buFont typeface="Wingdings" panose="05000000000000000000" pitchFamily="2" charset="2"/>
              <a:buNone/>
              <a:defRPr/>
            </a:pPr>
            <a:r>
              <a:rPr lang="en-US" altLang="en-US" sz="2000" b="1" u="sng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Matching:</a:t>
            </a:r>
            <a:r>
              <a:rPr lang="en-US" altLang="en-US" sz="2000" b="1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  </a:t>
            </a:r>
            <a:r>
              <a:rPr lang="en-US" altLang="en-US" sz="2000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Match each parasitological event with its associated characteristic.</a:t>
            </a:r>
            <a:endParaRPr lang="en-US" altLang="en-US" sz="1600" i="1" kern="0" dirty="0">
              <a:solidFill>
                <a:srgbClr val="000000"/>
              </a:solidFill>
              <a:latin typeface="Comic Sans MS" panose="030F0702030302020204" pitchFamily="66" charset="0"/>
              <a:cs typeface="Times New Roman" pitchFamily="18" charset="0"/>
            </a:endParaRP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779F234A-8444-F35D-4ADA-238BDAA2EDC8}"/>
              </a:ext>
            </a:extLst>
          </p:cNvPr>
          <p:cNvSpPr txBox="1">
            <a:spLocks noChangeArrowheads="1"/>
          </p:cNvSpPr>
          <p:nvPr/>
        </p:nvSpPr>
        <p:spPr>
          <a:xfrm>
            <a:off x="1411862" y="1686501"/>
            <a:ext cx="5372743" cy="429519"/>
          </a:xfrm>
          <a:prstGeom prst="rect">
            <a:avLst/>
          </a:prstGeom>
        </p:spPr>
        <p:txBody>
          <a:bodyPr>
            <a:noAutofit/>
          </a:bodyPr>
          <a:lstStyle>
            <a:lvl1pPr marL="231775" indent="-2317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SzPct val="100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465138" indent="-2254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682625" indent="-2317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914400" indent="-2254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5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1146175" indent="-2254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030A0"/>
              </a:buClr>
              <a:buFont typeface="Wingdings" panose="05000000000000000000" pitchFamily="2" charset="2"/>
              <a:buChar char="§"/>
              <a:defRPr sz="18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Clr>
                <a:srgbClr val="3333CC"/>
              </a:buClr>
              <a:buFont typeface="Wingdings" panose="05000000000000000000" pitchFamily="2" charset="2"/>
              <a:buNone/>
              <a:defRPr/>
            </a:pPr>
            <a:r>
              <a:rPr lang="en-US" altLang="en-US" sz="2000" b="1" u="sng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Multiple Choice:</a:t>
            </a:r>
            <a:r>
              <a:rPr lang="en-US" altLang="en-US" sz="2000" b="1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  </a:t>
            </a:r>
            <a:r>
              <a:rPr lang="en-US" altLang="en-US" sz="2000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Choose the best answer.</a:t>
            </a:r>
            <a:endParaRPr lang="en-US" altLang="en-US" sz="1600" i="1" kern="0" dirty="0">
              <a:solidFill>
                <a:srgbClr val="000000"/>
              </a:solidFill>
              <a:latin typeface="Comic Sans MS" panose="030F0702030302020204" pitchFamily="66" charset="0"/>
              <a:cs typeface="Times New Roman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0D2BF52-A013-53C5-E8B8-7AFF0867A687}"/>
              </a:ext>
            </a:extLst>
          </p:cNvPr>
          <p:cNvSpPr txBox="1">
            <a:spLocks noChangeArrowheads="1"/>
          </p:cNvSpPr>
          <p:nvPr/>
        </p:nvSpPr>
        <p:spPr>
          <a:xfrm>
            <a:off x="1411862" y="2173413"/>
            <a:ext cx="9368273" cy="675875"/>
          </a:xfrm>
          <a:prstGeom prst="rect">
            <a:avLst/>
          </a:prstGeom>
        </p:spPr>
        <p:txBody>
          <a:bodyPr>
            <a:noAutofit/>
          </a:bodyPr>
          <a:lstStyle>
            <a:lvl1pPr marL="231775" indent="-2317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SzPct val="100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465138" indent="-2254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682625" indent="-2317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914400" indent="-2254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5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1146175" indent="-2254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030A0"/>
              </a:buClr>
              <a:buFont typeface="Wingdings" panose="05000000000000000000" pitchFamily="2" charset="2"/>
              <a:buChar char="§"/>
              <a:defRPr sz="18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Clr>
                <a:srgbClr val="3333CC"/>
              </a:buClr>
              <a:buFont typeface="Wingdings" panose="05000000000000000000" pitchFamily="2" charset="2"/>
              <a:buNone/>
              <a:defRPr/>
            </a:pPr>
            <a:r>
              <a:rPr lang="en-US" altLang="en-US" sz="1800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___ 1. Which Life Cycle Stage encysts in the tissues of the host, then later reactivates to be the source of Spring Rise and Periparturient Rise?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366283B8-0729-38FF-FEBB-22E361520E6A}"/>
              </a:ext>
            </a:extLst>
          </p:cNvPr>
          <p:cNvSpPr txBox="1">
            <a:spLocks noChangeArrowheads="1"/>
          </p:cNvSpPr>
          <p:nvPr/>
        </p:nvSpPr>
        <p:spPr>
          <a:xfrm>
            <a:off x="2838692" y="2842121"/>
            <a:ext cx="6514611" cy="429537"/>
          </a:xfrm>
          <a:prstGeom prst="rect">
            <a:avLst/>
          </a:prstGeom>
        </p:spPr>
        <p:txBody>
          <a:bodyPr>
            <a:noAutofit/>
          </a:bodyPr>
          <a:lstStyle>
            <a:lvl1pPr marL="231775" indent="-2317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SzPct val="100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465138" indent="-2254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682625" indent="-2317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914400" indent="-2254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5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1146175" indent="-2254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030A0"/>
              </a:buClr>
              <a:buFont typeface="Wingdings" panose="05000000000000000000" pitchFamily="2" charset="2"/>
              <a:buChar char="§"/>
              <a:defRPr sz="18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Clr>
                <a:srgbClr val="3333CC"/>
              </a:buClr>
              <a:buFont typeface="Wingdings" panose="05000000000000000000" pitchFamily="2" charset="2"/>
              <a:buNone/>
              <a:defRPr/>
            </a:pPr>
            <a:r>
              <a:rPr lang="en-US" altLang="en-US" sz="1800" b="1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A.</a:t>
            </a:r>
            <a:r>
              <a:rPr lang="en-US" altLang="en-US" sz="1800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 Ova     </a:t>
            </a:r>
            <a:r>
              <a:rPr lang="en-US" altLang="en-US" sz="1800" b="1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B.</a:t>
            </a:r>
            <a:r>
              <a:rPr lang="en-US" altLang="en-US" sz="1800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 L1s     </a:t>
            </a:r>
            <a:r>
              <a:rPr lang="en-US" altLang="en-US" sz="1800" b="1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C.</a:t>
            </a:r>
            <a:r>
              <a:rPr lang="en-US" altLang="en-US" sz="1800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 L2s     </a:t>
            </a:r>
            <a:r>
              <a:rPr lang="en-US" altLang="en-US" sz="1800" b="1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D.</a:t>
            </a:r>
            <a:r>
              <a:rPr lang="en-US" altLang="en-US" sz="1800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 L3s     </a:t>
            </a:r>
            <a:r>
              <a:rPr lang="en-US" altLang="en-US" sz="1800" b="1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E.</a:t>
            </a:r>
            <a:r>
              <a:rPr lang="en-US" altLang="en-US" sz="1800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 L4s     </a:t>
            </a:r>
            <a:r>
              <a:rPr lang="en-US" altLang="en-US" sz="1800" b="1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F.</a:t>
            </a:r>
            <a:r>
              <a:rPr lang="en-US" altLang="en-US" sz="1800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 Adults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903C7E9-C24B-C53E-F5FF-FA3E09220EF1}"/>
              </a:ext>
            </a:extLst>
          </p:cNvPr>
          <p:cNvCxnSpPr>
            <a:cxnSpLocks/>
          </p:cNvCxnSpPr>
          <p:nvPr/>
        </p:nvCxnSpPr>
        <p:spPr>
          <a:xfrm>
            <a:off x="847100" y="3396277"/>
            <a:ext cx="1034332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DE309EEE-7AE0-730C-F2DB-B8B4304CD36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B212D7-3E8B-47AC-BFED-3967AB759974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5068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2046818" y="586835"/>
            <a:ext cx="7793037" cy="809087"/>
          </a:xfrm>
          <a:noFill/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r>
              <a:rPr lang="en-US" altLang="en-US" b="1" dirty="0">
                <a:latin typeface="Comic Sans MS" panose="030F0702030302020204" pitchFamily="66" charset="0"/>
              </a:rPr>
              <a:t>Helminth Groups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4FCB377-9657-603D-6150-2C766A48287C}"/>
              </a:ext>
            </a:extLst>
          </p:cNvPr>
          <p:cNvSpPr txBox="1"/>
          <p:nvPr/>
        </p:nvSpPr>
        <p:spPr>
          <a:xfrm>
            <a:off x="7611498" y="2567609"/>
            <a:ext cx="269016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lphaUcPeriod"/>
            </a:pPr>
            <a:r>
              <a:rPr lang="en-US" dirty="0">
                <a:latin typeface="Comic Sans MS" panose="030F0702030302020204" pitchFamily="66" charset="0"/>
              </a:rPr>
              <a:t>Nematode</a:t>
            </a:r>
          </a:p>
          <a:p>
            <a:pPr marL="342900" indent="-342900">
              <a:buAutoNum type="alphaUcPeriod"/>
            </a:pPr>
            <a:r>
              <a:rPr lang="en-US" dirty="0">
                <a:latin typeface="Comic Sans MS" panose="030F0702030302020204" pitchFamily="66" charset="0"/>
              </a:rPr>
              <a:t>Trematode (fluke)</a:t>
            </a:r>
          </a:p>
          <a:p>
            <a:pPr marL="342900" indent="-342900">
              <a:buAutoNum type="alphaUcPeriod"/>
            </a:pPr>
            <a:r>
              <a:rPr lang="en-US" dirty="0">
                <a:latin typeface="Comic Sans MS" panose="030F0702030302020204" pitchFamily="66" charset="0"/>
              </a:rPr>
              <a:t>Cestode (tapeworm)</a:t>
            </a:r>
          </a:p>
          <a:p>
            <a:pPr marL="342900" indent="-342900">
              <a:buAutoNum type="alphaUcPeriod"/>
            </a:pPr>
            <a:r>
              <a:rPr lang="en-US" dirty="0">
                <a:latin typeface="Comic Sans MS" panose="030F0702030302020204" pitchFamily="66" charset="0"/>
              </a:rPr>
              <a:t>Acanthocephalan</a:t>
            </a: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389025DA-C59C-F509-91A7-43C295C7D6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6627" y="2567609"/>
            <a:ext cx="6254782" cy="1981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buChar char="n"/>
              <a:defRPr sz="3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charset="0"/>
              <a:buChar char="n"/>
              <a:defRPr sz="28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charset="0"/>
              <a:buChar char="n"/>
              <a:defRPr sz="24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charset="0"/>
              <a:buChar char="n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0"/>
              <a:buChar char="n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Clr>
                <a:srgbClr val="0070C0"/>
              </a:buClr>
              <a:buNone/>
            </a:pPr>
            <a:r>
              <a:rPr lang="en-US" altLang="en-US" sz="1800" kern="0" dirty="0">
                <a:latin typeface="Comic Sans MS" panose="030F0702030302020204" pitchFamily="66" charset="0"/>
              </a:rPr>
              <a:t>___ 1. </a:t>
            </a:r>
            <a:r>
              <a:rPr lang="en-US" altLang="en-US" sz="1800" i="1" kern="0" dirty="0">
                <a:latin typeface="Comic Sans MS" panose="030F0702030302020204" pitchFamily="66" charset="0"/>
              </a:rPr>
              <a:t>Taenia sp.</a:t>
            </a:r>
          </a:p>
          <a:p>
            <a:pPr marL="0" indent="0">
              <a:buClr>
                <a:srgbClr val="0070C0"/>
              </a:buClr>
              <a:buNone/>
            </a:pPr>
            <a:endParaRPr lang="en-US" sz="1000" kern="0" dirty="0">
              <a:latin typeface="Comic Sans MS" panose="030F0702030302020204" pitchFamily="66" charset="0"/>
            </a:endParaRPr>
          </a:p>
          <a:p>
            <a:pPr marL="0" indent="0">
              <a:buClr>
                <a:srgbClr val="0070C0"/>
              </a:buClr>
              <a:buNone/>
            </a:pPr>
            <a:r>
              <a:rPr lang="en-US" sz="1800" kern="0" dirty="0">
                <a:latin typeface="Comic Sans MS" panose="030F0702030302020204" pitchFamily="66" charset="0"/>
              </a:rPr>
              <a:t>___ 2. </a:t>
            </a:r>
            <a:r>
              <a:rPr lang="en-US" sz="1800" i="1" kern="0" dirty="0">
                <a:latin typeface="Comic Sans MS" panose="030F0702030302020204" pitchFamily="66" charset="0"/>
              </a:rPr>
              <a:t>Paragonimus sp.</a:t>
            </a:r>
          </a:p>
          <a:p>
            <a:pPr marL="0" indent="0">
              <a:buClr>
                <a:srgbClr val="0070C0"/>
              </a:buClr>
              <a:buNone/>
            </a:pPr>
            <a:endParaRPr lang="en-US" sz="1000" kern="0" dirty="0">
              <a:latin typeface="Comic Sans MS" panose="030F0702030302020204" pitchFamily="66" charset="0"/>
            </a:endParaRPr>
          </a:p>
          <a:p>
            <a:pPr marL="0" indent="0">
              <a:buClr>
                <a:srgbClr val="0070C0"/>
              </a:buClr>
              <a:buNone/>
            </a:pPr>
            <a:r>
              <a:rPr lang="en-US" sz="1800" kern="0" dirty="0">
                <a:latin typeface="Comic Sans MS" panose="030F0702030302020204" pitchFamily="66" charset="0"/>
              </a:rPr>
              <a:t>___ 3. </a:t>
            </a:r>
            <a:r>
              <a:rPr lang="en-US" sz="1800" i="1" kern="0" dirty="0">
                <a:latin typeface="Comic Sans MS" panose="030F0702030302020204" pitchFamily="66" charset="0"/>
              </a:rPr>
              <a:t>Macracanthorhynchus sp.</a:t>
            </a:r>
          </a:p>
          <a:p>
            <a:pPr marL="0" indent="0">
              <a:buClr>
                <a:srgbClr val="0070C0"/>
              </a:buClr>
              <a:buNone/>
            </a:pPr>
            <a:endParaRPr lang="en-US" sz="1800" kern="0" dirty="0">
              <a:latin typeface="Comic Sans MS" panose="030F0702030302020204" pitchFamily="66" charset="0"/>
            </a:endParaRPr>
          </a:p>
          <a:p>
            <a:pPr marL="0" indent="0">
              <a:buClr>
                <a:srgbClr val="0070C0"/>
              </a:buClr>
              <a:buNone/>
            </a:pPr>
            <a:r>
              <a:rPr lang="en-US" sz="1800" kern="0" dirty="0">
                <a:latin typeface="Comic Sans MS" panose="030F0702030302020204" pitchFamily="66" charset="0"/>
              </a:rPr>
              <a:t>___ 4. </a:t>
            </a:r>
            <a:r>
              <a:rPr lang="en-US" sz="1800" i="1" kern="0" dirty="0">
                <a:latin typeface="Comic Sans MS" panose="030F0702030302020204" pitchFamily="66" charset="0"/>
              </a:rPr>
              <a:t>Ostertagia sp.</a:t>
            </a:r>
          </a:p>
          <a:p>
            <a:pPr marL="0" indent="0">
              <a:buClr>
                <a:srgbClr val="0070C0"/>
              </a:buClr>
              <a:buNone/>
            </a:pPr>
            <a:endParaRPr lang="en-US" sz="1800" kern="0" dirty="0">
              <a:latin typeface="Comic Sans MS" panose="030F0702030302020204" pitchFamily="66" charset="0"/>
            </a:endParaRPr>
          </a:p>
          <a:p>
            <a:pPr marL="0" indent="0">
              <a:buClr>
                <a:srgbClr val="0070C0"/>
              </a:buClr>
              <a:buNone/>
            </a:pPr>
            <a:endParaRPr lang="en-US" sz="1800" kern="0" dirty="0">
              <a:latin typeface="Comic Sans MS" panose="030F0702030302020204" pitchFamily="66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C691323-2605-BE2D-BB71-261DE34E188E}"/>
              </a:ext>
            </a:extLst>
          </p:cNvPr>
          <p:cNvSpPr txBox="1"/>
          <p:nvPr/>
        </p:nvSpPr>
        <p:spPr>
          <a:xfrm>
            <a:off x="3163520" y="2071120"/>
            <a:ext cx="3677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>
                <a:latin typeface="Comic Sans MS" panose="030F0702030302020204" pitchFamily="66" charset="0"/>
              </a:rPr>
              <a:t>Match Worm with Worm Group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F7FD30E-866B-28E4-82A9-B8FFB4229F30}"/>
              </a:ext>
            </a:extLst>
          </p:cNvPr>
          <p:cNvSpPr txBox="1"/>
          <p:nvPr/>
        </p:nvSpPr>
        <p:spPr>
          <a:xfrm>
            <a:off x="2238072" y="1687745"/>
            <a:ext cx="67185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  <a:latin typeface="+mj-lt"/>
              </a:rPr>
              <a:t>Such questions would be on the Final Exam, not the Nematode exam.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B01A1362-CACE-E030-1E90-D44C7B9B6323}"/>
              </a:ext>
            </a:extLst>
          </p:cNvPr>
          <p:cNvCxnSpPr/>
          <p:nvPr/>
        </p:nvCxnSpPr>
        <p:spPr>
          <a:xfrm>
            <a:off x="987146" y="4798825"/>
            <a:ext cx="9912382" cy="0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Rectangle 3">
            <a:extLst>
              <a:ext uri="{FF2B5EF4-FFF2-40B4-BE49-F238E27FC236}">
                <a16:creationId xmlns:a16="http://schemas.microsoft.com/office/drawing/2014/main" id="{45466B3E-E41E-5B2C-923C-A622AD8CF7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1509" y="5257801"/>
            <a:ext cx="8804492" cy="1447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buChar char="n"/>
              <a:defRPr sz="3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charset="0"/>
              <a:buChar char="n"/>
              <a:defRPr sz="28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charset="0"/>
              <a:buChar char="n"/>
              <a:defRPr sz="24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charset="0"/>
              <a:buChar char="n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0"/>
              <a:buChar char="n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Clr>
                <a:srgbClr val="0070C0"/>
              </a:buClr>
              <a:buNone/>
            </a:pPr>
            <a:r>
              <a:rPr lang="en-US" altLang="en-US" sz="1800" kern="0" dirty="0">
                <a:latin typeface="Comic Sans MS" panose="030F0702030302020204" pitchFamily="66" charset="0"/>
              </a:rPr>
              <a:t>___ 1.  </a:t>
            </a:r>
            <a:r>
              <a:rPr lang="en-US" sz="1800" kern="0" dirty="0">
                <a:latin typeface="Comic Sans MS" panose="030F0702030302020204" pitchFamily="66" charset="0"/>
              </a:rPr>
              <a:t>Which Cestode infects the intestine of Horses?</a:t>
            </a:r>
          </a:p>
          <a:p>
            <a:pPr marL="971550" indent="0">
              <a:buClr>
                <a:srgbClr val="0070C0"/>
              </a:buClr>
              <a:buNone/>
            </a:pPr>
            <a:r>
              <a:rPr lang="en-US" sz="1800" kern="0" dirty="0">
                <a:latin typeface="Comic Sans MS" panose="030F0702030302020204" pitchFamily="66" charset="0"/>
              </a:rPr>
              <a:t>A. </a:t>
            </a:r>
            <a:r>
              <a:rPr lang="en-US" sz="1800" i="1" kern="0" dirty="0">
                <a:latin typeface="Comic Sans MS" panose="030F0702030302020204" pitchFamily="66" charset="0"/>
              </a:rPr>
              <a:t>Strongylus vulgaris</a:t>
            </a:r>
          </a:p>
          <a:p>
            <a:pPr marL="971550" indent="0">
              <a:buClr>
                <a:srgbClr val="0070C0"/>
              </a:buClr>
              <a:buNone/>
            </a:pPr>
            <a:r>
              <a:rPr lang="en-US" sz="1800" kern="0" dirty="0">
                <a:latin typeface="Comic Sans MS" panose="030F0702030302020204" pitchFamily="66" charset="0"/>
              </a:rPr>
              <a:t>B. </a:t>
            </a:r>
            <a:r>
              <a:rPr lang="en-US" sz="1800" i="1" kern="0" dirty="0" err="1">
                <a:latin typeface="Comic Sans MS" panose="030F0702030302020204" pitchFamily="66" charset="0"/>
              </a:rPr>
              <a:t>Habronema</a:t>
            </a:r>
            <a:r>
              <a:rPr lang="en-US" sz="1800" i="1" kern="0" dirty="0">
                <a:latin typeface="Comic Sans MS" panose="030F0702030302020204" pitchFamily="66" charset="0"/>
              </a:rPr>
              <a:t> sp.</a:t>
            </a:r>
          </a:p>
          <a:p>
            <a:pPr marL="971550" indent="0">
              <a:buClr>
                <a:srgbClr val="0070C0"/>
              </a:buClr>
              <a:buNone/>
            </a:pPr>
            <a:r>
              <a:rPr lang="en-US" sz="1800" kern="0" dirty="0">
                <a:latin typeface="Comic Sans MS" panose="030F0702030302020204" pitchFamily="66" charset="0"/>
              </a:rPr>
              <a:t>C. </a:t>
            </a:r>
            <a:r>
              <a:rPr lang="en-US" sz="1800" i="1" kern="0" dirty="0" err="1">
                <a:latin typeface="Comic Sans MS" panose="030F0702030302020204" pitchFamily="66" charset="0"/>
              </a:rPr>
              <a:t>Anoplocephala</a:t>
            </a:r>
            <a:r>
              <a:rPr lang="en-US" sz="1800" i="1" kern="0" dirty="0">
                <a:latin typeface="Comic Sans MS" panose="030F0702030302020204" pitchFamily="66" charset="0"/>
              </a:rPr>
              <a:t> sp.</a:t>
            </a:r>
          </a:p>
          <a:p>
            <a:pPr marL="0" indent="0">
              <a:buClr>
                <a:srgbClr val="0070C0"/>
              </a:buClr>
              <a:buNone/>
            </a:pPr>
            <a:endParaRPr lang="en-US" sz="1800" kern="0" dirty="0">
              <a:latin typeface="Comic Sans MS" panose="030F0702030302020204" pitchFamily="66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AAD9CED-835D-5D82-217E-23BE5EF6A7C8}"/>
              </a:ext>
            </a:extLst>
          </p:cNvPr>
          <p:cNvSpPr txBox="1"/>
          <p:nvPr/>
        </p:nvSpPr>
        <p:spPr>
          <a:xfrm>
            <a:off x="3634332" y="4888469"/>
            <a:ext cx="18694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>
                <a:latin typeface="Comic Sans MS" panose="030F0702030302020204" pitchFamily="66" charset="0"/>
              </a:rPr>
              <a:t>Multiple Choice</a:t>
            </a:r>
          </a:p>
        </p:txBody>
      </p:sp>
    </p:spTree>
    <p:extLst>
      <p:ext uri="{BB962C8B-B14F-4D97-AF65-F5344CB8AC3E}">
        <p14:creationId xmlns:p14="http://schemas.microsoft.com/office/powerpoint/2010/main" val="39864582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>
            <a:extLst>
              <a:ext uri="{FF2B5EF4-FFF2-40B4-BE49-F238E27FC236}">
                <a16:creationId xmlns:a16="http://schemas.microsoft.com/office/drawing/2014/main" id="{389025DA-C59C-F509-91A7-43C295C7D6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6115" y="2364415"/>
            <a:ext cx="10420148" cy="36239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buChar char="n"/>
              <a:defRPr sz="3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charset="0"/>
              <a:buChar char="n"/>
              <a:defRPr sz="28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charset="0"/>
              <a:buChar char="n"/>
              <a:defRPr sz="24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charset="0"/>
              <a:buChar char="n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0"/>
              <a:buChar char="n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Clr>
                <a:srgbClr val="0070C0"/>
              </a:buClr>
              <a:buNone/>
            </a:pPr>
            <a:r>
              <a:rPr lang="en-US" altLang="en-US" sz="1800" kern="0" dirty="0">
                <a:latin typeface="Comic Sans MS" panose="030F0702030302020204" pitchFamily="66" charset="0"/>
              </a:rPr>
              <a:t>___ 1. Paratenic host.</a:t>
            </a:r>
          </a:p>
          <a:p>
            <a:pPr marL="0" indent="0">
              <a:buClr>
                <a:srgbClr val="0070C0"/>
              </a:buClr>
              <a:buNone/>
            </a:pPr>
            <a:endParaRPr lang="en-US" sz="1000" kern="0" dirty="0">
              <a:latin typeface="Comic Sans MS" panose="030F0702030302020204" pitchFamily="66" charset="0"/>
            </a:endParaRPr>
          </a:p>
          <a:p>
            <a:pPr marL="914400" indent="-914400">
              <a:buClr>
                <a:srgbClr val="0070C0"/>
              </a:buClr>
              <a:buNone/>
            </a:pPr>
            <a:r>
              <a:rPr lang="en-US" sz="1800" kern="0" dirty="0">
                <a:latin typeface="Comic Sans MS" panose="030F0702030302020204" pitchFamily="66" charset="0"/>
              </a:rPr>
              <a:t>___ 2. </a:t>
            </a:r>
            <a:r>
              <a:rPr lang="en-US" altLang="en-US" sz="1800" kern="0" dirty="0">
                <a:latin typeface="Comic Sans MS" panose="030F0702030302020204" pitchFamily="66" charset="0"/>
              </a:rPr>
              <a:t>Larvae migrate to the lungs, up the respiratory Tree, and are swallowed back to the intestine to become adult worms.</a:t>
            </a:r>
            <a:endParaRPr lang="en-US" sz="1800" i="1" kern="0" dirty="0">
              <a:latin typeface="Comic Sans MS" panose="030F0702030302020204" pitchFamily="66" charset="0"/>
            </a:endParaRPr>
          </a:p>
          <a:p>
            <a:pPr marL="0" indent="0">
              <a:buClr>
                <a:srgbClr val="0070C0"/>
              </a:buClr>
              <a:buNone/>
            </a:pPr>
            <a:endParaRPr lang="en-US" sz="1000" kern="0" dirty="0">
              <a:latin typeface="Comic Sans MS" panose="030F0702030302020204" pitchFamily="66" charset="0"/>
            </a:endParaRPr>
          </a:p>
          <a:p>
            <a:pPr marL="0" indent="0">
              <a:buClr>
                <a:srgbClr val="0070C0"/>
              </a:buClr>
              <a:buNone/>
            </a:pPr>
            <a:r>
              <a:rPr lang="en-US" sz="1800" kern="0" dirty="0">
                <a:latin typeface="Comic Sans MS" panose="030F0702030302020204" pitchFamily="66" charset="0"/>
              </a:rPr>
              <a:t>___ 3. May lead to </a:t>
            </a:r>
            <a:r>
              <a:rPr lang="en-US" altLang="en-US" sz="1800" kern="0" dirty="0">
                <a:latin typeface="Comic Sans MS" panose="030F0702030302020204" pitchFamily="66" charset="0"/>
              </a:rPr>
              <a:t>Transmammary Transmission.</a:t>
            </a:r>
            <a:endParaRPr lang="en-US" sz="1800" kern="0" dirty="0">
              <a:latin typeface="Comic Sans MS" panose="030F0702030302020204" pitchFamily="66" charset="0"/>
            </a:endParaRPr>
          </a:p>
          <a:p>
            <a:pPr marL="0" indent="0">
              <a:buClr>
                <a:srgbClr val="0070C0"/>
              </a:buClr>
              <a:buNone/>
            </a:pPr>
            <a:endParaRPr lang="en-US" sz="1800" kern="0" dirty="0">
              <a:latin typeface="Comic Sans MS" panose="030F0702030302020204" pitchFamily="66" charset="0"/>
            </a:endParaRPr>
          </a:p>
          <a:p>
            <a:pPr marL="0" indent="0">
              <a:buClr>
                <a:srgbClr val="0070C0"/>
              </a:buClr>
              <a:buNone/>
            </a:pPr>
            <a:r>
              <a:rPr lang="en-US" sz="1800" kern="0" dirty="0">
                <a:latin typeface="Comic Sans MS" panose="030F0702030302020204" pitchFamily="66" charset="0"/>
              </a:rPr>
              <a:t>___ 4. Larvae migrate to the body tissues and arrest.</a:t>
            </a:r>
          </a:p>
          <a:p>
            <a:pPr marL="0" indent="0">
              <a:buClr>
                <a:srgbClr val="0070C0"/>
              </a:buClr>
              <a:buNone/>
            </a:pPr>
            <a:endParaRPr lang="en-US" sz="1800" kern="0" dirty="0">
              <a:latin typeface="Comic Sans MS" panose="030F0702030302020204" pitchFamily="66" charset="0"/>
            </a:endParaRPr>
          </a:p>
          <a:p>
            <a:pPr marL="0" indent="0">
              <a:buClr>
                <a:srgbClr val="0070C0"/>
              </a:buClr>
              <a:buNone/>
            </a:pPr>
            <a:r>
              <a:rPr lang="en-US" sz="1800" kern="0" dirty="0">
                <a:latin typeface="Comic Sans MS" panose="030F0702030302020204" pitchFamily="66" charset="0"/>
              </a:rPr>
              <a:t>___ 5. Puppy ingests an infective egg of </a:t>
            </a:r>
            <a:r>
              <a:rPr lang="en-US" sz="1800" i="1" kern="0" dirty="0">
                <a:latin typeface="Comic Sans MS" panose="030F0702030302020204" pitchFamily="66" charset="0"/>
              </a:rPr>
              <a:t>Toxocara canis.</a:t>
            </a:r>
          </a:p>
          <a:p>
            <a:pPr marL="0" indent="0">
              <a:buClr>
                <a:srgbClr val="0070C0"/>
              </a:buClr>
              <a:buNone/>
            </a:pPr>
            <a:endParaRPr lang="en-US" sz="1800" kern="0" dirty="0">
              <a:latin typeface="Comic Sans MS" panose="030F0702030302020204" pitchFamily="66" charset="0"/>
            </a:endParaRPr>
          </a:p>
          <a:p>
            <a:pPr marL="0" indent="0">
              <a:buClr>
                <a:srgbClr val="0070C0"/>
              </a:buClr>
              <a:buNone/>
            </a:pPr>
            <a:r>
              <a:rPr lang="en-US" sz="1800" kern="0" dirty="0">
                <a:latin typeface="Comic Sans MS" panose="030F0702030302020204" pitchFamily="66" charset="0"/>
              </a:rPr>
              <a:t>___ 6. Small strongyles arrest in the gut mucosa of a horse.</a:t>
            </a:r>
            <a:endParaRPr lang="en-US" sz="1800" i="1" kern="0" dirty="0">
              <a:latin typeface="Comic Sans MS" panose="030F0702030302020204" pitchFamily="66" charset="0"/>
            </a:endParaRPr>
          </a:p>
          <a:p>
            <a:pPr marL="0" indent="0">
              <a:buClr>
                <a:srgbClr val="0070C0"/>
              </a:buClr>
              <a:buNone/>
            </a:pPr>
            <a:endParaRPr lang="en-US" sz="1800" kern="0" dirty="0">
              <a:latin typeface="Comic Sans MS" panose="030F0702030302020204" pitchFamily="66" charset="0"/>
            </a:endParaRPr>
          </a:p>
        </p:txBody>
      </p:sp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743713" y="152401"/>
            <a:ext cx="7793037" cy="1422230"/>
          </a:xfrm>
          <a:noFill/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r>
              <a:rPr lang="en-US" altLang="en-US" b="1" dirty="0">
                <a:latin typeface="Comic Sans MS" panose="030F0702030302020204" pitchFamily="66" charset="0"/>
              </a:rPr>
              <a:t>Nematode Larval Migrations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4FCB377-9657-603D-6150-2C766A48287C}"/>
              </a:ext>
            </a:extLst>
          </p:cNvPr>
          <p:cNvSpPr txBox="1"/>
          <p:nvPr/>
        </p:nvSpPr>
        <p:spPr>
          <a:xfrm>
            <a:off x="8682889" y="4176380"/>
            <a:ext cx="262924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lphaUcPeriod"/>
            </a:pPr>
            <a:r>
              <a:rPr lang="en-US" dirty="0">
                <a:latin typeface="Comic Sans MS" panose="030F0702030302020204" pitchFamily="66" charset="0"/>
              </a:rPr>
              <a:t>Tracheal Migration</a:t>
            </a:r>
          </a:p>
          <a:p>
            <a:pPr marL="342900" indent="-342900">
              <a:buAutoNum type="alphaUcPeriod"/>
            </a:pPr>
            <a:r>
              <a:rPr lang="en-US" dirty="0">
                <a:latin typeface="Comic Sans MS" panose="030F0702030302020204" pitchFamily="66" charset="0"/>
              </a:rPr>
              <a:t>Somatic Migration</a:t>
            </a:r>
          </a:p>
          <a:p>
            <a:pPr marL="342900" indent="-342900">
              <a:buAutoNum type="alphaUcPeriod"/>
            </a:pPr>
            <a:r>
              <a:rPr lang="en-US" dirty="0">
                <a:latin typeface="Comic Sans MS" panose="030F0702030302020204" pitchFamily="66" charset="0"/>
              </a:rPr>
              <a:t>Mucosal Migration 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C691323-2605-BE2D-BB71-261DE34E188E}"/>
              </a:ext>
            </a:extLst>
          </p:cNvPr>
          <p:cNvSpPr txBox="1"/>
          <p:nvPr/>
        </p:nvSpPr>
        <p:spPr>
          <a:xfrm>
            <a:off x="2413741" y="1728498"/>
            <a:ext cx="74318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>
                <a:latin typeface="Comic Sans MS" panose="030F0702030302020204" pitchFamily="66" charset="0"/>
              </a:rPr>
              <a:t>Match Type of Larval Migration with its Respective Association.</a:t>
            </a:r>
          </a:p>
        </p:txBody>
      </p:sp>
    </p:spTree>
    <p:extLst>
      <p:ext uri="{BB962C8B-B14F-4D97-AF65-F5344CB8AC3E}">
        <p14:creationId xmlns:p14="http://schemas.microsoft.com/office/powerpoint/2010/main" val="13133327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904F05-45EA-94F3-44C2-FFB23EF87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Important concepts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13C218-36F4-7DC6-A3BD-FFC11AC18B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600201"/>
            <a:ext cx="10439400" cy="1828799"/>
          </a:xfrm>
        </p:spPr>
        <p:txBody>
          <a:bodyPr/>
          <a:lstStyle/>
          <a:p>
            <a:pPr marL="0" indent="0">
              <a:buNone/>
            </a:pPr>
            <a:endParaRPr lang="en-US" sz="3200" kern="1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kern="1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 parasitological feed-back mechanism in which the adult population in the lumen inhibits the reactivation and emergence of the arrested larvae from the gut mucosa.</a:t>
            </a:r>
            <a:endParaRPr lang="en-US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123DB02-2806-C0EC-7268-517D2FB911CF}"/>
              </a:ext>
            </a:extLst>
          </p:cNvPr>
          <p:cNvSpPr txBox="1"/>
          <p:nvPr/>
        </p:nvSpPr>
        <p:spPr>
          <a:xfrm>
            <a:off x="1322899" y="1728498"/>
            <a:ext cx="95462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>
                <a:latin typeface="Comic Sans MS" panose="030F0702030302020204" pitchFamily="66" charset="0"/>
              </a:rPr>
              <a:t>Circle the name of the parasitological concept that matches the description below.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DCF9D92-31CE-20BF-D10D-8BD80F6B501C}"/>
              </a:ext>
            </a:extLst>
          </p:cNvPr>
          <p:cNvSpPr txBox="1"/>
          <p:nvPr/>
        </p:nvSpPr>
        <p:spPr>
          <a:xfrm>
            <a:off x="3602634" y="5679751"/>
            <a:ext cx="18630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+mn-lt"/>
              </a:rPr>
              <a:t>Premunition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648FD73-C864-A003-A973-8BD6867B0113}"/>
              </a:ext>
            </a:extLst>
          </p:cNvPr>
          <p:cNvSpPr txBox="1"/>
          <p:nvPr/>
        </p:nvSpPr>
        <p:spPr>
          <a:xfrm>
            <a:off x="6096000" y="4277376"/>
            <a:ext cx="21964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+mn-lt"/>
              </a:rPr>
              <a:t>Larval Storms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700869E-C577-32F0-E2E1-ED322C06D896}"/>
              </a:ext>
            </a:extLst>
          </p:cNvPr>
          <p:cNvSpPr txBox="1"/>
          <p:nvPr/>
        </p:nvSpPr>
        <p:spPr>
          <a:xfrm>
            <a:off x="1769301" y="4185043"/>
            <a:ext cx="17219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+mn-lt"/>
              </a:rPr>
              <a:t>Resistance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4F9F29B-5F13-A533-81B6-5505EB73AA94}"/>
              </a:ext>
            </a:extLst>
          </p:cNvPr>
          <p:cNvSpPr txBox="1"/>
          <p:nvPr/>
        </p:nvSpPr>
        <p:spPr>
          <a:xfrm>
            <a:off x="9369057" y="5495085"/>
            <a:ext cx="12715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+mn-lt"/>
              </a:rPr>
              <a:t>Refugia</a:t>
            </a:r>
          </a:p>
        </p:txBody>
      </p:sp>
    </p:spTree>
    <p:extLst>
      <p:ext uri="{BB962C8B-B14F-4D97-AF65-F5344CB8AC3E}">
        <p14:creationId xmlns:p14="http://schemas.microsoft.com/office/powerpoint/2010/main" val="27578744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895600" y="1858377"/>
            <a:ext cx="6400800" cy="1482177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4800" b="1" dirty="0">
                <a:latin typeface="Comic Sans MS" panose="030F0702030302020204" pitchFamily="66" charset="0"/>
              </a:rPr>
              <a:t>Pasture-borne Nematodes</a:t>
            </a:r>
          </a:p>
        </p:txBody>
      </p:sp>
      <p:pic>
        <p:nvPicPr>
          <p:cNvPr id="3077" name="Picture 5" descr="ncsta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2295" y="48126"/>
            <a:ext cx="1524000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3">
            <a:extLst>
              <a:ext uri="{FF2B5EF4-FFF2-40B4-BE49-F238E27FC236}">
                <a16:creationId xmlns:a16="http://schemas.microsoft.com/office/drawing/2014/main" id="{49BD9379-B877-133D-107C-9617CEA0B5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3952854"/>
            <a:ext cx="6400800" cy="749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lnSpcReduction="10000"/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SzPct val="100000"/>
              <a:buFont typeface="Wingdings" panose="05000000000000000000" pitchFamily="2" charset="2"/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4572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None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9144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Wingdings" panose="05000000000000000000" pitchFamily="2" charset="2"/>
              <a:buNone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3716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5"/>
              </a:buClr>
              <a:buFont typeface="Wingdings" panose="05000000000000000000" pitchFamily="2" charset="2"/>
              <a:buNone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18288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030A0"/>
              </a:buClr>
              <a:buFont typeface="Wingdings" panose="05000000000000000000" pitchFamily="2" charset="2"/>
              <a:buNone/>
              <a:defRPr sz="1800">
                <a:solidFill>
                  <a:schemeClr val="tx1"/>
                </a:solidFill>
                <a:latin typeface="+mn-lt"/>
                <a:ea typeface="+mn-ea"/>
              </a:defRPr>
            </a:lvl5pPr>
            <a:lvl6pPr marL="22860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7432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2004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6576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>
              <a:lnSpc>
                <a:spcPct val="90000"/>
              </a:lnSpc>
              <a:buFont typeface="Wingdings" charset="0"/>
              <a:buNone/>
              <a:defRPr/>
            </a:pPr>
            <a:r>
              <a:rPr lang="en-US" sz="4800" b="1" kern="0" dirty="0">
                <a:latin typeface="Comic Sans MS" panose="030F0702030302020204" pitchFamily="66" charset="0"/>
              </a:rPr>
              <a:t>Questions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979417-8BF6-E64D-80A2-803A664A227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B212D7-3E8B-47AC-BFED-3967AB759974}" type="slidenum">
              <a:rPr lang="en-US" smtClean="0"/>
              <a:t>5</a:t>
            </a:fld>
            <a:endParaRPr lang="en-US" dirty="0"/>
          </a:p>
        </p:txBody>
      </p:sp>
      <p:pic>
        <p:nvPicPr>
          <p:cNvPr id="7" name="Picture 6" descr="A logo for a veterinary parasitology group&#10;&#10;Description automatically generated">
            <a:extLst>
              <a:ext uri="{FF2B5EF4-FFF2-40B4-BE49-F238E27FC236}">
                <a16:creationId xmlns:a16="http://schemas.microsoft.com/office/drawing/2014/main" id="{BD57A4D0-96D2-134D-6E00-F4F0D94581AE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55330" y="5435030"/>
            <a:ext cx="1371600" cy="1371600"/>
          </a:xfrm>
          <a:prstGeom prst="rect">
            <a:avLst/>
          </a:prstGeom>
        </p:spPr>
      </p:pic>
      <p:sp>
        <p:nvSpPr>
          <p:cNvPr id="2" name="TextBox 3">
            <a:extLst>
              <a:ext uri="{FF2B5EF4-FFF2-40B4-BE49-F238E27FC236}">
                <a16:creationId xmlns:a16="http://schemas.microsoft.com/office/drawing/2014/main" id="{5F46476C-9367-B858-6D40-731095B762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295" y="6567486"/>
            <a:ext cx="2049880" cy="20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xmlns:lc="http://schemas.openxmlformats.org/drawingml/2006/lockedCanvas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lnSpc>
                <a:spcPct val="90000"/>
              </a:lnSpc>
              <a:buFont typeface="Wingdings" charset="0"/>
              <a:buNone/>
              <a:defRPr/>
            </a:pPr>
            <a:r>
              <a:rPr lang="en-US" sz="1200" b="1" kern="0" dirty="0">
                <a:latin typeface="Comic Sans MS" panose="030F0702030302020204" pitchFamily="66" charset="0"/>
              </a:rPr>
              <a:t>Nematodes</a:t>
            </a:r>
            <a:endParaRPr lang="en-US" sz="1200" kern="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24328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29D64C-B999-3DB6-57FF-F0DC84DF8A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69658"/>
            <a:ext cx="10972800" cy="1143000"/>
          </a:xfrm>
        </p:spPr>
        <p:txBody>
          <a:bodyPr/>
          <a:lstStyle/>
          <a:p>
            <a:r>
              <a:rPr lang="en-US" b="1" dirty="0"/>
              <a:t>Terms / Concepts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C0D92B6F-439D-BA62-6EE2-9413CBD6A313}"/>
              </a:ext>
            </a:extLst>
          </p:cNvPr>
          <p:cNvSpPr txBox="1">
            <a:spLocks noChangeArrowheads="1"/>
          </p:cNvSpPr>
          <p:nvPr/>
        </p:nvSpPr>
        <p:spPr>
          <a:xfrm>
            <a:off x="2370531" y="1673667"/>
            <a:ext cx="7450934" cy="369332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231775" indent="-2317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SzPct val="100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465138" indent="-2254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682625" indent="-2317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914400" indent="-2254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5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1146175" indent="-2254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030A0"/>
              </a:buClr>
              <a:buFont typeface="Wingdings" panose="05000000000000000000" pitchFamily="2" charset="2"/>
              <a:buChar char="§"/>
              <a:defRPr sz="18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Clr>
                <a:srgbClr val="3333CC"/>
              </a:buClr>
              <a:buFont typeface="Wingdings" panose="05000000000000000000" pitchFamily="2" charset="2"/>
              <a:buNone/>
              <a:defRPr/>
            </a:pPr>
            <a:r>
              <a:rPr lang="en-US" altLang="en-US" sz="2000" b="1" u="sng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Matching:</a:t>
            </a:r>
            <a:r>
              <a:rPr lang="en-US" altLang="en-US" sz="2000" b="1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  </a:t>
            </a:r>
            <a:r>
              <a:rPr lang="en-US" altLang="en-US" sz="2000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Match each term with its corresponding concept.</a:t>
            </a:r>
            <a:endParaRPr lang="en-US" altLang="en-US" sz="1600" i="1" kern="0" dirty="0">
              <a:solidFill>
                <a:srgbClr val="000000"/>
              </a:solidFill>
              <a:latin typeface="Comic Sans MS" panose="030F0702030302020204" pitchFamily="66" charset="0"/>
              <a:cs typeface="Times New Roman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62FCB9E-751E-9656-96F6-F4659A808FAE}"/>
              </a:ext>
            </a:extLst>
          </p:cNvPr>
          <p:cNvSpPr txBox="1"/>
          <p:nvPr/>
        </p:nvSpPr>
        <p:spPr>
          <a:xfrm>
            <a:off x="2370532" y="2154182"/>
            <a:ext cx="74509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54864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A.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altLang="en-US" sz="180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Resistance     </a:t>
            </a:r>
            <a:r>
              <a:rPr lang="en-US" b="1" dirty="0">
                <a:latin typeface="Comic Sans MS" panose="030F0702030302020204" pitchFamily="66" charset="0"/>
              </a:rPr>
              <a:t>B.</a:t>
            </a:r>
            <a:r>
              <a:rPr lang="en-US" dirty="0">
                <a:latin typeface="Comic Sans MS" panose="030F0702030302020204" pitchFamily="66" charset="0"/>
              </a:rPr>
              <a:t> Refugia</a:t>
            </a:r>
            <a:r>
              <a:rPr lang="en-US" b="1" dirty="0">
                <a:latin typeface="Comic Sans MS" panose="030F0702030302020204" pitchFamily="66" charset="0"/>
              </a:rPr>
              <a:t>     C. </a:t>
            </a:r>
            <a:r>
              <a:rPr lang="en-US" dirty="0">
                <a:latin typeface="Comic Sans MS" panose="030F0702030302020204" pitchFamily="66" charset="0"/>
              </a:rPr>
              <a:t>Premunition     </a:t>
            </a:r>
            <a:r>
              <a:rPr lang="en-US" b="1" dirty="0">
                <a:latin typeface="Comic Sans MS" panose="030F0702030302020204" pitchFamily="66" charset="0"/>
              </a:rPr>
              <a:t>D.</a:t>
            </a:r>
            <a:r>
              <a:rPr lang="en-US" dirty="0">
                <a:latin typeface="Comic Sans MS" panose="030F0702030302020204" pitchFamily="66" charset="0"/>
              </a:rPr>
              <a:t>  Larval Storms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B306293-8F02-8ADE-1695-51A0620BCA8D}"/>
              </a:ext>
            </a:extLst>
          </p:cNvPr>
          <p:cNvSpPr txBox="1"/>
          <p:nvPr/>
        </p:nvSpPr>
        <p:spPr>
          <a:xfrm>
            <a:off x="609598" y="2678747"/>
            <a:ext cx="1097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None/>
            </a:pPr>
            <a:r>
              <a:rPr lang="en-US" dirty="0">
                <a:latin typeface="+mn-lt"/>
              </a:rPr>
              <a:t>___ </a:t>
            </a:r>
            <a:r>
              <a:rPr lang="en-US" b="1" dirty="0">
                <a:latin typeface="+mn-lt"/>
              </a:rPr>
              <a:t>1.</a:t>
            </a:r>
            <a:r>
              <a:rPr lang="en-US" dirty="0">
                <a:latin typeface="+mn-lt"/>
              </a:rPr>
              <a:t> </a:t>
            </a:r>
            <a:r>
              <a:rPr lang="en-US" kern="100" dirty="0">
                <a:latin typeface="+mn-lt"/>
              </a:rPr>
              <a:t>T</a:t>
            </a:r>
            <a:r>
              <a:rPr lang="en-US" sz="1800" kern="100" dirty="0">
                <a:effectLst/>
                <a:latin typeface="+mn-lt"/>
                <a:ea typeface="Times New Roman" panose="02020603050405020304" pitchFamily="18" charset="0"/>
              </a:rPr>
              <a:t>he portion of a population of parasites that eludes the dewormer at the time of a treatment event. Also known as the portion of a worm population that is susceptible to a dewormer.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7F4B306-CA36-D623-86BF-40182C00B5FB}"/>
              </a:ext>
            </a:extLst>
          </p:cNvPr>
          <p:cNvSpPr txBox="1"/>
          <p:nvPr/>
        </p:nvSpPr>
        <p:spPr>
          <a:xfrm>
            <a:off x="609598" y="4104981"/>
            <a:ext cx="1097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l">
              <a:buNone/>
            </a:pPr>
            <a:r>
              <a:rPr lang="en-US" dirty="0">
                <a:latin typeface="+mn-lt"/>
              </a:rPr>
              <a:t>___ </a:t>
            </a:r>
            <a:r>
              <a:rPr lang="en-US" b="1" dirty="0">
                <a:latin typeface="+mn-lt"/>
              </a:rPr>
              <a:t>3.</a:t>
            </a:r>
            <a:r>
              <a:rPr lang="en-US" dirty="0">
                <a:latin typeface="+mn-lt"/>
              </a:rPr>
              <a:t> The loss of ________, may result in post-treatment pathology caused by the reactivation of arrested L4s after the elimination of adult worms via a deworming treatment.</a:t>
            </a:r>
            <a:endParaRPr lang="en-US" kern="100" dirty="0">
              <a:effectLst/>
              <a:latin typeface="+mn-lt"/>
              <a:ea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34F14F9-1A73-74A5-3FDB-2586CFD9D7D7}"/>
              </a:ext>
            </a:extLst>
          </p:cNvPr>
          <p:cNvSpPr txBox="1"/>
          <p:nvPr/>
        </p:nvSpPr>
        <p:spPr>
          <a:xfrm>
            <a:off x="609598" y="6244331"/>
            <a:ext cx="1097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l">
              <a:buNone/>
            </a:pPr>
            <a:r>
              <a:rPr lang="en-US" dirty="0">
                <a:latin typeface="+mn-lt"/>
              </a:rPr>
              <a:t>___ </a:t>
            </a:r>
            <a:r>
              <a:rPr lang="en-US" b="1" dirty="0">
                <a:latin typeface="+mn-lt"/>
              </a:rPr>
              <a:t>6.</a:t>
            </a:r>
            <a:r>
              <a:rPr lang="en-US" dirty="0">
                <a:latin typeface="+mn-lt"/>
              </a:rPr>
              <a:t> </a:t>
            </a:r>
            <a:r>
              <a:rPr lang="en-US" kern="100" dirty="0">
                <a:latin typeface="+mn-lt"/>
              </a:rPr>
              <a:t>Often caused by the over-use or under-dosing of a dewormer.</a:t>
            </a:r>
            <a:endParaRPr lang="en-US" sz="1800" kern="100" dirty="0">
              <a:effectLst/>
              <a:latin typeface="+mn-lt"/>
              <a:ea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D8D5D88-6DE6-B0AF-5E2D-A3587103F3F5}"/>
              </a:ext>
            </a:extLst>
          </p:cNvPr>
          <p:cNvSpPr txBox="1"/>
          <p:nvPr/>
        </p:nvSpPr>
        <p:spPr>
          <a:xfrm>
            <a:off x="609598" y="5531215"/>
            <a:ext cx="1097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l">
              <a:buNone/>
            </a:pPr>
            <a:r>
              <a:rPr lang="en-US" dirty="0">
                <a:latin typeface="+mn-lt"/>
              </a:rPr>
              <a:t>___ </a:t>
            </a:r>
            <a:r>
              <a:rPr lang="en-US" b="1" dirty="0">
                <a:latin typeface="+mn-lt"/>
              </a:rPr>
              <a:t>5.</a:t>
            </a:r>
            <a:r>
              <a:rPr lang="en-US" dirty="0">
                <a:latin typeface="+mn-lt"/>
              </a:rPr>
              <a:t> </a:t>
            </a:r>
            <a:r>
              <a:rPr lang="en-US" sz="1800" kern="100" dirty="0">
                <a:effectLst/>
                <a:latin typeface="+mn-lt"/>
                <a:ea typeface="Times New Roman" panose="02020603050405020304" pitchFamily="18" charset="0"/>
              </a:rPr>
              <a:t>A parasitological feed-back mechanism in which the adult population in the lumen inhibits the reactivation and emergence of the arrested larvae.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281F8E6-97C5-39A4-6FB2-D0392339457D}"/>
              </a:ext>
            </a:extLst>
          </p:cNvPr>
          <p:cNvSpPr txBox="1"/>
          <p:nvPr/>
        </p:nvSpPr>
        <p:spPr>
          <a:xfrm>
            <a:off x="609598" y="4818098"/>
            <a:ext cx="1097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l">
              <a:buNone/>
            </a:pPr>
            <a:r>
              <a:rPr lang="en-US" dirty="0">
                <a:latin typeface="+mn-lt"/>
              </a:rPr>
              <a:t>___ </a:t>
            </a:r>
            <a:r>
              <a:rPr lang="en-US" b="1" dirty="0">
                <a:latin typeface="+mn-lt"/>
              </a:rPr>
              <a:t>4.</a:t>
            </a:r>
            <a:r>
              <a:rPr lang="en-US" dirty="0">
                <a:latin typeface="+mn-lt"/>
              </a:rPr>
              <a:t> The release of </a:t>
            </a:r>
            <a:r>
              <a:rPr lang="en-US" sz="1800" kern="100" dirty="0">
                <a:effectLst/>
                <a:latin typeface="+mn-lt"/>
                <a:ea typeface="Times New Roman" panose="02020603050405020304" pitchFamily="18" charset="0"/>
              </a:rPr>
              <a:t>large numbers of L3s from fecal pats, which cause pathology in hosts soon after a rainstorm event following a dry period.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3150A7B-EA4B-DC35-35F0-EA3E8A9A0C7B}"/>
              </a:ext>
            </a:extLst>
          </p:cNvPr>
          <p:cNvSpPr txBox="1"/>
          <p:nvPr/>
        </p:nvSpPr>
        <p:spPr>
          <a:xfrm>
            <a:off x="609598" y="3391864"/>
            <a:ext cx="1097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l">
              <a:buNone/>
            </a:pPr>
            <a:r>
              <a:rPr lang="en-US" dirty="0">
                <a:latin typeface="+mn-lt"/>
              </a:rPr>
              <a:t>___ </a:t>
            </a:r>
            <a:r>
              <a:rPr lang="en-US" b="1" dirty="0">
                <a:latin typeface="+mn-lt"/>
              </a:rPr>
              <a:t>2.</a:t>
            </a:r>
            <a:r>
              <a:rPr lang="en-US" dirty="0">
                <a:latin typeface="+mn-lt"/>
              </a:rPr>
              <a:t> T</a:t>
            </a:r>
            <a:r>
              <a:rPr lang="en-US" dirty="0">
                <a:effectLst/>
                <a:latin typeface="+mn-lt"/>
                <a:ea typeface="Times New Roman" panose="02020603050405020304" pitchFamily="18" charset="0"/>
              </a:rPr>
              <a:t>he ability of worms in a population to survive treatments that are generally effective against the worms.</a:t>
            </a:r>
            <a:endParaRPr lang="en-US" kern="100" dirty="0">
              <a:effectLst/>
              <a:latin typeface="+mn-lt"/>
              <a:ea typeface="Times New Roman" panose="02020603050405020304" pitchFamily="18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BB8DA51-14C1-F5FD-8339-CA2605E48D1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B212D7-3E8B-47AC-BFED-3967AB75997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304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48158416-A70A-AB35-6A9A-129CF0082D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/>
              <a:t>Pasture-Borne Life Cycle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E43843D-0220-73D6-733B-5772325CB0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885949"/>
            <a:ext cx="10439400" cy="3629025"/>
          </a:xfrm>
        </p:spPr>
        <p:txBody>
          <a:bodyPr/>
          <a:lstStyle/>
          <a:p>
            <a:pPr marL="0" indent="0">
              <a:buNone/>
            </a:pPr>
            <a:r>
              <a:rPr lang="en-US" u="sng" dirty="0"/>
              <a:t>Fill-in–the-Blank</a:t>
            </a:r>
          </a:p>
          <a:p>
            <a:pPr marL="0" indent="0">
              <a:buNone/>
            </a:pPr>
            <a:r>
              <a:rPr lang="en-US" dirty="0"/>
              <a:t>How do grazing hosts become infected with pasture-borne nematodes?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5B3CDD8-6D98-7522-41E4-DDA6810C8BF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B212D7-3E8B-47AC-BFED-3967AB759974}" type="slidenum">
              <a:rPr lang="en-US" smtClean="0"/>
              <a:t>7</a:t>
            </a:fld>
            <a:endParaRPr lang="en-US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9A05F76F-B1FC-8716-8B0B-3BEAFDB6ADC9}"/>
              </a:ext>
            </a:extLst>
          </p:cNvPr>
          <p:cNvCxnSpPr/>
          <p:nvPr/>
        </p:nvCxnSpPr>
        <p:spPr>
          <a:xfrm>
            <a:off x="2583402" y="4714043"/>
            <a:ext cx="779459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29636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C1B054B-50D2-FCAB-4794-C5D9823B2BE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5FB6FA07-1314-DAD5-FD7B-4FA33C855D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/>
              <a:t>The Host 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4013C359-C59E-8CAE-B978-5926E59BA0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605" y="1825842"/>
            <a:ext cx="9788683" cy="421935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u="sng" dirty="0"/>
              <a:t>Fill-in–the-Blank</a:t>
            </a:r>
          </a:p>
          <a:p>
            <a:pPr marL="0" indent="0">
              <a:buNone/>
            </a:pPr>
            <a:endParaRPr lang="en-US" sz="2000" u="sng" dirty="0"/>
          </a:p>
          <a:p>
            <a:pPr marL="0" indent="0">
              <a:buNone/>
            </a:pPr>
            <a:r>
              <a:rPr lang="en-US" sz="2000" u="sng" dirty="0"/>
              <a:t>_______</a:t>
            </a:r>
            <a:r>
              <a:rPr lang="en-US" sz="2000" dirty="0"/>
              <a:t>  </a:t>
            </a:r>
            <a:r>
              <a:rPr lang="en-US" sz="1800" dirty="0"/>
              <a:t>In general, 80% of pasture contamination is contributed by 20% of Herd. </a:t>
            </a:r>
          </a:p>
          <a:p>
            <a:pPr marL="0" indent="0">
              <a:buNone/>
            </a:pPr>
            <a:endParaRPr lang="en-US" sz="1000" dirty="0"/>
          </a:p>
          <a:p>
            <a:pPr marL="0" indent="0" algn="ctr">
              <a:buNone/>
            </a:pPr>
            <a:r>
              <a:rPr lang="en-US" sz="1800" dirty="0"/>
              <a:t>– True   or   False ?</a:t>
            </a:r>
          </a:p>
          <a:p>
            <a:pPr marL="0" indent="0">
              <a:buNone/>
            </a:pPr>
            <a:endParaRPr lang="en-US" sz="2000" u="sng" dirty="0"/>
          </a:p>
          <a:p>
            <a:pPr marL="0" indent="0">
              <a:buNone/>
            </a:pPr>
            <a:endParaRPr lang="en-US" sz="2000" u="sng" dirty="0"/>
          </a:p>
          <a:p>
            <a:pPr marL="0" indent="0">
              <a:buNone/>
            </a:pPr>
            <a:r>
              <a:rPr lang="en-US" sz="2000" dirty="0"/>
              <a:t>In general, ______________  are more likely to become heavily infected and seriously affected by parasites. </a:t>
            </a:r>
          </a:p>
          <a:p>
            <a:pPr marL="0" indent="0">
              <a:buNone/>
            </a:pPr>
            <a:endParaRPr lang="en-US" sz="1000" dirty="0"/>
          </a:p>
          <a:p>
            <a:pPr marL="0" indent="0" algn="ctr">
              <a:buNone/>
            </a:pPr>
            <a:r>
              <a:rPr lang="en-US" sz="2000" dirty="0"/>
              <a:t>- </a:t>
            </a:r>
            <a:r>
              <a:rPr lang="en-US" sz="1800" dirty="0"/>
              <a:t>Young &amp; Naïve hosts    or    Older hosts?</a:t>
            </a:r>
            <a:endParaRPr lang="en-US" sz="16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23A50C8-88D3-31E0-51B4-C9ED97240C7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B212D7-3E8B-47AC-BFED-3967AB75997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0292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77A23F-4212-9270-83CA-C160BED523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Deworming v/s Adult worms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DB54FFA-3839-3BB9-C79C-45B2A99B37AD}"/>
              </a:ext>
            </a:extLst>
          </p:cNvPr>
          <p:cNvSpPr txBox="1"/>
          <p:nvPr/>
        </p:nvSpPr>
        <p:spPr>
          <a:xfrm>
            <a:off x="609600" y="2343246"/>
            <a:ext cx="7331140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5486400" algn="l"/>
              </a:tabLst>
            </a:pPr>
            <a:r>
              <a:rPr lang="en-US" dirty="0">
                <a:latin typeface="Comic Sans MS" panose="030F0702030302020204" pitchFamily="66" charset="0"/>
              </a:rPr>
              <a:t>___ </a:t>
            </a:r>
            <a:r>
              <a:rPr lang="en-US" b="1" dirty="0">
                <a:latin typeface="Comic Sans MS" panose="030F0702030302020204" pitchFamily="66" charset="0"/>
              </a:rPr>
              <a:t>1.</a:t>
            </a:r>
            <a:r>
              <a:rPr lang="en-US" dirty="0">
                <a:latin typeface="Comic Sans MS" panose="030F0702030302020204" pitchFamily="66" charset="0"/>
              </a:rPr>
              <a:t> A subclinical horse with a FEC* above specified threshold</a:t>
            </a:r>
          </a:p>
          <a:p>
            <a:pPr>
              <a:tabLst>
                <a:tab pos="5486400" algn="l"/>
              </a:tabLst>
            </a:pPr>
            <a:endParaRPr lang="en-US" sz="1000" dirty="0">
              <a:latin typeface="Comic Sans MS" panose="030F0702030302020204" pitchFamily="66" charset="0"/>
            </a:endParaRPr>
          </a:p>
          <a:p>
            <a:pPr>
              <a:tabLst>
                <a:tab pos="5486400" algn="l"/>
              </a:tabLst>
            </a:pPr>
            <a:r>
              <a:rPr lang="en-US" dirty="0">
                <a:latin typeface="Comic Sans MS" panose="030F0702030302020204" pitchFamily="66" charset="0"/>
              </a:rPr>
              <a:t>___ </a:t>
            </a:r>
            <a:r>
              <a:rPr lang="en-US" b="1" dirty="0">
                <a:latin typeface="Comic Sans MS" panose="030F0702030302020204" pitchFamily="66" charset="0"/>
              </a:rPr>
              <a:t>2.</a:t>
            </a:r>
            <a:r>
              <a:rPr lang="en-US" dirty="0">
                <a:latin typeface="Comic Sans MS" panose="030F0702030302020204" pitchFamily="66" charset="0"/>
              </a:rPr>
              <a:t> Regularly scheduled deworming based on PPP**</a:t>
            </a:r>
          </a:p>
          <a:p>
            <a:pPr>
              <a:tabLst>
                <a:tab pos="4114800" algn="l"/>
              </a:tabLst>
            </a:pPr>
            <a:endParaRPr lang="en-US" sz="1000" dirty="0">
              <a:latin typeface="Comic Sans MS" panose="030F0702030302020204" pitchFamily="66" charset="0"/>
            </a:endParaRPr>
          </a:p>
          <a:p>
            <a:pPr>
              <a:tabLst>
                <a:tab pos="4114800" algn="l"/>
              </a:tabLst>
            </a:pPr>
            <a:r>
              <a:rPr lang="en-US" dirty="0">
                <a:latin typeface="Comic Sans MS" panose="030F0702030302020204" pitchFamily="66" charset="0"/>
              </a:rPr>
              <a:t>___ </a:t>
            </a:r>
            <a:r>
              <a:rPr lang="en-US" b="1" dirty="0">
                <a:latin typeface="Comic Sans MS" panose="030F0702030302020204" pitchFamily="66" charset="0"/>
              </a:rPr>
              <a:t>3.</a:t>
            </a:r>
            <a:r>
              <a:rPr lang="en-US" dirty="0">
                <a:latin typeface="Comic Sans MS" panose="030F0702030302020204" pitchFamily="66" charset="0"/>
              </a:rPr>
              <a:t> Host showing severe clinical pathology</a:t>
            </a:r>
          </a:p>
          <a:p>
            <a:pPr>
              <a:tabLst>
                <a:tab pos="4114800" algn="l"/>
              </a:tabLst>
            </a:pPr>
            <a:endParaRPr lang="en-US" sz="1000" dirty="0">
              <a:latin typeface="Comic Sans MS" panose="030F0702030302020204" pitchFamily="66" charset="0"/>
            </a:endParaRPr>
          </a:p>
          <a:p>
            <a:pPr>
              <a:tabLst>
                <a:tab pos="4114800" algn="l"/>
              </a:tabLst>
            </a:pPr>
            <a:r>
              <a:rPr lang="en-US" dirty="0">
                <a:latin typeface="Comic Sans MS" panose="030F0702030302020204" pitchFamily="66" charset="0"/>
              </a:rPr>
              <a:t>___ </a:t>
            </a:r>
            <a:r>
              <a:rPr lang="en-US" b="1" dirty="0">
                <a:latin typeface="Comic Sans MS" panose="030F0702030302020204" pitchFamily="66" charset="0"/>
              </a:rPr>
              <a:t>4.</a:t>
            </a:r>
            <a:r>
              <a:rPr lang="en-US" dirty="0">
                <a:latin typeface="Comic Sans MS" panose="030F0702030302020204" pitchFamily="66" charset="0"/>
              </a:rPr>
              <a:t> A subclinical goat with a FAMACHA score of D(4)</a:t>
            </a:r>
          </a:p>
          <a:p>
            <a:pPr>
              <a:tabLst>
                <a:tab pos="4114800" algn="l"/>
              </a:tabLst>
            </a:pPr>
            <a:endParaRPr lang="en-US" sz="1000" dirty="0">
              <a:latin typeface="Comic Sans MS" panose="030F0702030302020204" pitchFamily="66" charset="0"/>
            </a:endParaRPr>
          </a:p>
          <a:p>
            <a:pPr>
              <a:tabLst>
                <a:tab pos="4114800" algn="l"/>
              </a:tabLst>
            </a:pPr>
            <a:r>
              <a:rPr lang="en-US" dirty="0">
                <a:latin typeface="Comic Sans MS" panose="030F0702030302020204" pitchFamily="66" charset="0"/>
              </a:rPr>
              <a:t>___ </a:t>
            </a:r>
            <a:r>
              <a:rPr lang="en-US" b="1" dirty="0">
                <a:latin typeface="Comic Sans MS" panose="030F0702030302020204" pitchFamily="66" charset="0"/>
              </a:rPr>
              <a:t>5.</a:t>
            </a:r>
            <a:r>
              <a:rPr lang="en-US" dirty="0">
                <a:latin typeface="Comic Sans MS" panose="030F0702030302020204" pitchFamily="66" charset="0"/>
              </a:rPr>
              <a:t> Calf with intense diarrhea and anorexia</a:t>
            </a:r>
          </a:p>
          <a:p>
            <a:pPr>
              <a:tabLst>
                <a:tab pos="4114800" algn="l"/>
              </a:tabLst>
            </a:pPr>
            <a:endParaRPr lang="en-US" sz="1000" dirty="0">
              <a:latin typeface="Comic Sans MS" panose="030F0702030302020204" pitchFamily="66" charset="0"/>
            </a:endParaRPr>
          </a:p>
          <a:p>
            <a:pPr>
              <a:tabLst>
                <a:tab pos="4114800" algn="l"/>
              </a:tabLst>
            </a:pPr>
            <a:r>
              <a:rPr lang="en-US" dirty="0">
                <a:latin typeface="Comic Sans MS" panose="030F0702030302020204" pitchFamily="66" charset="0"/>
              </a:rPr>
              <a:t>___ </a:t>
            </a:r>
            <a:r>
              <a:rPr lang="en-US" b="1" dirty="0">
                <a:latin typeface="Comic Sans MS" panose="030F0702030302020204" pitchFamily="66" charset="0"/>
              </a:rPr>
              <a:t>6.</a:t>
            </a:r>
            <a:r>
              <a:rPr lang="en-US" dirty="0">
                <a:latin typeface="Comic Sans MS" panose="030F0702030302020204" pitchFamily="66" charset="0"/>
              </a:rPr>
              <a:t> Used to promote refugia and delay resistance</a:t>
            </a:r>
          </a:p>
          <a:p>
            <a:pPr>
              <a:tabLst>
                <a:tab pos="4114800" algn="l"/>
              </a:tabLst>
            </a:pPr>
            <a:endParaRPr lang="en-US" sz="1000" dirty="0">
              <a:latin typeface="Comic Sans MS" panose="030F0702030302020204" pitchFamily="66" charset="0"/>
            </a:endParaRPr>
          </a:p>
          <a:p>
            <a:pPr>
              <a:tabLst>
                <a:tab pos="4114800" algn="l"/>
              </a:tabLst>
            </a:pPr>
            <a:r>
              <a:rPr lang="en-US" dirty="0">
                <a:latin typeface="Comic Sans MS" panose="030F0702030302020204" pitchFamily="66" charset="0"/>
              </a:rPr>
              <a:t>___ </a:t>
            </a:r>
            <a:r>
              <a:rPr lang="en-US" b="1" dirty="0">
                <a:latin typeface="Comic Sans MS" panose="030F0702030302020204" pitchFamily="66" charset="0"/>
              </a:rPr>
              <a:t>7.</a:t>
            </a:r>
            <a:r>
              <a:rPr lang="en-US" dirty="0">
                <a:latin typeface="Comic Sans MS" panose="030F0702030302020204" pitchFamily="66" charset="0"/>
              </a:rPr>
              <a:t> Has led to overuse of dewormers and resistance</a:t>
            </a:r>
          </a:p>
          <a:p>
            <a:pPr>
              <a:tabLst>
                <a:tab pos="4114800" algn="l"/>
              </a:tabLst>
            </a:pPr>
            <a:endParaRPr lang="en-US" sz="1000" dirty="0">
              <a:latin typeface="Comic Sans MS" panose="030F0702030302020204" pitchFamily="66" charset="0"/>
            </a:endParaRPr>
          </a:p>
          <a:p>
            <a:pPr>
              <a:tabLst>
                <a:tab pos="4114800" algn="l"/>
              </a:tabLst>
            </a:pPr>
            <a:r>
              <a:rPr lang="en-US" sz="1200" dirty="0">
                <a:latin typeface="Comic Sans MS" panose="030F0702030302020204" pitchFamily="66" charset="0"/>
              </a:rPr>
              <a:t>*FEC = Fecal Egg Count;   **PPP – </a:t>
            </a:r>
            <a:r>
              <a:rPr lang="en-US" sz="1200" dirty="0" err="1">
                <a:latin typeface="Comic Sans MS" panose="030F0702030302020204" pitchFamily="66" charset="0"/>
              </a:rPr>
              <a:t>PrePatent</a:t>
            </a:r>
            <a:r>
              <a:rPr lang="en-US" sz="1200" dirty="0">
                <a:latin typeface="Comic Sans MS" panose="030F0702030302020204" pitchFamily="66" charset="0"/>
              </a:rPr>
              <a:t> Period</a:t>
            </a:r>
            <a:r>
              <a:rPr lang="en-US" dirty="0">
                <a:latin typeface="Comic Sans MS" panose="030F0702030302020204" pitchFamily="66" charset="0"/>
              </a:rPr>
              <a:t>	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5C80D4E-F200-CF23-71A4-1A0AE5799D45}"/>
              </a:ext>
            </a:extLst>
          </p:cNvPr>
          <p:cNvSpPr txBox="1"/>
          <p:nvPr/>
        </p:nvSpPr>
        <p:spPr>
          <a:xfrm>
            <a:off x="8088086" y="2343246"/>
            <a:ext cx="3907971" cy="12388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54864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A.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Salvage deworming</a:t>
            </a:r>
            <a:endParaRPr lang="en-US" dirty="0">
              <a:latin typeface="Comic Sans MS" panose="030F0702030302020204" pitchFamily="66" charset="0"/>
            </a:endParaRPr>
          </a:p>
          <a:p>
            <a:pPr>
              <a:tabLst>
                <a:tab pos="4114800" algn="l"/>
              </a:tabLst>
            </a:pPr>
            <a:endParaRPr lang="en-US" sz="1000" dirty="0">
              <a:latin typeface="Comic Sans MS" panose="030F0702030302020204" pitchFamily="66" charset="0"/>
            </a:endParaRPr>
          </a:p>
          <a:p>
            <a:pPr>
              <a:tabLst>
                <a:tab pos="54864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B.</a:t>
            </a:r>
            <a:r>
              <a:rPr lang="en-US" dirty="0">
                <a:latin typeface="Comic Sans MS" panose="030F0702030302020204" pitchFamily="66" charset="0"/>
              </a:rPr>
              <a:t> Selective (Tactical) deworming</a:t>
            </a:r>
          </a:p>
          <a:p>
            <a:pPr>
              <a:tabLst>
                <a:tab pos="4114800" algn="l"/>
              </a:tabLst>
            </a:pPr>
            <a:endParaRPr lang="en-US" sz="1050" dirty="0">
              <a:latin typeface="Comic Sans MS" panose="030F0702030302020204" pitchFamily="66" charset="0"/>
            </a:endParaRPr>
          </a:p>
          <a:p>
            <a:pPr>
              <a:tabLst>
                <a:tab pos="5540375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C.</a:t>
            </a:r>
            <a:r>
              <a:rPr lang="en-US" dirty="0">
                <a:latin typeface="Comic Sans MS" panose="030F0702030302020204" pitchFamily="66" charset="0"/>
              </a:rPr>
              <a:t> Strategic deworming</a:t>
            </a: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8ACE35E0-AE3B-4327-5384-10E807E75748}"/>
              </a:ext>
            </a:extLst>
          </p:cNvPr>
          <p:cNvSpPr txBox="1">
            <a:spLocks noChangeArrowheads="1"/>
          </p:cNvSpPr>
          <p:nvPr/>
        </p:nvSpPr>
        <p:spPr>
          <a:xfrm>
            <a:off x="1610140" y="1673667"/>
            <a:ext cx="9603764" cy="413550"/>
          </a:xfrm>
          <a:prstGeom prst="rect">
            <a:avLst/>
          </a:prstGeom>
        </p:spPr>
        <p:txBody>
          <a:bodyPr>
            <a:noAutofit/>
          </a:bodyPr>
          <a:lstStyle>
            <a:lvl1pPr marL="231775" indent="-2317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SzPct val="100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465138" indent="-2254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682625" indent="-2317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914400" indent="-2254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5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1146175" indent="-2254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030A0"/>
              </a:buClr>
              <a:buFont typeface="Wingdings" panose="05000000000000000000" pitchFamily="2" charset="2"/>
              <a:buChar char="§"/>
              <a:defRPr sz="18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Clr>
                <a:srgbClr val="3333CC"/>
              </a:buClr>
              <a:buFont typeface="Wingdings" panose="05000000000000000000" pitchFamily="2" charset="2"/>
              <a:buNone/>
              <a:defRPr/>
            </a:pPr>
            <a:r>
              <a:rPr lang="en-US" altLang="en-US" sz="2000" b="1" u="sng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Matching:</a:t>
            </a:r>
            <a:r>
              <a:rPr lang="en-US" altLang="en-US" sz="2000" b="1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  </a:t>
            </a:r>
            <a:r>
              <a:rPr lang="en-US" altLang="en-US" sz="2000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Match each type of deworming with its associated scenario.</a:t>
            </a:r>
            <a:endParaRPr lang="en-US" altLang="en-US" sz="1600" i="1" kern="0" dirty="0">
              <a:solidFill>
                <a:srgbClr val="000000"/>
              </a:solidFill>
              <a:latin typeface="Comic Sans MS" panose="030F0702030302020204" pitchFamily="66" charset="0"/>
              <a:cs typeface="Times New Roman" pitchFamily="18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9E11C348-A41A-52C6-3D85-D86B147762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16373" y="3802692"/>
            <a:ext cx="3755461" cy="3005588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79C1580-EDFD-4C0B-286A-14E54A8023D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B212D7-3E8B-47AC-BFED-3967AB75997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574233"/>
      </p:ext>
    </p:extLst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Custom 1">
      <a:majorFont>
        <a:latin typeface="Comic Sans MS"/>
        <a:ea typeface="ＭＳ Ｐゴシック"/>
        <a:cs typeface=""/>
      </a:majorFont>
      <a:minorFont>
        <a:latin typeface="Comic Sans MS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2024_lecture_15.pptx" id="{D50DDA1F-7E7D-4C51-BD7B-D8EDE2AE1E43}" vid="{D93FF649-6AF6-49DD-9D35-F6985BFE34D6}"/>
    </a:ext>
  </a:extLst>
</a:theme>
</file>

<file path=ppt/theme/theme2.xml><?xml version="1.0" encoding="utf-8"?>
<a:theme xmlns:a="http://schemas.openxmlformats.org/drawingml/2006/main" name="1_JRDF_Theme 1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333399"/>
      </a:accent1>
      <a:accent2>
        <a:srgbClr val="FFC000"/>
      </a:accent2>
      <a:accent3>
        <a:srgbClr val="BFBFBF"/>
      </a:accent3>
      <a:accent4>
        <a:srgbClr val="00B050"/>
      </a:accent4>
      <a:accent5>
        <a:srgbClr val="FF0000"/>
      </a:accent5>
      <a:accent6>
        <a:srgbClr val="FFFF00"/>
      </a:accent6>
      <a:hlink>
        <a:srgbClr val="009999"/>
      </a:hlink>
      <a:folHlink>
        <a:srgbClr val="99CC00"/>
      </a:folHlink>
    </a:clrScheme>
    <a:fontScheme name="Custom 1">
      <a:majorFont>
        <a:latin typeface="Comic Sans MS"/>
        <a:ea typeface="ＭＳ Ｐゴシック"/>
        <a:cs typeface=""/>
      </a:majorFont>
      <a:minorFont>
        <a:latin typeface="Comic Sans MS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VP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P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P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P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P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P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P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P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P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P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P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P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2024_lecture_15.pptx" id="{D50DDA1F-7E7D-4C51-BD7B-D8EDE2AE1E43}" vid="{2265DFC1-7933-4301-9053-9F9595B9B7F2}"/>
    </a:ext>
  </a:extLst>
</a:theme>
</file>

<file path=ppt/theme/theme3.xml><?xml version="1.0" encoding="utf-8"?>
<a:theme xmlns:a="http://schemas.openxmlformats.org/drawingml/2006/main" name="2_JRDF_Theme 1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333399"/>
      </a:accent1>
      <a:accent2>
        <a:srgbClr val="FFC000"/>
      </a:accent2>
      <a:accent3>
        <a:srgbClr val="BFBFBF"/>
      </a:accent3>
      <a:accent4>
        <a:srgbClr val="00B050"/>
      </a:accent4>
      <a:accent5>
        <a:srgbClr val="FF0000"/>
      </a:accent5>
      <a:accent6>
        <a:srgbClr val="FFFF00"/>
      </a:accent6>
      <a:hlink>
        <a:srgbClr val="009999"/>
      </a:hlink>
      <a:folHlink>
        <a:srgbClr val="99CC00"/>
      </a:folHlink>
    </a:clrScheme>
    <a:fontScheme name="Custom 1">
      <a:majorFont>
        <a:latin typeface="Comic Sans MS"/>
        <a:ea typeface="ＭＳ Ｐゴシック"/>
        <a:cs typeface=""/>
      </a:majorFont>
      <a:minorFont>
        <a:latin typeface="Comic Sans MS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VP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P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P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P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P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P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P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P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P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P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P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P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2024_lecture_15.pptx" id="{D50DDA1F-7E7D-4C51-BD7B-D8EDE2AE1E43}" vid="{2265DFC1-7933-4301-9053-9F9595B9B7F2}"/>
    </a:ext>
  </a:extLst>
</a:theme>
</file>

<file path=ppt/theme/theme4.xml><?xml version="1.0" encoding="utf-8"?>
<a:theme xmlns:a="http://schemas.openxmlformats.org/drawingml/2006/main" name="1_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Custom 1">
      <a:majorFont>
        <a:latin typeface="Comic Sans MS"/>
        <a:ea typeface="ＭＳ Ｐゴシック"/>
        <a:cs typeface=""/>
      </a:majorFont>
      <a:minorFont>
        <a:latin typeface="Comic Sans MS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2024_lecture_15.pptx" id="{D50DDA1F-7E7D-4C51-BD7B-D8EDE2AE1E43}" vid="{D274E512-A19E-446E-B514-685B15A3BFBE}"/>
    </a:ext>
  </a:extLst>
</a:theme>
</file>

<file path=ppt/theme/theme5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2024_lecture_15.pptx" id="{D50DDA1F-7E7D-4C51-BD7B-D8EDE2AE1E43}" vid="{677D68D5-188B-40F4-82B8-0009D0AE5DE1}"/>
    </a:ext>
  </a:extLst>
</a:theme>
</file>

<file path=ppt/theme/theme6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24_lecture_15.pptx" id="{D50DDA1F-7E7D-4C51-BD7B-D8EDE2AE1E43}" vid="{A70893A7-025F-44AC-BA98-AD0198119E73}"/>
    </a:ext>
  </a:extLst>
</a:theme>
</file>

<file path=ppt/theme/theme7.xml><?xml version="1.0" encoding="utf-8"?>
<a:theme xmlns:a="http://schemas.openxmlformats.org/drawingml/2006/main" name="JRDF_Theme 1">
  <a:themeElements>
    <a:clrScheme name="Custom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333399"/>
      </a:accent1>
      <a:accent2>
        <a:srgbClr val="FFC000"/>
      </a:accent2>
      <a:accent3>
        <a:srgbClr val="BFBFBF"/>
      </a:accent3>
      <a:accent4>
        <a:srgbClr val="00B050"/>
      </a:accent4>
      <a:accent5>
        <a:srgbClr val="FF0000"/>
      </a:accent5>
      <a:accent6>
        <a:srgbClr val="FFFF00"/>
      </a:accent6>
      <a:hlink>
        <a:srgbClr val="FF0000"/>
      </a:hlink>
      <a:folHlink>
        <a:srgbClr val="FFCCCC"/>
      </a:folHlink>
    </a:clrScheme>
    <a:fontScheme name="Custom 1">
      <a:majorFont>
        <a:latin typeface="Comic Sans MS"/>
        <a:ea typeface="ＭＳ Ｐゴシック"/>
        <a:cs typeface=""/>
      </a:majorFont>
      <a:minorFont>
        <a:latin typeface="Comic Sans MS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VP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P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P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P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P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P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P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P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P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P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P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P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quare bullets.pptx" id="{C1DDB4A3-5B3B-4EC4-B88D-685FE099B209}" vid="{5A6593AC-7BB6-4FC1-92B2-2A4E3015FE6D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3722</TotalTime>
  <Words>1216</Words>
  <Application>Microsoft Office PowerPoint</Application>
  <PresentationFormat>Widescreen</PresentationFormat>
  <Paragraphs>197</Paragraphs>
  <Slides>15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15</vt:i4>
      </vt:variant>
    </vt:vector>
  </HeadingPairs>
  <TitlesOfParts>
    <vt:vector size="29" baseType="lpstr">
      <vt:lpstr>Arial</vt:lpstr>
      <vt:lpstr>Calibri</vt:lpstr>
      <vt:lpstr>Calibri Light</vt:lpstr>
      <vt:lpstr>Comic Sans MS</vt:lpstr>
      <vt:lpstr>Tahoma</vt:lpstr>
      <vt:lpstr>Times New Roman</vt:lpstr>
      <vt:lpstr>Wingdings</vt:lpstr>
      <vt:lpstr>Blends</vt:lpstr>
      <vt:lpstr>1_JRDF_Theme 1</vt:lpstr>
      <vt:lpstr>2_JRDF_Theme 1</vt:lpstr>
      <vt:lpstr>1_Blends</vt:lpstr>
      <vt:lpstr>1_Default Design</vt:lpstr>
      <vt:lpstr>1_Office Theme</vt:lpstr>
      <vt:lpstr>JRDF_Theme 1</vt:lpstr>
      <vt:lpstr>VMP 930 Veterinary Parasitology</vt:lpstr>
      <vt:lpstr>Helminth Groups</vt:lpstr>
      <vt:lpstr>Nematode Larval Migrations</vt:lpstr>
      <vt:lpstr>Important concepts</vt:lpstr>
      <vt:lpstr>PowerPoint Presentation</vt:lpstr>
      <vt:lpstr>Terms / Concepts</vt:lpstr>
      <vt:lpstr>Pasture-Borne Life Cycle</vt:lpstr>
      <vt:lpstr>The Host </vt:lpstr>
      <vt:lpstr>Deworming v/s Adult worms</vt:lpstr>
      <vt:lpstr>Informative Ova</vt:lpstr>
      <vt:lpstr>Fecal Pat</vt:lpstr>
      <vt:lpstr>Pasture Management</vt:lpstr>
      <vt:lpstr>L3s: Treat &amp; Move Rotation</vt:lpstr>
      <vt:lpstr>L3s: Co-grazing Strategies</vt:lpstr>
      <vt:lpstr>Arrested L4s</vt:lpstr>
    </vt:vector>
  </TitlesOfParts>
  <Company>North Carolina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 R Flowers</dc:creator>
  <cp:lastModifiedBy>James R Flowers</cp:lastModifiedBy>
  <cp:revision>88</cp:revision>
  <cp:lastPrinted>2024-08-22T15:03:53Z</cp:lastPrinted>
  <dcterms:created xsi:type="dcterms:W3CDTF">2022-09-23T15:17:00Z</dcterms:created>
  <dcterms:modified xsi:type="dcterms:W3CDTF">2024-09-14T08:47:29Z</dcterms:modified>
</cp:coreProperties>
</file>