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716" r:id="rId2"/>
    <p:sldMasterId id="2147483768" r:id="rId3"/>
    <p:sldMasterId id="2147483731" r:id="rId4"/>
    <p:sldMasterId id="2147483744" r:id="rId5"/>
    <p:sldMasterId id="2147483756" r:id="rId6"/>
    <p:sldMasterId id="2147483782" r:id="rId7"/>
  </p:sldMasterIdLst>
  <p:notesMasterIdLst>
    <p:notesMasterId r:id="rId23"/>
  </p:notesMasterIdLst>
  <p:sldIdLst>
    <p:sldId id="422" r:id="rId8"/>
    <p:sldId id="380" r:id="rId9"/>
    <p:sldId id="652" r:id="rId10"/>
    <p:sldId id="653" r:id="rId11"/>
    <p:sldId id="654" r:id="rId12"/>
    <p:sldId id="520" r:id="rId13"/>
    <p:sldId id="256" r:id="rId14"/>
    <p:sldId id="257" r:id="rId15"/>
    <p:sldId id="519" r:id="rId16"/>
    <p:sldId id="521" r:id="rId17"/>
    <p:sldId id="522" r:id="rId18"/>
    <p:sldId id="523" r:id="rId19"/>
    <p:sldId id="524" r:id="rId20"/>
    <p:sldId id="525" r:id="rId21"/>
    <p:sldId id="526" r:id="rId2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70" autoAdjust="0"/>
    <p:restoredTop sz="90738" autoAdjust="0"/>
  </p:normalViewPr>
  <p:slideViewPr>
    <p:cSldViewPr snapToGrid="0">
      <p:cViewPr varScale="1">
        <p:scale>
          <a:sx n="53" d="100"/>
          <a:sy n="53" d="100"/>
        </p:scale>
        <p:origin x="96" y="10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996819-948C-4B32-9B87-D16B9FA8B6C9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CE5BC2-F636-44DB-8188-C1B49442C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19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87424" indent="-302856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11422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991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80560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665128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149697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634267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118836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7EB94D7-EEDD-4CD2-B189-FCB3C53E6F6C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589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1475" y="681038"/>
            <a:ext cx="5975350" cy="3362325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595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1475" y="681038"/>
            <a:ext cx="5975350" cy="3362325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933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87424" indent="-302856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11422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991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80560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665128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149697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634267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118836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7EB94D7-EEDD-4CD2-B189-FCB3C53E6F6C}" type="slidenum">
              <a:rPr lang="en-US" altLang="en-US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589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966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966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98D1BD-76BC-DA4F-BF8E-2A73664A7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2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21F11-61F5-7245-8C7E-1F51DECE1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07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7040-78F5-F04A-BDFD-0910F375E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71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BEC5B-45A6-4FD1-9952-5EC0BEB8F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96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A24CB-4A32-3C0E-5393-A676554A83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5FAC2E-7124-5D4B-F587-913E1D7A5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3639684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502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1"/>
            <a:ext cx="10439400" cy="4525963"/>
          </a:xfrm>
        </p:spPr>
        <p:txBody>
          <a:bodyPr/>
          <a:lstStyle>
            <a:lvl1pPr marL="403225" indent="-403225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DB39E-B231-D0F9-101F-8425FB0239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08894-FC8F-DAE9-DFC1-819189730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145709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452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073F3-F75E-137B-EE43-5938B39B74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10E418-1CF0-94DB-4CB1-CB59A65CA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435507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954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81DB2B-169F-3ABF-AF2E-115C3583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57099"/>
            <a:ext cx="9144793" cy="10364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ED09C-1453-AAF8-60B1-46631C67F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2E60CC-8EB0-7318-0243-FE7C4D3F524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64705" y="1648325"/>
            <a:ext cx="5217695" cy="452596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013034-359A-EC80-DC66-F077FF7E9AE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09600" y="1648325"/>
            <a:ext cx="5217696" cy="452596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033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246" y="1721927"/>
            <a:ext cx="51902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246" y="2361689"/>
            <a:ext cx="5190271" cy="3951288"/>
          </a:xfrm>
        </p:spPr>
        <p:txBody>
          <a:bodyPr/>
          <a:lstStyle>
            <a:lvl1pPr marL="342900" indent="-342900">
              <a:buFont typeface="Comic Sans MS" panose="030F0702030302020204" pitchFamily="66" charset="0"/>
              <a:buChar char="€"/>
              <a:defRPr sz="2400"/>
            </a:lvl1pPr>
            <a:lvl2pPr marL="742950" indent="-285750">
              <a:buFont typeface="Comic Sans MS" panose="030F0702030302020204" pitchFamily="66" charset="0"/>
              <a:buChar char="₻"/>
              <a:defRPr sz="2000"/>
            </a:lvl2pPr>
            <a:lvl3pPr marL="1143000" indent="-228600">
              <a:buFont typeface="Comic Sans MS" panose="030F0702030302020204" pitchFamily="66" charset="0"/>
              <a:buChar char="Ж"/>
              <a:defRPr sz="1800"/>
            </a:lvl3pPr>
            <a:lvl4pPr marL="1600200" indent="-228600">
              <a:buFont typeface="Comic Sans MS" panose="030F0702030302020204" pitchFamily="66" charset="0"/>
              <a:buChar char="Ђ"/>
              <a:defRPr sz="1600"/>
            </a:lvl4pPr>
            <a:lvl5pPr marL="2057400" indent="-228600">
              <a:buFont typeface="Comic Sans MS" panose="030F0702030302020204" pitchFamily="66" charset="0"/>
              <a:buChar char="₹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192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BE73A-2655-CFDD-B0E1-7F3ABBF9D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16051"/>
            <a:ext cx="9144793" cy="103641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93B3C4E-34B1-279E-CF02-34583291B0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ADB151B-FD44-20BA-338E-926054F32F3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95483" y="2377110"/>
            <a:ext cx="5386917" cy="3951288"/>
          </a:xfrm>
        </p:spPr>
        <p:txBody>
          <a:bodyPr/>
          <a:lstStyle>
            <a:lvl1pPr marL="342900" indent="-342900">
              <a:buFont typeface="Comic Sans MS" panose="030F0702030302020204" pitchFamily="66" charset="0"/>
              <a:buChar char="€"/>
              <a:defRPr sz="2400"/>
            </a:lvl1pPr>
            <a:lvl2pPr marL="742950" indent="-285750">
              <a:buFont typeface="Comic Sans MS" panose="030F0702030302020204" pitchFamily="66" charset="0"/>
              <a:buChar char="₻"/>
              <a:defRPr sz="2000"/>
            </a:lvl2pPr>
            <a:lvl3pPr marL="1143000" indent="-228600">
              <a:buFont typeface="Comic Sans MS" panose="030F0702030302020204" pitchFamily="66" charset="0"/>
              <a:buChar char="Ж"/>
              <a:defRPr sz="1800"/>
            </a:lvl3pPr>
            <a:lvl4pPr marL="1600200" indent="-228600">
              <a:buFont typeface="Comic Sans MS" panose="030F0702030302020204" pitchFamily="66" charset="0"/>
              <a:buChar char="Ђ"/>
              <a:defRPr sz="1600"/>
            </a:lvl4pPr>
            <a:lvl5pPr marL="2057400" indent="-228600">
              <a:buFont typeface="Comic Sans MS" panose="030F0702030302020204" pitchFamily="66" charset="0"/>
              <a:buChar char="₹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7103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603E3-32C5-F51E-E493-4B352BD0B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524000"/>
            <a:ext cx="9144793" cy="10364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9276F-D55A-8488-2590-0452CFFD79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0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4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F27A-B47B-DF45-A2FB-40CBE7785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784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 sz="3200"/>
            </a:lvl1pPr>
            <a:lvl2pPr marL="806450" indent="-349250">
              <a:buFont typeface="Comic Sans MS" panose="030F0702030302020204" pitchFamily="66" charset="0"/>
              <a:buChar char="₻"/>
              <a:defRPr sz="2800"/>
            </a:lvl2pPr>
            <a:lvl3pPr marL="1263650" indent="-349250">
              <a:buFont typeface="Comic Sans MS" panose="030F0702030302020204" pitchFamily="66" charset="0"/>
              <a:buChar char="Ж"/>
              <a:defRPr sz="2400"/>
            </a:lvl3pPr>
            <a:lvl4pPr marL="1720850" indent="-349250">
              <a:buFont typeface="Comic Sans MS" panose="030F0702030302020204" pitchFamily="66" charset="0"/>
              <a:buChar char="Ђ"/>
              <a:defRPr sz="2000"/>
            </a:lvl4pPr>
            <a:lvl5pPr marL="2057400" indent="-228600">
              <a:buFont typeface="Comic Sans MS" panose="030F0702030302020204" pitchFamily="66" charset="0"/>
              <a:buChar char="₹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24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028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507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859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914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459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A24CB-4A32-3C0E-5393-A676554A83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5FAC2E-7124-5D4B-F587-913E1D7A5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3639684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7114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1"/>
            <a:ext cx="10439400" cy="4525963"/>
          </a:xfrm>
        </p:spPr>
        <p:txBody>
          <a:bodyPr/>
          <a:lstStyle>
            <a:lvl1pPr marL="403225" indent="-403225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DB39E-B231-D0F9-101F-8425FB0239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08894-FC8F-DAE9-DFC1-819189730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145709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198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073F3-F75E-137B-EE43-5938B39B74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10E418-1CF0-94DB-4CB1-CB59A65CA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435507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2173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81DB2B-169F-3ABF-AF2E-115C3583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57099"/>
            <a:ext cx="9144793" cy="10364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ED09C-1453-AAF8-60B1-46631C67F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2E60CC-8EB0-7318-0243-FE7C4D3F524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64705" y="1648325"/>
            <a:ext cx="5217695" cy="452596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013034-359A-EC80-DC66-F077FF7E9AE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09600" y="1648325"/>
            <a:ext cx="5217696" cy="452596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2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DA3B-52EA-D044-9062-629B46C3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87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246" y="1721927"/>
            <a:ext cx="51902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246" y="2361689"/>
            <a:ext cx="5190271" cy="3951288"/>
          </a:xfrm>
        </p:spPr>
        <p:txBody>
          <a:bodyPr/>
          <a:lstStyle>
            <a:lvl1pPr marL="342900" indent="-342900">
              <a:buFont typeface="Comic Sans MS" panose="030F0702030302020204" pitchFamily="66" charset="0"/>
              <a:buChar char="€"/>
              <a:defRPr sz="2400"/>
            </a:lvl1pPr>
            <a:lvl2pPr marL="742950" indent="-285750">
              <a:buFont typeface="Comic Sans MS" panose="030F0702030302020204" pitchFamily="66" charset="0"/>
              <a:buChar char="₻"/>
              <a:defRPr sz="2000"/>
            </a:lvl2pPr>
            <a:lvl3pPr marL="1143000" indent="-228600">
              <a:buFont typeface="Comic Sans MS" panose="030F0702030302020204" pitchFamily="66" charset="0"/>
              <a:buChar char="Ж"/>
              <a:defRPr sz="1800"/>
            </a:lvl3pPr>
            <a:lvl4pPr marL="1600200" indent="-228600">
              <a:buFont typeface="Comic Sans MS" panose="030F0702030302020204" pitchFamily="66" charset="0"/>
              <a:buChar char="Ђ"/>
              <a:defRPr sz="1600"/>
            </a:lvl4pPr>
            <a:lvl5pPr marL="2057400" indent="-228600">
              <a:buFont typeface="Comic Sans MS" panose="030F0702030302020204" pitchFamily="66" charset="0"/>
              <a:buChar char="₹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192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BE73A-2655-CFDD-B0E1-7F3ABBF9D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16051"/>
            <a:ext cx="9144793" cy="103641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93B3C4E-34B1-279E-CF02-34583291B0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ADB151B-FD44-20BA-338E-926054F32F3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95483" y="2377110"/>
            <a:ext cx="5386917" cy="3951288"/>
          </a:xfrm>
        </p:spPr>
        <p:txBody>
          <a:bodyPr/>
          <a:lstStyle>
            <a:lvl1pPr marL="342900" indent="-342900">
              <a:buFont typeface="Comic Sans MS" panose="030F0702030302020204" pitchFamily="66" charset="0"/>
              <a:buChar char="€"/>
              <a:defRPr sz="2400"/>
            </a:lvl1pPr>
            <a:lvl2pPr marL="742950" indent="-285750">
              <a:buFont typeface="Comic Sans MS" panose="030F0702030302020204" pitchFamily="66" charset="0"/>
              <a:buChar char="₻"/>
              <a:defRPr sz="2000"/>
            </a:lvl2pPr>
            <a:lvl3pPr marL="1143000" indent="-228600">
              <a:buFont typeface="Comic Sans MS" panose="030F0702030302020204" pitchFamily="66" charset="0"/>
              <a:buChar char="Ж"/>
              <a:defRPr sz="1800"/>
            </a:lvl3pPr>
            <a:lvl4pPr marL="1600200" indent="-228600">
              <a:buFont typeface="Comic Sans MS" panose="030F0702030302020204" pitchFamily="66" charset="0"/>
              <a:buChar char="Ђ"/>
              <a:defRPr sz="1600"/>
            </a:lvl4pPr>
            <a:lvl5pPr marL="2057400" indent="-228600">
              <a:buFont typeface="Comic Sans MS" panose="030F0702030302020204" pitchFamily="66" charset="0"/>
              <a:buChar char="₹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2738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603E3-32C5-F51E-E493-4B352BD0B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524000"/>
            <a:ext cx="9144793" cy="10364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9276F-D55A-8488-2590-0452CFFD79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0044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287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 sz="3200"/>
            </a:lvl1pPr>
            <a:lvl2pPr marL="806450" indent="-349250">
              <a:buFont typeface="Comic Sans MS" panose="030F0702030302020204" pitchFamily="66" charset="0"/>
              <a:buChar char="₻"/>
              <a:defRPr sz="2800"/>
            </a:lvl2pPr>
            <a:lvl3pPr marL="1263650" indent="-349250">
              <a:buFont typeface="Comic Sans MS" panose="030F0702030302020204" pitchFamily="66" charset="0"/>
              <a:buChar char="Ж"/>
              <a:defRPr sz="2400"/>
            </a:lvl3pPr>
            <a:lvl4pPr marL="1720850" indent="-349250">
              <a:buFont typeface="Comic Sans MS" panose="030F0702030302020204" pitchFamily="66" charset="0"/>
              <a:buChar char="Ђ"/>
              <a:defRPr sz="2000"/>
            </a:lvl4pPr>
            <a:lvl5pPr marL="2057400" indent="-228600">
              <a:buFont typeface="Comic Sans MS" panose="030F0702030302020204" pitchFamily="66" charset="0"/>
              <a:buChar char="₹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48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7692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974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587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034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3930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966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966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98D1BD-76BC-DA4F-BF8E-2A73664A7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52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buClr>
                <a:srgbClr val="00B050"/>
              </a:buClr>
              <a:defRPr sz="2000"/>
            </a:lvl3pPr>
            <a:lvl4pPr>
              <a:defRPr sz="1800"/>
            </a:lvl4pPr>
            <a:lvl5pPr>
              <a:buClr>
                <a:srgbClr val="7030A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F732B25-088A-5295-DFD9-15E2B893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850957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F27A-B47B-DF45-A2FB-40CBE7785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620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DA3B-52EA-D044-9062-629B46C3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922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buClr>
                <a:srgbClr val="00B050"/>
              </a:buClr>
              <a:defRPr sz="2000"/>
            </a:lvl3pPr>
            <a:lvl4pPr>
              <a:defRPr sz="1800"/>
            </a:lvl4pPr>
            <a:lvl5pPr>
              <a:buClr>
                <a:srgbClr val="7030A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F732B25-088A-5295-DFD9-15E2B893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0315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2C10-BF61-A943-BA4D-B5191C44D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600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CA5ED-1DC7-6A42-94E3-ABC83DF86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193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EE298-3EAF-1B4B-BDA2-6B07C6FED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75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0FBAC-CFD4-9B44-82FB-F5C1F18AC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0171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A06BC-6FCF-E747-8A5C-7368C6F7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5372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21F11-61F5-7245-8C7E-1F51DECE1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008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7040-78F5-F04A-BDFD-0910F375E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18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2C10-BF61-A943-BA4D-B5191C44D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852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BEC5B-45A6-4FD1-9952-5EC0BEB8F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98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835C2-853A-4A37-984E-4BAE554866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42225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8DA1B-1E79-47EE-AD04-B589C40DFE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03434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B2728-E1F3-464C-94DD-8CC8E0CF56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41058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D1F5C-BF37-423A-89B4-1BB6BE61D1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198814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E31B2-F9F1-4AED-8A0A-78A81C3448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07638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9A92A-D157-4A75-A970-BCA171EB0F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3339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AD91-16EF-4608-B78D-7100C0E11E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046269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04853-53C6-44DF-9688-47EC6A054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905448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4B2F7-B379-41F5-B96D-2F8E922C6A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50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CA5ED-1DC7-6A42-94E3-ABC83DF86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729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669C2-BE6D-4C3E-B158-B6EB42AF4E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6697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EA9F5-5864-4FBF-8A2A-894AB430D7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52364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49BEB-DCDA-FA98-B690-A5805E7C5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8E8092-2510-B175-D894-D7585AAB7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A0180-1C20-5D66-F9EF-2830A5B10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773B5-EB08-C947-CE27-1F98FCAC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3966E-6E3D-1C73-A1E4-F8518DD2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8D1BD-76BC-DA4F-BF8E-2A73664A76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0968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E8C30-2612-361F-3DCD-8E314B0F2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8053F-9E41-6DAF-67CB-BFA8D88C0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0747-60DA-A67D-EC2B-E209717B1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EFD0A-D47A-F448-3371-EB3C3764D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724AC-0E4C-4E75-6D5F-FEFF761E2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8BF27A-B47B-DF45-A2FB-40CBE77854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7722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1B6C8-C8E0-D663-1BD8-0F96561A4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6B4D1-871D-6E8C-3706-29FA205AF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80301-73B7-9AA1-3ADF-321DB635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A43BF-0B46-0453-7BF3-BC23D5989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5A59A-944E-3226-D688-A127E3091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9DA3B-52EA-D044-9062-629B46C306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0615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6B3EC-8A26-4F10-953B-54A2589DE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269FE-3415-489B-21AF-7EF99EF048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26C61-D6E9-0AA5-93FD-247275932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F92C29-3722-1B99-52EE-3709461A0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4B506D-C5AB-1C6E-EB2F-D99BB5380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3D5AB-416E-A828-4B56-A2C090A4D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35E4F9-AA10-B547-8B21-BA34FC1504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627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D0141-67E9-14F2-DF6B-DFB41349B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71F83-2C22-9983-12C4-AE08064B2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022D4-95A4-F1E2-26AF-1BBF95274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687714-3C08-F096-CDE9-06EDEBDD4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37D93-B54E-191F-E669-7B3456757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2F1070-2A5E-EB08-E1CC-ABE126B63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086586-F506-E8C8-7EB8-390CDE53F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931463-A570-32E1-6AB8-66BE24EC8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E2C10-BF61-A943-BA4D-B5191C44D9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72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58B9F-9E19-530C-5AFC-B5CEBF3B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C7B70B-7349-832E-3327-38F968233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17A775-3A67-C44B-3582-9865F26D0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29D52-42D0-5A4F-4977-F947DBE75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CA5ED-1DC7-6A42-94E3-ABC83DF868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8325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153954-F418-8D85-0317-A92BD90D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61FA9C-9228-D560-94E7-732B4525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EE28A-C855-301E-C4AF-1E5BB601E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EE298-3EAF-1B4B-BDA2-6B07C6FED2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3622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97F8E-B2FC-A586-6E41-B1CD26C0D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AFF4E-51AC-5EB3-2DAD-A1D744A7C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8E414-01CA-0C58-E2FB-A6179F732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C42E2-2D3D-C7CE-DD0E-A279EF32A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3D103-26D2-A161-E973-B9209654D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BCF89B-4842-B203-7D1D-6B40ACF0B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70FBAC-CFD4-9B44-82FB-F5C1F18ACE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82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EE298-3EAF-1B4B-BDA2-6B07C6FED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4107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B38C8-70C7-B15E-D6E4-0297585B2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D534FB-3413-0C73-1F86-7AE380746D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1984B7-7EF3-81BD-AA31-9237716F9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71747-596D-AE2E-7AE6-387A6E06C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082AB-6200-452F-4B21-92C4D507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B2F92-1FE4-A014-D614-C48C53CD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0A06BC-6FCF-E747-8A5C-7368C6F77C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5293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1B3F5-D783-B7A1-40E7-DAFA30975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CCB7C9-9B21-531A-A583-F09CDF006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2ABFE-AF64-6C9F-84CC-2B99F0794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61ACD-07B9-6AAE-EEA5-3C35ADD81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91D38-1FE3-FF52-2B24-6D62693CD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21F11-61F5-7245-8C7E-1F51DECE1C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9659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710651-7CE4-33D4-4F4C-E96BD41687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5FE6A-C70D-F48B-9B03-7E324964C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B8331-8C2F-FD69-FF49-CB62AB84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9A47F-65F1-E516-17D5-F089DE4B0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FF32A-CBBC-6938-2AAA-70B151735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9D7040-78F5-F04A-BDFD-0910F375E7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3458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A24CB-4A32-3C0E-5393-A676554A83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5FAC2E-7124-5D4B-F587-913E1D7A5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3639684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83063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1"/>
            <a:ext cx="10439400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25425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31775">
              <a:buFont typeface="Wingdings" panose="05000000000000000000" pitchFamily="2" charset="2"/>
              <a:buChar char="§"/>
              <a:defRPr/>
            </a:lvl4pPr>
            <a:lvl5pPr marL="1146175" indent="-231775"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DB39E-B231-D0F9-101F-8425FB0239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08894-FC8F-DAE9-DFC1-819189730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145709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52976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6495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073F3-F75E-137B-EE43-5938B39B74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10E418-1CF0-94DB-4CB1-CB59A65CA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084" y="4384108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35696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81DB2B-169F-3ABF-AF2E-115C3583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57099"/>
            <a:ext cx="9144793" cy="10364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ED09C-1453-AAF8-60B1-46631C67F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2E60CC-8EB0-7318-0243-FE7C4D3F524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64705" y="1648325"/>
            <a:ext cx="5217695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33363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25425">
              <a:buFont typeface="Wingdings" panose="05000000000000000000" pitchFamily="2" charset="2"/>
              <a:buChar char="§"/>
              <a:defRPr/>
            </a:lvl4pPr>
            <a:lvl5pPr marL="1146175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013034-359A-EC80-DC66-F077FF7E9AE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09600" y="1648325"/>
            <a:ext cx="5217696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25425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25425">
              <a:buFont typeface="Wingdings" panose="05000000000000000000" pitchFamily="2" charset="2"/>
              <a:buChar char="§"/>
              <a:defRPr/>
            </a:lvl4pPr>
            <a:lvl5pPr marL="1146175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728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246" y="1721927"/>
            <a:ext cx="51902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246" y="2361689"/>
            <a:ext cx="5190271" cy="3951288"/>
          </a:xfrm>
        </p:spPr>
        <p:txBody>
          <a:bodyPr/>
          <a:lstStyle>
            <a:lvl1pPr marL="290513" indent="-290513">
              <a:buFont typeface="Wingdings" panose="05000000000000000000" pitchFamily="2" charset="2"/>
              <a:buChar char="§"/>
              <a:defRPr sz="2400"/>
            </a:lvl1pPr>
            <a:lvl2pPr marL="465138" indent="-233363">
              <a:buFont typeface="Wingdings" panose="05000000000000000000" pitchFamily="2" charset="2"/>
              <a:buChar char="§"/>
              <a:defRPr sz="2000"/>
            </a:lvl2pPr>
            <a:lvl3pPr marL="682625" indent="-228600">
              <a:buFont typeface="Wingdings" panose="05000000000000000000" pitchFamily="2" charset="2"/>
              <a:buChar char="§"/>
              <a:defRPr sz="1800"/>
            </a:lvl3pPr>
            <a:lvl4pPr marL="914400" indent="-228600">
              <a:buFont typeface="Wingdings" panose="05000000000000000000" pitchFamily="2" charset="2"/>
              <a:buChar char="§"/>
              <a:defRPr sz="1600"/>
            </a:lvl4pPr>
            <a:lvl5pPr marL="1146175" indent="-228600"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192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BE73A-2655-CFDD-B0E1-7F3ABBF9D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16051"/>
            <a:ext cx="9144793" cy="103641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93B3C4E-34B1-279E-CF02-34583291B0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ADB151B-FD44-20BA-338E-926054F32F3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95483" y="2377110"/>
            <a:ext cx="5386917" cy="3951288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 sz="2400"/>
            </a:lvl1pPr>
            <a:lvl2pPr marL="465138" indent="-233363">
              <a:buFont typeface="Wingdings" panose="05000000000000000000" pitchFamily="2" charset="2"/>
              <a:buChar char="§"/>
              <a:defRPr sz="2000"/>
            </a:lvl2pPr>
            <a:lvl3pPr marL="682625" indent="-217488">
              <a:buFont typeface="Wingdings" panose="05000000000000000000" pitchFamily="2" charset="2"/>
              <a:buChar char="§"/>
              <a:defRPr sz="1800"/>
            </a:lvl3pPr>
            <a:lvl4pPr marL="914400" indent="-228600">
              <a:buFont typeface="Wingdings" panose="05000000000000000000" pitchFamily="2" charset="2"/>
              <a:buChar char="§"/>
              <a:defRPr sz="1600"/>
            </a:lvl4pPr>
            <a:lvl5pPr marL="1146175" indent="-228600"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93854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603E3-32C5-F51E-E493-4B352BD0B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524000"/>
            <a:ext cx="9144793" cy="10364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9276F-D55A-8488-2590-0452CFFD79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1548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956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0FBAC-CFD4-9B44-82FB-F5C1F18AC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5895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 sz="3200"/>
            </a:lvl1pPr>
            <a:lvl2pPr marL="682625" indent="-225425">
              <a:buFont typeface="Wingdings" panose="05000000000000000000" pitchFamily="2" charset="2"/>
              <a:buChar char="§"/>
              <a:defRPr sz="2800"/>
            </a:lvl2pPr>
            <a:lvl3pPr marL="1146175" indent="-231775">
              <a:buFont typeface="Wingdings" panose="05000000000000000000" pitchFamily="2" charset="2"/>
              <a:buChar char="§"/>
              <a:defRPr sz="2400"/>
            </a:lvl3pPr>
            <a:lvl4pPr marL="1597025" indent="-225425">
              <a:buFont typeface="Wingdings" panose="05000000000000000000" pitchFamily="2" charset="2"/>
              <a:buChar char="§"/>
              <a:defRPr sz="2000"/>
            </a:lvl4pPr>
            <a:lvl5pPr marL="1828800" indent="-231775">
              <a:buFont typeface="Wingdings" panose="05000000000000000000" pitchFamily="2" charset="2"/>
              <a:buChar char="§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4834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10537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4803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5500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86777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350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77AED9B-0CA9-4DEC-A6B9-340779260F70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0038D8-228D-B1E7-39B7-D7C8EF562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457098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717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A06BC-6FCF-E747-8A5C-7368C6F7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0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slideLayout" Target="../slideLayouts/slideLayout85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Relationship Id="rId14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55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Tahoma" charset="0"/>
              </a:defRPr>
            </a:lvl1pPr>
          </a:lstStyle>
          <a:p>
            <a:pPr>
              <a:defRPr/>
            </a:pPr>
            <a:fld id="{5274C723-BB4E-2748-A899-F23AA4562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3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34800" y="6351270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4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Comic Sans MS" panose="030F0702030302020204" pitchFamily="66" charset="0"/>
        <a:buChar char="€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96925" indent="-339725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Comic Sans MS" panose="030F0702030302020204" pitchFamily="66" charset="0"/>
        <a:buChar char="₻"/>
        <a:defRPr sz="2800">
          <a:solidFill>
            <a:schemeClr val="tx1"/>
          </a:solidFill>
          <a:latin typeface="+mn-lt"/>
          <a:ea typeface="+mn-ea"/>
        </a:defRPr>
      </a:lvl2pPr>
      <a:lvl3pPr marL="1258888" indent="-344488" algn="l" rtl="0" eaLnBrk="1" fontAlgn="base" hangingPunct="1">
        <a:spcBef>
          <a:spcPct val="20000"/>
        </a:spcBef>
        <a:spcAft>
          <a:spcPct val="0"/>
        </a:spcAft>
        <a:buClr>
          <a:srgbClr val="FFC000"/>
        </a:buClr>
        <a:buFont typeface="Comic Sans MS" panose="030F0702030302020204" pitchFamily="66" charset="0"/>
        <a:buChar char="Ж"/>
        <a:defRPr sz="2400">
          <a:solidFill>
            <a:schemeClr val="tx1"/>
          </a:solidFill>
          <a:latin typeface="+mn-lt"/>
          <a:ea typeface="+mn-ea"/>
        </a:defRPr>
      </a:lvl3pPr>
      <a:lvl4pPr marL="1662113" indent="-290513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Font typeface="Comic Sans MS" panose="030F0702030302020204" pitchFamily="66" charset="0"/>
        <a:buChar char="Ђ"/>
        <a:defRPr sz="2000">
          <a:solidFill>
            <a:schemeClr val="tx1"/>
          </a:solidFill>
          <a:latin typeface="+mn-lt"/>
          <a:ea typeface="+mn-ea"/>
        </a:defRPr>
      </a:lvl4pPr>
      <a:lvl5pPr marL="2054225" indent="-225425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Comic Sans MS" panose="030F0702030302020204" pitchFamily="66" charset="0"/>
        <a:buChar char="₹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34800" y="6351270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040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Comic Sans MS" panose="030F0702030302020204" pitchFamily="66" charset="0"/>
        <a:buChar char="€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96925" indent="-339725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Comic Sans MS" panose="030F0702030302020204" pitchFamily="66" charset="0"/>
        <a:buChar char="₻"/>
        <a:defRPr sz="2800">
          <a:solidFill>
            <a:schemeClr val="tx1"/>
          </a:solidFill>
          <a:latin typeface="+mn-lt"/>
          <a:ea typeface="+mn-ea"/>
        </a:defRPr>
      </a:lvl2pPr>
      <a:lvl3pPr marL="1258888" indent="-344488" algn="l" rtl="0" eaLnBrk="1" fontAlgn="base" hangingPunct="1">
        <a:spcBef>
          <a:spcPct val="20000"/>
        </a:spcBef>
        <a:spcAft>
          <a:spcPct val="0"/>
        </a:spcAft>
        <a:buClr>
          <a:srgbClr val="FFC000"/>
        </a:buClr>
        <a:buFont typeface="Comic Sans MS" panose="030F0702030302020204" pitchFamily="66" charset="0"/>
        <a:buChar char="Ж"/>
        <a:defRPr sz="2400">
          <a:solidFill>
            <a:schemeClr val="tx1"/>
          </a:solidFill>
          <a:latin typeface="+mn-lt"/>
          <a:ea typeface="+mn-ea"/>
        </a:defRPr>
      </a:lvl3pPr>
      <a:lvl4pPr marL="1662113" indent="-290513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Font typeface="Comic Sans MS" panose="030F0702030302020204" pitchFamily="66" charset="0"/>
        <a:buChar char="Ђ"/>
        <a:defRPr sz="2000">
          <a:solidFill>
            <a:schemeClr val="tx1"/>
          </a:solidFill>
          <a:latin typeface="+mn-lt"/>
          <a:ea typeface="+mn-ea"/>
        </a:defRPr>
      </a:lvl4pPr>
      <a:lvl5pPr marL="2054225" indent="-225425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Comic Sans MS" panose="030F0702030302020204" pitchFamily="66" charset="0"/>
        <a:buChar char="₹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55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Tahoma" charset="0"/>
              </a:defRPr>
            </a:lvl1pPr>
          </a:lstStyle>
          <a:p>
            <a:pPr>
              <a:defRPr/>
            </a:pPr>
            <a:fld id="{5274C723-BB4E-2748-A899-F23AA4562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3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BD1F65A-A61B-4D13-94A9-7FAAF0A290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48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22989E-9B45-8BAB-AAB2-C161F807B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22120-EA59-BF20-5917-0FD1EB399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6B594-1CF6-7890-781D-7FB2D31D6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62882-BC9B-3C3A-3493-BE7E6BBC5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0EE3B-D621-6F9F-B9DE-C5B9E63D0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ACF823-2194-4279-9649-5D37910DB16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09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34800" y="6351270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274C723-BB4E-2748-A899-F23AA4562A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0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31775" indent="-231775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465138" indent="-225425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</a:defRPr>
      </a:lvl2pPr>
      <a:lvl3pPr marL="682625" indent="-231775" algn="l" rtl="0" eaLnBrk="1" fontAlgn="base" hangingPunct="1">
        <a:spcBef>
          <a:spcPct val="20000"/>
        </a:spcBef>
        <a:spcAft>
          <a:spcPct val="0"/>
        </a:spcAft>
        <a:buClr>
          <a:srgbClr val="FFC000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914400" indent="-225425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146175" indent="-225425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Wingdings" panose="05000000000000000000" pitchFamily="2" charset="2"/>
        <a:buChar char="§"/>
        <a:defRPr sz="18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3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1585912"/>
            <a:ext cx="7772400" cy="146208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5000" b="1" u="sng" dirty="0">
                <a:latin typeface="Comic Sans MS" charset="0"/>
              </a:rPr>
              <a:t>VMP 930</a:t>
            </a:r>
            <a:br>
              <a:rPr lang="en-US" sz="5000" b="1" u="sng" dirty="0">
                <a:latin typeface="Comic Sans MS" charset="0"/>
              </a:rPr>
            </a:br>
            <a:r>
              <a:rPr lang="en-US" sz="5000" b="1" u="sng" dirty="0">
                <a:latin typeface="Comic Sans MS" charset="0"/>
              </a:rPr>
              <a:t>Veterinary Parasitology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71274" y="4134852"/>
            <a:ext cx="6400800" cy="148217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4800" b="1" dirty="0">
                <a:latin typeface="Comic Sans MS" panose="030F0702030302020204" pitchFamily="66" charset="0"/>
              </a:rPr>
              <a:t>Nematodes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4000" b="1" dirty="0">
                <a:latin typeface="Comic Sans MS" panose="030F0702030302020204" pitchFamily="66" charset="0"/>
              </a:rPr>
              <a:t>Questions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pic>
        <p:nvPicPr>
          <p:cNvPr id="3076" name="Picture 4" descr="vpglogo220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65606" y="51816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ncsta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295" y="48126"/>
            <a:ext cx="15240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3">
            <a:extLst>
              <a:ext uri="{FF2B5EF4-FFF2-40B4-BE49-F238E27FC236}">
                <a16:creationId xmlns:a16="http://schemas.microsoft.com/office/drawing/2014/main" id="{5F46476C-9367-B858-6D40-731095B76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947" y="6492279"/>
            <a:ext cx="204988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lc="http://schemas.openxmlformats.org/drawingml/2006/lockedCanvas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sz="1200" b="1" kern="0" dirty="0">
                <a:latin typeface="Comic Sans MS" panose="030F0702030302020204" pitchFamily="66" charset="0"/>
              </a:rPr>
              <a:t>Nematodes</a:t>
            </a:r>
            <a:endParaRPr lang="en-US" sz="1200" kern="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539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Informative Ova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575125" y="2343246"/>
            <a:ext cx="956133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1. </a:t>
            </a:r>
            <a:r>
              <a:rPr lang="en-US" dirty="0">
                <a:latin typeface="Comic Sans MS" panose="030F0702030302020204" pitchFamily="66" charset="0"/>
              </a:rPr>
              <a:t>Utilizes the McMasters technique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2.</a:t>
            </a:r>
            <a:r>
              <a:rPr lang="en-US" dirty="0">
                <a:latin typeface="Comic Sans MS" panose="030F0702030302020204" pitchFamily="66" charset="0"/>
              </a:rPr>
              <a:t> Used to identify Hosts with High Contamination Potential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3.</a:t>
            </a:r>
            <a:r>
              <a:rPr lang="en-US" dirty="0">
                <a:latin typeface="Comic Sans MS" panose="030F0702030302020204" pitchFamily="66" charset="0"/>
              </a:rPr>
              <a:t> Informs about the presence of Dewormer Resistance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4.</a:t>
            </a:r>
            <a:r>
              <a:rPr lang="en-US" dirty="0">
                <a:latin typeface="Comic Sans MS" panose="030F0702030302020204" pitchFamily="66" charset="0"/>
              </a:rPr>
              <a:t> Used at end of grazing season to check efficacy of one’s deworming program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8036309" y="2171986"/>
            <a:ext cx="4010725" cy="123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Fecal Egg Count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</a:t>
            </a:r>
            <a:r>
              <a:rPr lang="en-US" dirty="0">
                <a:latin typeface="Comic Sans MS" panose="030F0702030302020204" pitchFamily="66" charset="0"/>
              </a:rPr>
              <a:t> Fecal Egg Count Reduction Test</a:t>
            </a:r>
          </a:p>
          <a:p>
            <a:pPr>
              <a:tabLst>
                <a:tab pos="4114800" algn="l"/>
              </a:tabLst>
            </a:pPr>
            <a:endParaRPr lang="en-US" sz="1050" dirty="0">
              <a:latin typeface="Comic Sans MS" panose="030F0702030302020204" pitchFamily="66" charset="0"/>
            </a:endParaRPr>
          </a:p>
          <a:p>
            <a:pPr>
              <a:tabLst>
                <a:tab pos="5540375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</a:t>
            </a:r>
            <a:r>
              <a:rPr lang="en-US" dirty="0">
                <a:latin typeface="Comic Sans MS" panose="030F0702030302020204" pitchFamily="66" charset="0"/>
              </a:rPr>
              <a:t> Both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1604528" y="1742450"/>
            <a:ext cx="8982943" cy="429536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type of Fecal Diagnostics with its associated use.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2A6DC36-DE59-4242-DF19-0308A1DC9FDC}"/>
              </a:ext>
            </a:extLst>
          </p:cNvPr>
          <p:cNvSpPr txBox="1">
            <a:spLocks noChangeArrowheads="1"/>
          </p:cNvSpPr>
          <p:nvPr/>
        </p:nvSpPr>
        <p:spPr>
          <a:xfrm>
            <a:off x="1604527" y="4377282"/>
            <a:ext cx="5372743" cy="429519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Multiple Choice: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Choose the best answer.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E93690-9B61-393D-1944-36339A0EBEC1}"/>
              </a:ext>
            </a:extLst>
          </p:cNvPr>
          <p:cNvSpPr txBox="1">
            <a:spLocks noChangeArrowheads="1"/>
          </p:cNvSpPr>
          <p:nvPr/>
        </p:nvSpPr>
        <p:spPr>
          <a:xfrm>
            <a:off x="1411862" y="4837666"/>
            <a:ext cx="9368273" cy="67587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___ 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1.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When is the best time to check the efficacy of one’s pasture-borne nematode control program?</a:t>
            </a:r>
            <a:endParaRPr lang="en-US" altLang="en-US" sz="1600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97F9593-DFDF-084D-A5BB-FFEDD04DFFF1}"/>
              </a:ext>
            </a:extLst>
          </p:cNvPr>
          <p:cNvCxnSpPr>
            <a:cxnSpLocks/>
          </p:cNvCxnSpPr>
          <p:nvPr/>
        </p:nvCxnSpPr>
        <p:spPr>
          <a:xfrm>
            <a:off x="924339" y="4196379"/>
            <a:ext cx="1034332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ectangle 3">
            <a:extLst>
              <a:ext uri="{FF2B5EF4-FFF2-40B4-BE49-F238E27FC236}">
                <a16:creationId xmlns:a16="http://schemas.microsoft.com/office/drawing/2014/main" id="{A4E464C6-BEA0-1A4B-5922-2EAAF2A59CFB}"/>
              </a:ext>
            </a:extLst>
          </p:cNvPr>
          <p:cNvSpPr txBox="1">
            <a:spLocks noChangeArrowheads="1"/>
          </p:cNvSpPr>
          <p:nvPr/>
        </p:nvSpPr>
        <p:spPr>
          <a:xfrm>
            <a:off x="5294243" y="5411976"/>
            <a:ext cx="3929272" cy="1208929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A.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Beginning of Grazing Season</a:t>
            </a:r>
          </a:p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B.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Middle of Grazing Season</a:t>
            </a:r>
          </a:p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C.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End of Grazing Season</a:t>
            </a:r>
            <a:endParaRPr lang="en-US" altLang="en-US" sz="1600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5F6F66-8B5A-0905-2937-5994BE9C4E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619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Fecal Pat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2A6DC36-DE59-4242-DF19-0308A1DC9FDC}"/>
              </a:ext>
            </a:extLst>
          </p:cNvPr>
          <p:cNvSpPr txBox="1">
            <a:spLocks noChangeArrowheads="1"/>
          </p:cNvSpPr>
          <p:nvPr/>
        </p:nvSpPr>
        <p:spPr>
          <a:xfrm>
            <a:off x="1411862" y="1805574"/>
            <a:ext cx="5372743" cy="429519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Multiple Choice: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Choose the best answer.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E93690-9B61-393D-1944-36339A0EBEC1}"/>
              </a:ext>
            </a:extLst>
          </p:cNvPr>
          <p:cNvSpPr txBox="1">
            <a:spLocks noChangeArrowheads="1"/>
          </p:cNvSpPr>
          <p:nvPr/>
        </p:nvSpPr>
        <p:spPr>
          <a:xfrm>
            <a:off x="1411862" y="2400994"/>
            <a:ext cx="9368273" cy="67587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___ 1. Which environmental conditions are </a:t>
            </a:r>
            <a:r>
              <a:rPr lang="en-US" altLang="en-US" sz="2000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most detrimental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to the free-living stages (ova, L1s, L2s, L3s) of pasture-borne nematodes?</a:t>
            </a:r>
            <a:endParaRPr lang="en-US" altLang="en-US" sz="1600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A4E464C6-BEA0-1A4B-5922-2EAAF2A59CFB}"/>
              </a:ext>
            </a:extLst>
          </p:cNvPr>
          <p:cNvSpPr txBox="1">
            <a:spLocks noChangeArrowheads="1"/>
          </p:cNvSpPr>
          <p:nvPr/>
        </p:nvSpPr>
        <p:spPr>
          <a:xfrm>
            <a:off x="2166726" y="3429000"/>
            <a:ext cx="4850300" cy="1208929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A.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High Humidity &amp; Low Temperature</a:t>
            </a:r>
          </a:p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B.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Low Humidity &amp; High Temperature</a:t>
            </a:r>
          </a:p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C.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Mild Humidity &amp; Mild Temperature</a:t>
            </a:r>
            <a:endParaRPr lang="en-US" altLang="en-US" sz="1600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605C8-3A5A-A89B-2ED9-9572788C40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089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Pasture Management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620167" y="2355600"/>
            <a:ext cx="699507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1.</a:t>
            </a:r>
            <a:r>
              <a:rPr lang="en-US" dirty="0">
                <a:latin typeface="Comic Sans MS" panose="030F0702030302020204" pitchFamily="66" charset="0"/>
              </a:rPr>
              <a:t> Requires much fencing for multiple small pastures.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2.</a:t>
            </a:r>
            <a:r>
              <a:rPr lang="en-US" dirty="0">
                <a:latin typeface="Comic Sans MS" panose="030F0702030302020204" pitchFamily="66" charset="0"/>
              </a:rPr>
              <a:t> Seldom move herd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3.</a:t>
            </a:r>
            <a:r>
              <a:rPr lang="en-US" dirty="0">
                <a:latin typeface="Comic Sans MS" panose="030F0702030302020204" pitchFamily="66" charset="0"/>
              </a:rPr>
              <a:t> Avoids Overgrazing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4. </a:t>
            </a:r>
            <a:r>
              <a:rPr lang="en-US" dirty="0">
                <a:latin typeface="Comic Sans MS" panose="030F0702030302020204" pitchFamily="66" charset="0"/>
              </a:rPr>
              <a:t>Limits Excessive Pasture Contamination with Parasites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5.</a:t>
            </a:r>
            <a:r>
              <a:rPr lang="en-US" dirty="0">
                <a:latin typeface="Comic Sans MS" panose="030F0702030302020204" pitchFamily="66" charset="0"/>
              </a:rPr>
              <a:t> Not good for Pasture Health nor Parasite Control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6.</a:t>
            </a:r>
            <a:r>
              <a:rPr lang="en-US" dirty="0">
                <a:latin typeface="Comic Sans MS" panose="030F0702030302020204" pitchFamily="66" charset="0"/>
              </a:rPr>
              <a:t> Allows better recovery of Forage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7.</a:t>
            </a:r>
            <a:r>
              <a:rPr lang="en-US" dirty="0">
                <a:latin typeface="Comic Sans MS" panose="030F0702030302020204" pitchFamily="66" charset="0"/>
              </a:rPr>
              <a:t> Move herd when grass is eaten down to 4 inches.</a:t>
            </a:r>
            <a:endParaRPr lang="en-US" sz="1000" dirty="0">
              <a:latin typeface="Comic Sans MS" panose="030F07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8393309" y="2369888"/>
            <a:ext cx="352246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Continuous Grazing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</a:t>
            </a:r>
            <a:r>
              <a:rPr lang="en-US" dirty="0">
                <a:latin typeface="Comic Sans MS" panose="030F0702030302020204" pitchFamily="66" charset="0"/>
              </a:rPr>
              <a:t> Planned Intensive Grazing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620167" y="1673667"/>
            <a:ext cx="10593738" cy="413550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type of pasture management with its associated characteristic.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404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L3s: Treat &amp; Move Rotation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2A6DC36-DE59-4242-DF19-0308A1DC9FDC}"/>
              </a:ext>
            </a:extLst>
          </p:cNvPr>
          <p:cNvSpPr txBox="1">
            <a:spLocks noChangeArrowheads="1"/>
          </p:cNvSpPr>
          <p:nvPr/>
        </p:nvSpPr>
        <p:spPr>
          <a:xfrm>
            <a:off x="1411862" y="1805574"/>
            <a:ext cx="5372743" cy="429519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Multiple Choice: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Choose the best answer.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E93690-9B61-393D-1944-36339A0EBEC1}"/>
              </a:ext>
            </a:extLst>
          </p:cNvPr>
          <p:cNvSpPr txBox="1">
            <a:spLocks noChangeArrowheads="1"/>
          </p:cNvSpPr>
          <p:nvPr/>
        </p:nvSpPr>
        <p:spPr>
          <a:xfrm>
            <a:off x="1411862" y="2400994"/>
            <a:ext cx="9368273" cy="67587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___ 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1.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Which Treat-&amp;-Move Strategy is most likely to produce a monoculture population of Resistant Nematodes?</a:t>
            </a:r>
            <a:endParaRPr lang="en-US" altLang="en-US" sz="1600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A4E464C6-BEA0-1A4B-5922-2EAAF2A59CFB}"/>
              </a:ext>
            </a:extLst>
          </p:cNvPr>
          <p:cNvSpPr txBox="1">
            <a:spLocks noChangeArrowheads="1"/>
          </p:cNvSpPr>
          <p:nvPr/>
        </p:nvSpPr>
        <p:spPr>
          <a:xfrm>
            <a:off x="3670848" y="4382702"/>
            <a:ext cx="3113757" cy="1208929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A.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Treat &amp; Move</a:t>
            </a:r>
          </a:p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B.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Treat, Wait, &amp; Move</a:t>
            </a:r>
          </a:p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C.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Move, Wait, &amp; Treat</a:t>
            </a:r>
            <a:endParaRPr lang="en-US" altLang="en-US" sz="1600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FF28D45-B2F2-49A5-6A39-FAACCC3D6DD7}"/>
              </a:ext>
            </a:extLst>
          </p:cNvPr>
          <p:cNvSpPr txBox="1">
            <a:spLocks noChangeArrowheads="1"/>
          </p:cNvSpPr>
          <p:nvPr/>
        </p:nvSpPr>
        <p:spPr>
          <a:xfrm>
            <a:off x="1411861" y="3540926"/>
            <a:ext cx="9546652" cy="67587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___ 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2.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Which Treat-&amp;-Move Strategy inhibits the development of Refugia?</a:t>
            </a:r>
            <a:endParaRPr lang="en-US" altLang="en-US" sz="1600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FBCEC-CC7F-E6B5-A972-B08F77C979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31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L3s: Co-grazing Strategies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465496" y="2378874"/>
            <a:ext cx="823559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1. </a:t>
            </a:r>
            <a:r>
              <a:rPr lang="en-US" dirty="0">
                <a:latin typeface="Comic Sans MS" panose="030F0702030302020204" pitchFamily="66" charset="0"/>
              </a:rPr>
              <a:t>Relies on Host Specificity limitations of the parasite.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2.</a:t>
            </a:r>
            <a:r>
              <a:rPr lang="en-US" dirty="0">
                <a:latin typeface="Comic Sans MS" panose="030F0702030302020204" pitchFamily="66" charset="0"/>
              </a:rPr>
              <a:t> Relies on Age-Related Immunity (Acquired Immunity) of the host.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3.</a:t>
            </a:r>
            <a:r>
              <a:rPr lang="en-US" dirty="0">
                <a:latin typeface="Comic Sans MS" panose="030F0702030302020204" pitchFamily="66" charset="0"/>
              </a:rPr>
              <a:t> Horse &amp; Goats grazed together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3.</a:t>
            </a:r>
            <a:r>
              <a:rPr lang="en-US" dirty="0">
                <a:latin typeface="Comic Sans MS" panose="030F0702030302020204" pitchFamily="66" charset="0"/>
              </a:rPr>
              <a:t> Calves on a pasture first, followed by adult Cows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5.</a:t>
            </a:r>
            <a:r>
              <a:rPr lang="en-US" dirty="0">
                <a:latin typeface="Comic Sans MS" panose="030F0702030302020204" pitchFamily="66" charset="0"/>
              </a:rPr>
              <a:t> L3s ingested by and die within a non-susceptible host. 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6.</a:t>
            </a:r>
            <a:r>
              <a:rPr lang="en-US" dirty="0">
                <a:latin typeface="Comic Sans MS" panose="030F0702030302020204" pitchFamily="66" charset="0"/>
              </a:rPr>
              <a:t> Cow with Calf at her side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8325379" y="3506176"/>
            <a:ext cx="3401125" cy="123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Interspecific co-grazing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</a:t>
            </a:r>
            <a:r>
              <a:rPr lang="en-US" dirty="0">
                <a:latin typeface="Comic Sans MS" panose="030F0702030302020204" pitchFamily="66" charset="0"/>
              </a:rPr>
              <a:t> Intraspecific co-grazing</a:t>
            </a:r>
          </a:p>
          <a:p>
            <a:pPr>
              <a:tabLst>
                <a:tab pos="4114800" algn="l"/>
              </a:tabLst>
            </a:pPr>
            <a:endParaRPr lang="en-US" sz="1050" dirty="0">
              <a:latin typeface="Comic Sans MS" panose="030F0702030302020204" pitchFamily="66" charset="0"/>
            </a:endParaRPr>
          </a:p>
          <a:p>
            <a:pPr>
              <a:tabLst>
                <a:tab pos="5540375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</a:t>
            </a:r>
            <a:r>
              <a:rPr lang="en-US" dirty="0">
                <a:latin typeface="Comic Sans MS" panose="030F0702030302020204" pitchFamily="66" charset="0"/>
              </a:rPr>
              <a:t> Both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1432887" y="1683488"/>
            <a:ext cx="10149513" cy="429536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type of co-grazing with its associated characteristic.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4BE16B-C43D-0036-FE3B-FBC6A69451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751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Arrested L4s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609599" y="4117297"/>
            <a:ext cx="1142047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1. </a:t>
            </a:r>
            <a:r>
              <a:rPr lang="en-US" dirty="0">
                <a:latin typeface="Comic Sans MS" panose="030F0702030302020204" pitchFamily="66" charset="0"/>
              </a:rPr>
              <a:t>L4s re-activate and become adult worms that produce eggs that contaminate spring pastures.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2.</a:t>
            </a:r>
            <a:r>
              <a:rPr lang="en-US" dirty="0">
                <a:latin typeface="Comic Sans MS" panose="030F0702030302020204" pitchFamily="66" charset="0"/>
              </a:rPr>
              <a:t> Treat herd at the end of grazing season with larvicide to reduce over-wintering arrested L4s.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3.</a:t>
            </a:r>
            <a:r>
              <a:rPr lang="en-US" dirty="0">
                <a:latin typeface="Comic Sans MS" panose="030F0702030302020204" pitchFamily="66" charset="0"/>
              </a:rPr>
              <a:t> Reactivation of L4’s after removal of adult worm population.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4.</a:t>
            </a:r>
            <a:r>
              <a:rPr lang="en-US" dirty="0">
                <a:latin typeface="Comic Sans MS" panose="030F0702030302020204" pitchFamily="66" charset="0"/>
              </a:rPr>
              <a:t> Treat dame before and after parturition.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5.</a:t>
            </a:r>
            <a:r>
              <a:rPr lang="en-US" dirty="0">
                <a:latin typeface="Comic Sans MS" panose="030F0702030302020204" pitchFamily="66" charset="0"/>
              </a:rPr>
              <a:t> Herd shows this rise at the beginning of the grazing season.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9353303" y="5046116"/>
            <a:ext cx="2601026" cy="1669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Spring Rise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</a:t>
            </a:r>
            <a:r>
              <a:rPr lang="en-US" dirty="0">
                <a:latin typeface="Comic Sans MS" panose="030F0702030302020204" pitchFamily="66" charset="0"/>
              </a:rPr>
              <a:t> Periparturient Rise</a:t>
            </a:r>
          </a:p>
          <a:p>
            <a:pPr>
              <a:tabLst>
                <a:tab pos="4114800" algn="l"/>
              </a:tabLst>
            </a:pPr>
            <a:endParaRPr lang="en-US" sz="1050" dirty="0">
              <a:latin typeface="Comic Sans MS" panose="030F0702030302020204" pitchFamily="66" charset="0"/>
            </a:endParaRPr>
          </a:p>
          <a:p>
            <a:pPr>
              <a:tabLst>
                <a:tab pos="5540375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</a:t>
            </a:r>
            <a:r>
              <a:rPr lang="en-US" dirty="0">
                <a:latin typeface="Comic Sans MS" panose="030F0702030302020204" pitchFamily="66" charset="0"/>
              </a:rPr>
              <a:t> Both A &amp; B</a:t>
            </a:r>
          </a:p>
          <a:p>
            <a:pPr>
              <a:tabLst>
                <a:tab pos="5540375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540375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D.</a:t>
            </a:r>
            <a:r>
              <a:rPr lang="en-US" dirty="0">
                <a:latin typeface="Comic Sans MS" panose="030F0702030302020204" pitchFamily="66" charset="0"/>
              </a:rPr>
              <a:t> Loss of Premunition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847100" y="3614466"/>
            <a:ext cx="10735300" cy="429536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parasitological event with its associated characteristic.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79F234A-8444-F35D-4ADA-238BDAA2EDC8}"/>
              </a:ext>
            </a:extLst>
          </p:cNvPr>
          <p:cNvSpPr txBox="1">
            <a:spLocks noChangeArrowheads="1"/>
          </p:cNvSpPr>
          <p:nvPr/>
        </p:nvSpPr>
        <p:spPr>
          <a:xfrm>
            <a:off x="1411862" y="1686501"/>
            <a:ext cx="5372743" cy="429519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Multiple Choice: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Choose the best answer.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D2BF52-A013-53C5-E8B8-7AFF0867A687}"/>
              </a:ext>
            </a:extLst>
          </p:cNvPr>
          <p:cNvSpPr txBox="1">
            <a:spLocks noChangeArrowheads="1"/>
          </p:cNvSpPr>
          <p:nvPr/>
        </p:nvSpPr>
        <p:spPr>
          <a:xfrm>
            <a:off x="1411862" y="2173413"/>
            <a:ext cx="9368273" cy="67587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18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___ 1. Which Life Cycle Stage encysts in the tissues of the host, then later reactivates to be the source of Spring Rise and Periparturient Rise?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66283B8-0729-38FF-FEBB-22E361520E6A}"/>
              </a:ext>
            </a:extLst>
          </p:cNvPr>
          <p:cNvSpPr txBox="1">
            <a:spLocks noChangeArrowheads="1"/>
          </p:cNvSpPr>
          <p:nvPr/>
        </p:nvSpPr>
        <p:spPr>
          <a:xfrm>
            <a:off x="2838692" y="2842121"/>
            <a:ext cx="6514611" cy="429537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18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A.</a:t>
            </a:r>
            <a:r>
              <a:rPr lang="en-US" altLang="en-US" sz="18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Ova     </a:t>
            </a:r>
            <a:r>
              <a:rPr lang="en-US" altLang="en-US" sz="18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B.</a:t>
            </a:r>
            <a:r>
              <a:rPr lang="en-US" altLang="en-US" sz="18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L1s     </a:t>
            </a:r>
            <a:r>
              <a:rPr lang="en-US" altLang="en-US" sz="18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C.</a:t>
            </a:r>
            <a:r>
              <a:rPr lang="en-US" altLang="en-US" sz="18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L2s     </a:t>
            </a:r>
            <a:r>
              <a:rPr lang="en-US" altLang="en-US" sz="18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D.</a:t>
            </a:r>
            <a:r>
              <a:rPr lang="en-US" altLang="en-US" sz="18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L3s     </a:t>
            </a:r>
            <a:r>
              <a:rPr lang="en-US" altLang="en-US" sz="18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E.</a:t>
            </a:r>
            <a:r>
              <a:rPr lang="en-US" altLang="en-US" sz="18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L4s     </a:t>
            </a:r>
            <a:r>
              <a:rPr lang="en-US" altLang="en-US" sz="18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F.</a:t>
            </a:r>
            <a:r>
              <a:rPr lang="en-US" altLang="en-US" sz="18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Adults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903C7E9-C24B-C53E-F5FF-FA3E09220EF1}"/>
              </a:ext>
            </a:extLst>
          </p:cNvPr>
          <p:cNvCxnSpPr>
            <a:cxnSpLocks/>
          </p:cNvCxnSpPr>
          <p:nvPr/>
        </p:nvCxnSpPr>
        <p:spPr>
          <a:xfrm>
            <a:off x="847100" y="3396277"/>
            <a:ext cx="1034332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E309EEE-7AE0-730C-F2DB-B8B4304CD3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506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046818" y="586835"/>
            <a:ext cx="7793037" cy="809087"/>
          </a:xfrm>
          <a:noFill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r>
              <a:rPr lang="en-US" altLang="en-US" b="1" dirty="0">
                <a:latin typeface="Comic Sans MS" panose="030F0702030302020204" pitchFamily="66" charset="0"/>
              </a:rPr>
              <a:t>Helminth Groups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FCB377-9657-603D-6150-2C766A48287C}"/>
              </a:ext>
            </a:extLst>
          </p:cNvPr>
          <p:cNvSpPr txBox="1"/>
          <p:nvPr/>
        </p:nvSpPr>
        <p:spPr>
          <a:xfrm>
            <a:off x="7611498" y="2567609"/>
            <a:ext cx="26901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en-US" dirty="0">
                <a:latin typeface="Comic Sans MS" panose="030F0702030302020204" pitchFamily="66" charset="0"/>
              </a:rPr>
              <a:t>Nematode</a:t>
            </a:r>
          </a:p>
          <a:p>
            <a:pPr marL="342900" indent="-342900">
              <a:buAutoNum type="alphaUcPeriod"/>
            </a:pPr>
            <a:r>
              <a:rPr lang="en-US" dirty="0">
                <a:latin typeface="Comic Sans MS" panose="030F0702030302020204" pitchFamily="66" charset="0"/>
              </a:rPr>
              <a:t>Trematode (fluke)</a:t>
            </a:r>
          </a:p>
          <a:p>
            <a:pPr marL="342900" indent="-342900">
              <a:buAutoNum type="alphaUcPeriod"/>
            </a:pPr>
            <a:r>
              <a:rPr lang="en-US" dirty="0">
                <a:latin typeface="Comic Sans MS" panose="030F0702030302020204" pitchFamily="66" charset="0"/>
              </a:rPr>
              <a:t>Cestode (tapeworm)</a:t>
            </a:r>
          </a:p>
          <a:p>
            <a:pPr marL="342900" indent="-342900">
              <a:buAutoNum type="alphaUcPeriod"/>
            </a:pPr>
            <a:r>
              <a:rPr lang="en-US" dirty="0">
                <a:latin typeface="Comic Sans MS" panose="030F0702030302020204" pitchFamily="66" charset="0"/>
              </a:rPr>
              <a:t>Acanthocephalan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389025DA-C59C-F509-91A7-43C295C7D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627" y="2567609"/>
            <a:ext cx="6254782" cy="1981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buChar char="n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0"/>
              <a:buChar char="n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>
                <a:srgbClr val="0070C0"/>
              </a:buClr>
              <a:buNone/>
            </a:pPr>
            <a:r>
              <a:rPr lang="en-US" altLang="en-US" sz="1800" kern="0" dirty="0">
                <a:latin typeface="Comic Sans MS" panose="030F0702030302020204" pitchFamily="66" charset="0"/>
              </a:rPr>
              <a:t>___ 1. </a:t>
            </a:r>
            <a:r>
              <a:rPr lang="en-US" altLang="en-US" sz="1800" i="1" kern="0" dirty="0">
                <a:latin typeface="Comic Sans MS" panose="030F0702030302020204" pitchFamily="66" charset="0"/>
              </a:rPr>
              <a:t>Taenia sp.</a:t>
            </a:r>
          </a:p>
          <a:p>
            <a:pPr marL="0" indent="0">
              <a:buClr>
                <a:srgbClr val="0070C0"/>
              </a:buClr>
              <a:buNone/>
            </a:pPr>
            <a:endParaRPr lang="en-US" sz="1000" kern="0" dirty="0">
              <a:latin typeface="Comic Sans MS" panose="030F0702030302020204" pitchFamily="66" charset="0"/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en-US" sz="1800" kern="0" dirty="0">
                <a:latin typeface="Comic Sans MS" panose="030F0702030302020204" pitchFamily="66" charset="0"/>
              </a:rPr>
              <a:t>___ 2. </a:t>
            </a:r>
            <a:r>
              <a:rPr lang="en-US" sz="1800" i="1" kern="0" dirty="0">
                <a:latin typeface="Comic Sans MS" panose="030F0702030302020204" pitchFamily="66" charset="0"/>
              </a:rPr>
              <a:t>Paragonimus sp.</a:t>
            </a:r>
          </a:p>
          <a:p>
            <a:pPr marL="0" indent="0">
              <a:buClr>
                <a:srgbClr val="0070C0"/>
              </a:buClr>
              <a:buNone/>
            </a:pPr>
            <a:endParaRPr lang="en-US" sz="1000" kern="0" dirty="0">
              <a:latin typeface="Comic Sans MS" panose="030F0702030302020204" pitchFamily="66" charset="0"/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en-US" sz="1800" kern="0" dirty="0">
                <a:latin typeface="Comic Sans MS" panose="030F0702030302020204" pitchFamily="66" charset="0"/>
              </a:rPr>
              <a:t>___ 3. </a:t>
            </a:r>
            <a:r>
              <a:rPr lang="en-US" sz="1800" i="1" kern="0" dirty="0">
                <a:latin typeface="Comic Sans MS" panose="030F0702030302020204" pitchFamily="66" charset="0"/>
              </a:rPr>
              <a:t>Macracanthorhynchus sp.</a:t>
            </a:r>
          </a:p>
          <a:p>
            <a:pPr marL="0" indent="0">
              <a:buClr>
                <a:srgbClr val="0070C0"/>
              </a:buClr>
              <a:buNone/>
            </a:pPr>
            <a:endParaRPr lang="en-US" sz="1800" kern="0" dirty="0">
              <a:latin typeface="Comic Sans MS" panose="030F0702030302020204" pitchFamily="66" charset="0"/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en-US" sz="1800" kern="0" dirty="0">
                <a:latin typeface="Comic Sans MS" panose="030F0702030302020204" pitchFamily="66" charset="0"/>
              </a:rPr>
              <a:t>___ 4. </a:t>
            </a:r>
            <a:r>
              <a:rPr lang="en-US" sz="1800" i="1" kern="0" dirty="0">
                <a:latin typeface="Comic Sans MS" panose="030F0702030302020204" pitchFamily="66" charset="0"/>
              </a:rPr>
              <a:t>Ostertagia sp.</a:t>
            </a:r>
          </a:p>
          <a:p>
            <a:pPr marL="0" indent="0">
              <a:buClr>
                <a:srgbClr val="0070C0"/>
              </a:buClr>
              <a:buNone/>
            </a:pPr>
            <a:endParaRPr lang="en-US" sz="1800" kern="0" dirty="0">
              <a:latin typeface="Comic Sans MS" panose="030F0702030302020204" pitchFamily="66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en-US" sz="1800" kern="0" dirty="0">
              <a:latin typeface="Comic Sans MS" panose="030F0702030302020204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691323-2605-BE2D-BB71-261DE34E188E}"/>
              </a:ext>
            </a:extLst>
          </p:cNvPr>
          <p:cNvSpPr txBox="1"/>
          <p:nvPr/>
        </p:nvSpPr>
        <p:spPr>
          <a:xfrm>
            <a:off x="3163520" y="2071120"/>
            <a:ext cx="3677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latin typeface="Comic Sans MS" panose="030F0702030302020204" pitchFamily="66" charset="0"/>
              </a:rPr>
              <a:t>Match Worm with Worm Group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7FD30E-866B-28E4-82A9-B8FFB4229F30}"/>
              </a:ext>
            </a:extLst>
          </p:cNvPr>
          <p:cNvSpPr txBox="1"/>
          <p:nvPr/>
        </p:nvSpPr>
        <p:spPr>
          <a:xfrm>
            <a:off x="2238072" y="1687745"/>
            <a:ext cx="67185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+mj-lt"/>
              </a:rPr>
              <a:t>Such questions would be on the Final Exam, not the Nematode exam.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01A1362-CACE-E030-1E90-D44C7B9B6323}"/>
              </a:ext>
            </a:extLst>
          </p:cNvPr>
          <p:cNvCxnSpPr/>
          <p:nvPr/>
        </p:nvCxnSpPr>
        <p:spPr>
          <a:xfrm>
            <a:off x="987146" y="4798825"/>
            <a:ext cx="9912382" cy="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3">
            <a:extLst>
              <a:ext uri="{FF2B5EF4-FFF2-40B4-BE49-F238E27FC236}">
                <a16:creationId xmlns:a16="http://schemas.microsoft.com/office/drawing/2014/main" id="{45466B3E-E41E-5B2C-923C-A622AD8CF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1509" y="5257801"/>
            <a:ext cx="8804492" cy="1447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buChar char="n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0"/>
              <a:buChar char="n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>
                <a:srgbClr val="0070C0"/>
              </a:buClr>
              <a:buNone/>
            </a:pPr>
            <a:r>
              <a:rPr lang="en-US" altLang="en-US" sz="1800" kern="0" dirty="0">
                <a:latin typeface="Comic Sans MS" panose="030F0702030302020204" pitchFamily="66" charset="0"/>
              </a:rPr>
              <a:t>___ 1.  </a:t>
            </a:r>
            <a:r>
              <a:rPr lang="en-US" sz="1800" kern="0" dirty="0">
                <a:latin typeface="Comic Sans MS" panose="030F0702030302020204" pitchFamily="66" charset="0"/>
              </a:rPr>
              <a:t>Which Cestode infects the intestine of Horses?</a:t>
            </a:r>
          </a:p>
          <a:p>
            <a:pPr marL="971550" indent="0">
              <a:buClr>
                <a:srgbClr val="0070C0"/>
              </a:buClr>
              <a:buNone/>
            </a:pPr>
            <a:r>
              <a:rPr lang="en-US" sz="1800" kern="0" dirty="0">
                <a:latin typeface="Comic Sans MS" panose="030F0702030302020204" pitchFamily="66" charset="0"/>
              </a:rPr>
              <a:t>A. </a:t>
            </a:r>
            <a:r>
              <a:rPr lang="en-US" sz="1800" i="1" kern="0" dirty="0">
                <a:latin typeface="Comic Sans MS" panose="030F0702030302020204" pitchFamily="66" charset="0"/>
              </a:rPr>
              <a:t>Strongylus vulgaris</a:t>
            </a:r>
          </a:p>
          <a:p>
            <a:pPr marL="971550" indent="0">
              <a:buClr>
                <a:srgbClr val="0070C0"/>
              </a:buClr>
              <a:buNone/>
            </a:pPr>
            <a:r>
              <a:rPr lang="en-US" sz="1800" kern="0" dirty="0">
                <a:latin typeface="Comic Sans MS" panose="030F0702030302020204" pitchFamily="66" charset="0"/>
              </a:rPr>
              <a:t>B. </a:t>
            </a:r>
            <a:r>
              <a:rPr lang="en-US" sz="1800" i="1" kern="0" dirty="0" err="1">
                <a:latin typeface="Comic Sans MS" panose="030F0702030302020204" pitchFamily="66" charset="0"/>
              </a:rPr>
              <a:t>Habronema</a:t>
            </a:r>
            <a:r>
              <a:rPr lang="en-US" sz="1800" i="1" kern="0" dirty="0">
                <a:latin typeface="Comic Sans MS" panose="030F0702030302020204" pitchFamily="66" charset="0"/>
              </a:rPr>
              <a:t> sp.</a:t>
            </a:r>
          </a:p>
          <a:p>
            <a:pPr marL="971550" indent="0">
              <a:buClr>
                <a:srgbClr val="0070C0"/>
              </a:buClr>
              <a:buNone/>
            </a:pPr>
            <a:r>
              <a:rPr lang="en-US" sz="1800" kern="0" dirty="0">
                <a:latin typeface="Comic Sans MS" panose="030F0702030302020204" pitchFamily="66" charset="0"/>
              </a:rPr>
              <a:t>C. </a:t>
            </a:r>
            <a:r>
              <a:rPr lang="en-US" sz="1800" i="1" kern="0" dirty="0" err="1">
                <a:latin typeface="Comic Sans MS" panose="030F0702030302020204" pitchFamily="66" charset="0"/>
              </a:rPr>
              <a:t>Anoplocephala</a:t>
            </a:r>
            <a:r>
              <a:rPr lang="en-US" sz="1800" i="1" kern="0" dirty="0">
                <a:latin typeface="Comic Sans MS" panose="030F0702030302020204" pitchFamily="66" charset="0"/>
              </a:rPr>
              <a:t> sp.</a:t>
            </a:r>
          </a:p>
          <a:p>
            <a:pPr marL="0" indent="0">
              <a:buClr>
                <a:srgbClr val="0070C0"/>
              </a:buClr>
              <a:buNone/>
            </a:pPr>
            <a:endParaRPr lang="en-US" sz="1800" kern="0" dirty="0"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AD9CED-835D-5D82-217E-23BE5EF6A7C8}"/>
              </a:ext>
            </a:extLst>
          </p:cNvPr>
          <p:cNvSpPr txBox="1"/>
          <p:nvPr/>
        </p:nvSpPr>
        <p:spPr>
          <a:xfrm>
            <a:off x="3634332" y="4888469"/>
            <a:ext cx="1869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latin typeface="Comic Sans MS" panose="030F0702030302020204" pitchFamily="66" charset="0"/>
              </a:rPr>
              <a:t>Multiple Choice</a:t>
            </a:r>
          </a:p>
        </p:txBody>
      </p:sp>
    </p:spTree>
    <p:extLst>
      <p:ext uri="{BB962C8B-B14F-4D97-AF65-F5344CB8AC3E}">
        <p14:creationId xmlns:p14="http://schemas.microsoft.com/office/powerpoint/2010/main" val="3986458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>
            <a:extLst>
              <a:ext uri="{FF2B5EF4-FFF2-40B4-BE49-F238E27FC236}">
                <a16:creationId xmlns:a16="http://schemas.microsoft.com/office/drawing/2014/main" id="{389025DA-C59C-F509-91A7-43C295C7D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115" y="2364415"/>
            <a:ext cx="10420148" cy="3623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buChar char="n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0"/>
              <a:buChar char="n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>
                <a:srgbClr val="0070C0"/>
              </a:buClr>
              <a:buNone/>
            </a:pPr>
            <a:r>
              <a:rPr lang="en-US" altLang="en-US" sz="1800" kern="0" dirty="0">
                <a:latin typeface="Comic Sans MS" panose="030F0702030302020204" pitchFamily="66" charset="0"/>
              </a:rPr>
              <a:t>___ 1. Paratenic host.</a:t>
            </a:r>
          </a:p>
          <a:p>
            <a:pPr marL="0" indent="0">
              <a:buClr>
                <a:srgbClr val="0070C0"/>
              </a:buClr>
              <a:buNone/>
            </a:pPr>
            <a:endParaRPr lang="en-US" sz="1000" kern="0" dirty="0">
              <a:latin typeface="Comic Sans MS" panose="030F0702030302020204" pitchFamily="66" charset="0"/>
            </a:endParaRPr>
          </a:p>
          <a:p>
            <a:pPr marL="914400" indent="-914400">
              <a:buClr>
                <a:srgbClr val="0070C0"/>
              </a:buClr>
              <a:buNone/>
            </a:pPr>
            <a:r>
              <a:rPr lang="en-US" sz="1800" kern="0" dirty="0">
                <a:latin typeface="Comic Sans MS" panose="030F0702030302020204" pitchFamily="66" charset="0"/>
              </a:rPr>
              <a:t>___ 2. </a:t>
            </a:r>
            <a:r>
              <a:rPr lang="en-US" altLang="en-US" sz="1800" kern="0" dirty="0">
                <a:latin typeface="Comic Sans MS" panose="030F0702030302020204" pitchFamily="66" charset="0"/>
              </a:rPr>
              <a:t>Larvae migrate to the lungs, up the respiratory Tree, and are swallowed back to the intestine to become adult worms.</a:t>
            </a:r>
            <a:endParaRPr lang="en-US" sz="1800" i="1" kern="0" dirty="0">
              <a:latin typeface="Comic Sans MS" panose="030F0702030302020204" pitchFamily="66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en-US" sz="1000" kern="0" dirty="0">
              <a:latin typeface="Comic Sans MS" panose="030F0702030302020204" pitchFamily="66" charset="0"/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en-US" sz="1800" kern="0" dirty="0">
                <a:latin typeface="Comic Sans MS" panose="030F0702030302020204" pitchFamily="66" charset="0"/>
              </a:rPr>
              <a:t>___ 3. May lead to </a:t>
            </a:r>
            <a:r>
              <a:rPr lang="en-US" altLang="en-US" sz="1800" kern="0" dirty="0">
                <a:latin typeface="Comic Sans MS" panose="030F0702030302020204" pitchFamily="66" charset="0"/>
              </a:rPr>
              <a:t>Transmammary Transmission.</a:t>
            </a:r>
            <a:endParaRPr lang="en-US" sz="1800" kern="0" dirty="0">
              <a:latin typeface="Comic Sans MS" panose="030F0702030302020204" pitchFamily="66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en-US" sz="1800" kern="0" dirty="0">
              <a:latin typeface="Comic Sans MS" panose="030F0702030302020204" pitchFamily="66" charset="0"/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en-US" sz="1800" kern="0" dirty="0">
                <a:latin typeface="Comic Sans MS" panose="030F0702030302020204" pitchFamily="66" charset="0"/>
              </a:rPr>
              <a:t>___ 4. Larvae migrate to the body tissues and arrest.</a:t>
            </a:r>
          </a:p>
          <a:p>
            <a:pPr marL="0" indent="0">
              <a:buClr>
                <a:srgbClr val="0070C0"/>
              </a:buClr>
              <a:buNone/>
            </a:pPr>
            <a:endParaRPr lang="en-US" sz="1800" kern="0" dirty="0">
              <a:latin typeface="Comic Sans MS" panose="030F0702030302020204" pitchFamily="66" charset="0"/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en-US" sz="1800" kern="0" dirty="0">
                <a:latin typeface="Comic Sans MS" panose="030F0702030302020204" pitchFamily="66" charset="0"/>
              </a:rPr>
              <a:t>___ 5. Puppy ingests an infective egg of </a:t>
            </a:r>
            <a:r>
              <a:rPr lang="en-US" sz="1800" i="1" kern="0" dirty="0">
                <a:latin typeface="Comic Sans MS" panose="030F0702030302020204" pitchFamily="66" charset="0"/>
              </a:rPr>
              <a:t>Toxocara canis.</a:t>
            </a:r>
          </a:p>
          <a:p>
            <a:pPr marL="0" indent="0">
              <a:buClr>
                <a:srgbClr val="0070C0"/>
              </a:buClr>
              <a:buNone/>
            </a:pPr>
            <a:endParaRPr lang="en-US" sz="1800" kern="0" dirty="0">
              <a:latin typeface="Comic Sans MS" panose="030F0702030302020204" pitchFamily="66" charset="0"/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en-US" sz="1800" kern="0" dirty="0">
                <a:latin typeface="Comic Sans MS" panose="030F0702030302020204" pitchFamily="66" charset="0"/>
              </a:rPr>
              <a:t>___ 6. Small strongyles arrest in the gut mucosa of a horse.</a:t>
            </a:r>
            <a:endParaRPr lang="en-US" sz="1800" i="1" kern="0" dirty="0">
              <a:latin typeface="Comic Sans MS" panose="030F0702030302020204" pitchFamily="66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en-US" sz="1800" kern="0" dirty="0"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743713" y="152401"/>
            <a:ext cx="7793037" cy="1422230"/>
          </a:xfrm>
          <a:noFill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r>
              <a:rPr lang="en-US" altLang="en-US" b="1" dirty="0">
                <a:latin typeface="Comic Sans MS" panose="030F0702030302020204" pitchFamily="66" charset="0"/>
              </a:rPr>
              <a:t>Nematode Larval Migrations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FCB377-9657-603D-6150-2C766A48287C}"/>
              </a:ext>
            </a:extLst>
          </p:cNvPr>
          <p:cNvSpPr txBox="1"/>
          <p:nvPr/>
        </p:nvSpPr>
        <p:spPr>
          <a:xfrm>
            <a:off x="8682889" y="4176380"/>
            <a:ext cx="26292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en-US" dirty="0">
                <a:latin typeface="Comic Sans MS" panose="030F0702030302020204" pitchFamily="66" charset="0"/>
              </a:rPr>
              <a:t>Tracheal Migration</a:t>
            </a:r>
          </a:p>
          <a:p>
            <a:pPr marL="342900" indent="-342900">
              <a:buAutoNum type="alphaUcPeriod"/>
            </a:pPr>
            <a:r>
              <a:rPr lang="en-US" dirty="0">
                <a:latin typeface="Comic Sans MS" panose="030F0702030302020204" pitchFamily="66" charset="0"/>
              </a:rPr>
              <a:t>Somatic Migration</a:t>
            </a:r>
          </a:p>
          <a:p>
            <a:pPr marL="342900" indent="-342900">
              <a:buAutoNum type="alphaUcPeriod"/>
            </a:pPr>
            <a:r>
              <a:rPr lang="en-US" dirty="0">
                <a:latin typeface="Comic Sans MS" panose="030F0702030302020204" pitchFamily="66" charset="0"/>
              </a:rPr>
              <a:t>Mucosal Migration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691323-2605-BE2D-BB71-261DE34E188E}"/>
              </a:ext>
            </a:extLst>
          </p:cNvPr>
          <p:cNvSpPr txBox="1"/>
          <p:nvPr/>
        </p:nvSpPr>
        <p:spPr>
          <a:xfrm>
            <a:off x="2413741" y="1728498"/>
            <a:ext cx="743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latin typeface="Comic Sans MS" panose="030F0702030302020204" pitchFamily="66" charset="0"/>
              </a:rPr>
              <a:t>Match Type of Larval Migration with its Respective Association.</a:t>
            </a:r>
          </a:p>
        </p:txBody>
      </p:sp>
    </p:spTree>
    <p:extLst>
      <p:ext uri="{BB962C8B-B14F-4D97-AF65-F5344CB8AC3E}">
        <p14:creationId xmlns:p14="http://schemas.microsoft.com/office/powerpoint/2010/main" val="1313332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04F05-45EA-94F3-44C2-FFB23EF87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Important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3C218-36F4-7DC6-A3BD-FFC11AC18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00201"/>
            <a:ext cx="10439400" cy="1828799"/>
          </a:xfrm>
        </p:spPr>
        <p:txBody>
          <a:bodyPr/>
          <a:lstStyle/>
          <a:p>
            <a:pPr marL="0" indent="0">
              <a:buNone/>
            </a:pPr>
            <a:endParaRPr lang="en-US" sz="3200" kern="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 parasitological feed-back mechanism in which the adult population in the lumen inhibits the reactivation and emergence of the arrested larvae from the gut mucosa.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23DB02-2806-C0EC-7268-517D2FB911CF}"/>
              </a:ext>
            </a:extLst>
          </p:cNvPr>
          <p:cNvSpPr txBox="1"/>
          <p:nvPr/>
        </p:nvSpPr>
        <p:spPr>
          <a:xfrm>
            <a:off x="1322899" y="1728498"/>
            <a:ext cx="9546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latin typeface="Comic Sans MS" panose="030F0702030302020204" pitchFamily="66" charset="0"/>
              </a:rPr>
              <a:t>Circle the name of the parasitological concept that matches the description below.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CF9D92-31CE-20BF-D10D-8BD80F6B501C}"/>
              </a:ext>
            </a:extLst>
          </p:cNvPr>
          <p:cNvSpPr txBox="1"/>
          <p:nvPr/>
        </p:nvSpPr>
        <p:spPr>
          <a:xfrm>
            <a:off x="3602634" y="5679751"/>
            <a:ext cx="1863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n-lt"/>
              </a:rPr>
              <a:t>Premunition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48FD73-C864-A003-A973-8BD6867B0113}"/>
              </a:ext>
            </a:extLst>
          </p:cNvPr>
          <p:cNvSpPr txBox="1"/>
          <p:nvPr/>
        </p:nvSpPr>
        <p:spPr>
          <a:xfrm>
            <a:off x="6096000" y="4277376"/>
            <a:ext cx="2196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n-lt"/>
              </a:rPr>
              <a:t>Larval Storms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00869E-C577-32F0-E2E1-ED322C06D896}"/>
              </a:ext>
            </a:extLst>
          </p:cNvPr>
          <p:cNvSpPr txBox="1"/>
          <p:nvPr/>
        </p:nvSpPr>
        <p:spPr>
          <a:xfrm>
            <a:off x="1769301" y="4185043"/>
            <a:ext cx="17219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n-lt"/>
              </a:rPr>
              <a:t>Resistance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F9F29B-5F13-A533-81B6-5505EB73AA94}"/>
              </a:ext>
            </a:extLst>
          </p:cNvPr>
          <p:cNvSpPr txBox="1"/>
          <p:nvPr/>
        </p:nvSpPr>
        <p:spPr>
          <a:xfrm>
            <a:off x="9369057" y="5495085"/>
            <a:ext cx="1271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n-lt"/>
              </a:rPr>
              <a:t>Refugia</a:t>
            </a:r>
          </a:p>
        </p:txBody>
      </p:sp>
    </p:spTree>
    <p:extLst>
      <p:ext uri="{BB962C8B-B14F-4D97-AF65-F5344CB8AC3E}">
        <p14:creationId xmlns:p14="http://schemas.microsoft.com/office/powerpoint/2010/main" val="2757874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1858377"/>
            <a:ext cx="6400800" cy="148217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4800" b="1" dirty="0">
                <a:latin typeface="Comic Sans MS" panose="030F0702030302020204" pitchFamily="66" charset="0"/>
              </a:rPr>
              <a:t>Pasture-borne Nematodes</a:t>
            </a:r>
          </a:p>
        </p:txBody>
      </p:sp>
      <p:pic>
        <p:nvPicPr>
          <p:cNvPr id="3077" name="Picture 5" descr="ncsta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295" y="48126"/>
            <a:ext cx="15240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49BD9379-B877-133D-107C-9617CEA0B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952854"/>
            <a:ext cx="6400800" cy="749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None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sz="4800" b="1" kern="0" dirty="0">
                <a:latin typeface="Comic Sans MS" panose="030F0702030302020204" pitchFamily="66" charset="0"/>
              </a:rPr>
              <a:t>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979417-8BF6-E64D-80A2-803A664A22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5</a:t>
            </a:fld>
            <a:endParaRPr lang="en-US" dirty="0"/>
          </a:p>
        </p:txBody>
      </p:sp>
      <p:pic>
        <p:nvPicPr>
          <p:cNvPr id="7" name="Picture 6" descr="A logo for a veterinary parasitology group&#10;&#10;Description automatically generated">
            <a:extLst>
              <a:ext uri="{FF2B5EF4-FFF2-40B4-BE49-F238E27FC236}">
                <a16:creationId xmlns:a16="http://schemas.microsoft.com/office/drawing/2014/main" id="{BD57A4D0-96D2-134D-6E00-F4F0D94581A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5330" y="5435030"/>
            <a:ext cx="1371600" cy="1371600"/>
          </a:xfrm>
          <a:prstGeom prst="rect">
            <a:avLst/>
          </a:prstGeom>
        </p:spPr>
      </p:pic>
      <p:sp>
        <p:nvSpPr>
          <p:cNvPr id="2" name="TextBox 3">
            <a:extLst>
              <a:ext uri="{FF2B5EF4-FFF2-40B4-BE49-F238E27FC236}">
                <a16:creationId xmlns:a16="http://schemas.microsoft.com/office/drawing/2014/main" id="{5F46476C-9367-B858-6D40-731095B76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295" y="6567486"/>
            <a:ext cx="204988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sz="1200" b="1" kern="0" dirty="0">
                <a:latin typeface="Comic Sans MS" panose="030F0702030302020204" pitchFamily="66" charset="0"/>
              </a:rPr>
              <a:t>Nematodes</a:t>
            </a:r>
            <a:endParaRPr lang="en-US" sz="1200" kern="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432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9D64C-B999-3DB6-57FF-F0DC84DF8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69658"/>
            <a:ext cx="10972800" cy="1143000"/>
          </a:xfrm>
        </p:spPr>
        <p:txBody>
          <a:bodyPr/>
          <a:lstStyle/>
          <a:p>
            <a:r>
              <a:rPr lang="en-US" b="1" dirty="0"/>
              <a:t>Terms /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0D92B6F-439D-BA62-6EE2-9413CBD6A313}"/>
              </a:ext>
            </a:extLst>
          </p:cNvPr>
          <p:cNvSpPr txBox="1">
            <a:spLocks noChangeArrowheads="1"/>
          </p:cNvSpPr>
          <p:nvPr/>
        </p:nvSpPr>
        <p:spPr>
          <a:xfrm>
            <a:off x="2370531" y="1673667"/>
            <a:ext cx="7450934" cy="36933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term with its corresponding concept.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2FCB9E-751E-9656-96F6-F4659A808FAE}"/>
              </a:ext>
            </a:extLst>
          </p:cNvPr>
          <p:cNvSpPr txBox="1"/>
          <p:nvPr/>
        </p:nvSpPr>
        <p:spPr>
          <a:xfrm>
            <a:off x="2370532" y="2154182"/>
            <a:ext cx="7450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altLang="en-US" sz="180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Resistance     </a:t>
            </a:r>
            <a:r>
              <a:rPr lang="en-US" b="1" dirty="0">
                <a:latin typeface="Comic Sans MS" panose="030F0702030302020204" pitchFamily="66" charset="0"/>
              </a:rPr>
              <a:t>B.</a:t>
            </a:r>
            <a:r>
              <a:rPr lang="en-US" dirty="0">
                <a:latin typeface="Comic Sans MS" panose="030F0702030302020204" pitchFamily="66" charset="0"/>
              </a:rPr>
              <a:t> Refugia</a:t>
            </a:r>
            <a:r>
              <a:rPr lang="en-US" b="1" dirty="0">
                <a:latin typeface="Comic Sans MS" panose="030F0702030302020204" pitchFamily="66" charset="0"/>
              </a:rPr>
              <a:t>     C. </a:t>
            </a:r>
            <a:r>
              <a:rPr lang="en-US" dirty="0">
                <a:latin typeface="Comic Sans MS" panose="030F0702030302020204" pitchFamily="66" charset="0"/>
              </a:rPr>
              <a:t>Premunition     </a:t>
            </a:r>
            <a:r>
              <a:rPr lang="en-US" b="1" dirty="0">
                <a:latin typeface="Comic Sans MS" panose="030F0702030302020204" pitchFamily="66" charset="0"/>
              </a:rPr>
              <a:t>D.</a:t>
            </a:r>
            <a:r>
              <a:rPr lang="en-US" dirty="0">
                <a:latin typeface="Comic Sans MS" panose="030F0702030302020204" pitchFamily="66" charset="0"/>
              </a:rPr>
              <a:t>  Larval Storms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306293-8F02-8ADE-1695-51A0620BCA8D}"/>
              </a:ext>
            </a:extLst>
          </p:cNvPr>
          <p:cNvSpPr txBox="1"/>
          <p:nvPr/>
        </p:nvSpPr>
        <p:spPr>
          <a:xfrm>
            <a:off x="609598" y="2678747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dirty="0">
                <a:latin typeface="+mn-lt"/>
              </a:rPr>
              <a:t>___ </a:t>
            </a:r>
            <a:r>
              <a:rPr lang="en-US" b="1" dirty="0">
                <a:latin typeface="+mn-lt"/>
              </a:rPr>
              <a:t>1.</a:t>
            </a:r>
            <a:r>
              <a:rPr lang="en-US" dirty="0">
                <a:latin typeface="+mn-lt"/>
              </a:rPr>
              <a:t> </a:t>
            </a:r>
            <a:r>
              <a:rPr lang="en-US" kern="100" dirty="0">
                <a:latin typeface="+mn-lt"/>
              </a:rPr>
              <a:t>T</a:t>
            </a:r>
            <a:r>
              <a:rPr lang="en-US" sz="1800" kern="100" dirty="0">
                <a:effectLst/>
                <a:latin typeface="+mn-lt"/>
                <a:ea typeface="Times New Roman" panose="02020603050405020304" pitchFamily="18" charset="0"/>
              </a:rPr>
              <a:t>he portion of a population of parasites that eludes the dewormer at the time of a treatment event. Also known as the portion of a worm population that is susceptible to a dewormer.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F4B306-CA36-D623-86BF-40182C00B5FB}"/>
              </a:ext>
            </a:extLst>
          </p:cNvPr>
          <p:cNvSpPr txBox="1"/>
          <p:nvPr/>
        </p:nvSpPr>
        <p:spPr>
          <a:xfrm>
            <a:off x="609598" y="4104981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en-US" dirty="0">
                <a:latin typeface="+mn-lt"/>
              </a:rPr>
              <a:t>___ </a:t>
            </a:r>
            <a:r>
              <a:rPr lang="en-US" b="1" dirty="0">
                <a:latin typeface="+mn-lt"/>
              </a:rPr>
              <a:t>3.</a:t>
            </a:r>
            <a:r>
              <a:rPr lang="en-US" dirty="0">
                <a:latin typeface="+mn-lt"/>
              </a:rPr>
              <a:t> The loss of ________, may result in post-treatment pathology caused by the reactivation of arrested L4s after the elimination of adult worms via a deworming treatment.</a:t>
            </a:r>
            <a:endParaRPr lang="en-US" kern="100" dirty="0"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4F14F9-1A73-74A5-3FDB-2586CFD9D7D7}"/>
              </a:ext>
            </a:extLst>
          </p:cNvPr>
          <p:cNvSpPr txBox="1"/>
          <p:nvPr/>
        </p:nvSpPr>
        <p:spPr>
          <a:xfrm>
            <a:off x="609598" y="6244331"/>
            <a:ext cx="1097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en-US" dirty="0">
                <a:latin typeface="+mn-lt"/>
              </a:rPr>
              <a:t>___ </a:t>
            </a:r>
            <a:r>
              <a:rPr lang="en-US" b="1" dirty="0">
                <a:latin typeface="+mn-lt"/>
              </a:rPr>
              <a:t>6.</a:t>
            </a:r>
            <a:r>
              <a:rPr lang="en-US" dirty="0">
                <a:latin typeface="+mn-lt"/>
              </a:rPr>
              <a:t> </a:t>
            </a:r>
            <a:r>
              <a:rPr lang="en-US" kern="100" dirty="0">
                <a:latin typeface="+mn-lt"/>
              </a:rPr>
              <a:t>Often caused by the over-use or under-dosing of a dewormer.</a:t>
            </a:r>
            <a:endParaRPr lang="en-US" sz="1800" kern="100" dirty="0"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8D5D88-6DE6-B0AF-5E2D-A3587103F3F5}"/>
              </a:ext>
            </a:extLst>
          </p:cNvPr>
          <p:cNvSpPr txBox="1"/>
          <p:nvPr/>
        </p:nvSpPr>
        <p:spPr>
          <a:xfrm>
            <a:off x="609598" y="5531215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en-US" dirty="0">
                <a:latin typeface="+mn-lt"/>
              </a:rPr>
              <a:t>___ </a:t>
            </a:r>
            <a:r>
              <a:rPr lang="en-US" b="1" dirty="0">
                <a:latin typeface="+mn-lt"/>
              </a:rPr>
              <a:t>5.</a:t>
            </a:r>
            <a:r>
              <a:rPr lang="en-US" dirty="0">
                <a:latin typeface="+mn-lt"/>
              </a:rPr>
              <a:t> </a:t>
            </a:r>
            <a:r>
              <a:rPr lang="en-US" sz="1800" kern="100" dirty="0">
                <a:effectLst/>
                <a:latin typeface="+mn-lt"/>
                <a:ea typeface="Times New Roman" panose="02020603050405020304" pitchFamily="18" charset="0"/>
              </a:rPr>
              <a:t>A parasitological feed-back mechanism in which the adult population in the lumen inhibits the reactivation and emergence of the arrested larvae.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281F8E6-97C5-39A4-6FB2-D0392339457D}"/>
              </a:ext>
            </a:extLst>
          </p:cNvPr>
          <p:cNvSpPr txBox="1"/>
          <p:nvPr/>
        </p:nvSpPr>
        <p:spPr>
          <a:xfrm>
            <a:off x="609598" y="4818098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en-US" dirty="0">
                <a:latin typeface="+mn-lt"/>
              </a:rPr>
              <a:t>___ </a:t>
            </a:r>
            <a:r>
              <a:rPr lang="en-US" b="1" dirty="0">
                <a:latin typeface="+mn-lt"/>
              </a:rPr>
              <a:t>4.</a:t>
            </a:r>
            <a:r>
              <a:rPr lang="en-US" dirty="0">
                <a:latin typeface="+mn-lt"/>
              </a:rPr>
              <a:t> The release of </a:t>
            </a:r>
            <a:r>
              <a:rPr lang="en-US" sz="1800" kern="100" dirty="0">
                <a:effectLst/>
                <a:latin typeface="+mn-lt"/>
                <a:ea typeface="Times New Roman" panose="02020603050405020304" pitchFamily="18" charset="0"/>
              </a:rPr>
              <a:t>large numbers of L3s from fecal pats, which cause pathology in hosts soon after a rainstorm event following a dry period.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3150A7B-EA4B-DC35-35F0-EA3E8A9A0C7B}"/>
              </a:ext>
            </a:extLst>
          </p:cNvPr>
          <p:cNvSpPr txBox="1"/>
          <p:nvPr/>
        </p:nvSpPr>
        <p:spPr>
          <a:xfrm>
            <a:off x="609598" y="3391864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en-US" dirty="0">
                <a:latin typeface="+mn-lt"/>
              </a:rPr>
              <a:t>___ </a:t>
            </a:r>
            <a:r>
              <a:rPr lang="en-US" b="1" dirty="0">
                <a:latin typeface="+mn-lt"/>
              </a:rPr>
              <a:t>2.</a:t>
            </a:r>
            <a:r>
              <a:rPr lang="en-US" dirty="0">
                <a:latin typeface="+mn-lt"/>
              </a:rPr>
              <a:t> T</a:t>
            </a:r>
            <a:r>
              <a:rPr lang="en-US" dirty="0">
                <a:effectLst/>
                <a:latin typeface="+mn-lt"/>
                <a:ea typeface="Times New Roman" panose="02020603050405020304" pitchFamily="18" charset="0"/>
              </a:rPr>
              <a:t>he ability of worms in a population to survive treatments that are generally effective against the worms.</a:t>
            </a:r>
            <a:endParaRPr lang="en-US" kern="100" dirty="0"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B8DA51-14C1-F5FD-8339-CA2605E48D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48158416-A70A-AB35-6A9A-129CF0082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/>
              <a:t>Pasture-Borne Life Cycle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43843D-0220-73D6-733B-5772325CB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85949"/>
            <a:ext cx="10439400" cy="3629025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Fill-in–the-Blank</a:t>
            </a:r>
          </a:p>
          <a:p>
            <a:pPr marL="0" indent="0">
              <a:buNone/>
            </a:pPr>
            <a:r>
              <a:rPr lang="en-US" dirty="0"/>
              <a:t>How do grazing hosts become infected with pasture-borne nematodes?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5B3CDD8-6D98-7522-41E4-DDA6810C8B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7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A05F76F-B1FC-8716-8B0B-3BEAFDB6ADC9}"/>
              </a:ext>
            </a:extLst>
          </p:cNvPr>
          <p:cNvCxnSpPr/>
          <p:nvPr/>
        </p:nvCxnSpPr>
        <p:spPr>
          <a:xfrm>
            <a:off x="2583402" y="4714043"/>
            <a:ext cx="779459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963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1B054B-50D2-FCAB-4794-C5D9823B2B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FB6FA07-1314-DAD5-FD7B-4FA33C855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/>
              <a:t>The Host 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013C359-C59E-8CAE-B978-5926E59BA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05" y="1825842"/>
            <a:ext cx="9788683" cy="42193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u="sng" dirty="0"/>
              <a:t>Fill-in–the-Blank</a:t>
            </a:r>
          </a:p>
          <a:p>
            <a:pPr marL="0" indent="0">
              <a:buNone/>
            </a:pPr>
            <a:endParaRPr lang="en-US" sz="2000" u="sng" dirty="0"/>
          </a:p>
          <a:p>
            <a:pPr marL="0" indent="0">
              <a:buNone/>
            </a:pPr>
            <a:r>
              <a:rPr lang="en-US" sz="2000" u="sng" dirty="0"/>
              <a:t>_______</a:t>
            </a:r>
            <a:r>
              <a:rPr lang="en-US" sz="2000" dirty="0"/>
              <a:t>  </a:t>
            </a:r>
            <a:r>
              <a:rPr lang="en-US" sz="1800" dirty="0"/>
              <a:t>In general, 80% of pasture contamination is contributed by 20% of Herd. </a:t>
            </a:r>
          </a:p>
          <a:p>
            <a:pPr marL="0" indent="0">
              <a:buNone/>
            </a:pPr>
            <a:endParaRPr lang="en-US" sz="1000" dirty="0"/>
          </a:p>
          <a:p>
            <a:pPr marL="0" indent="0" algn="ctr">
              <a:buNone/>
            </a:pPr>
            <a:r>
              <a:rPr lang="en-US" sz="1800" dirty="0"/>
              <a:t>– True   or   False ?</a:t>
            </a:r>
          </a:p>
          <a:p>
            <a:pPr marL="0" indent="0">
              <a:buNone/>
            </a:pPr>
            <a:endParaRPr lang="en-US" sz="2000" u="sng" dirty="0"/>
          </a:p>
          <a:p>
            <a:pPr marL="0" indent="0">
              <a:buNone/>
            </a:pPr>
            <a:endParaRPr lang="en-US" sz="2000" u="sng" dirty="0"/>
          </a:p>
          <a:p>
            <a:pPr marL="0" indent="0">
              <a:buNone/>
            </a:pPr>
            <a:r>
              <a:rPr lang="en-US" sz="2000" dirty="0"/>
              <a:t>In general, ______________  are more likely to become heavily infected and seriously affected by parasites. </a:t>
            </a:r>
          </a:p>
          <a:p>
            <a:pPr marL="0" indent="0">
              <a:buNone/>
            </a:pPr>
            <a:endParaRPr lang="en-US" sz="1000" dirty="0"/>
          </a:p>
          <a:p>
            <a:pPr marL="0" indent="0" algn="ctr">
              <a:buNone/>
            </a:pPr>
            <a:r>
              <a:rPr lang="en-US" sz="2000" dirty="0"/>
              <a:t>- </a:t>
            </a:r>
            <a:r>
              <a:rPr lang="en-US" sz="1800" dirty="0"/>
              <a:t>Young &amp; Naïve hosts    or    Older hosts?</a:t>
            </a:r>
            <a:endParaRPr lang="en-US" sz="1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3A50C8-88D3-31E0-51B4-C9ED97240C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029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Deworming v/s Adult worms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609600" y="2343246"/>
            <a:ext cx="733114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1.</a:t>
            </a:r>
            <a:r>
              <a:rPr lang="en-US" dirty="0">
                <a:latin typeface="Comic Sans MS" panose="030F0702030302020204" pitchFamily="66" charset="0"/>
              </a:rPr>
              <a:t> A subclinical horse with a FEC* above specified threshold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2.</a:t>
            </a:r>
            <a:r>
              <a:rPr lang="en-US" dirty="0">
                <a:latin typeface="Comic Sans MS" panose="030F0702030302020204" pitchFamily="66" charset="0"/>
              </a:rPr>
              <a:t> Regularly scheduled deworming based on PPP**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3.</a:t>
            </a:r>
            <a:r>
              <a:rPr lang="en-US" dirty="0">
                <a:latin typeface="Comic Sans MS" panose="030F0702030302020204" pitchFamily="66" charset="0"/>
              </a:rPr>
              <a:t> Host showing severe clinical pathology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4.</a:t>
            </a:r>
            <a:r>
              <a:rPr lang="en-US" dirty="0">
                <a:latin typeface="Comic Sans MS" panose="030F0702030302020204" pitchFamily="66" charset="0"/>
              </a:rPr>
              <a:t> A subclinical goat with a FAMACHA score of D(4)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5.</a:t>
            </a:r>
            <a:r>
              <a:rPr lang="en-US" dirty="0">
                <a:latin typeface="Comic Sans MS" panose="030F0702030302020204" pitchFamily="66" charset="0"/>
              </a:rPr>
              <a:t> Calf with intense diarrhea and anorexia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6.</a:t>
            </a:r>
            <a:r>
              <a:rPr lang="en-US" dirty="0">
                <a:latin typeface="Comic Sans MS" panose="030F0702030302020204" pitchFamily="66" charset="0"/>
              </a:rPr>
              <a:t> Used to promote refugia and delay resistance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7.</a:t>
            </a:r>
            <a:r>
              <a:rPr lang="en-US" dirty="0">
                <a:latin typeface="Comic Sans MS" panose="030F0702030302020204" pitchFamily="66" charset="0"/>
              </a:rPr>
              <a:t> Has led to overuse of dewormers and resistance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sz="1200" dirty="0">
                <a:latin typeface="Comic Sans MS" panose="030F0702030302020204" pitchFamily="66" charset="0"/>
              </a:rPr>
              <a:t>*FEC = Fecal Egg Count;   **PPP – </a:t>
            </a:r>
            <a:r>
              <a:rPr lang="en-US" sz="1200" dirty="0" err="1">
                <a:latin typeface="Comic Sans MS" panose="030F0702030302020204" pitchFamily="66" charset="0"/>
              </a:rPr>
              <a:t>PrePatent</a:t>
            </a:r>
            <a:r>
              <a:rPr lang="en-US" sz="1200" dirty="0">
                <a:latin typeface="Comic Sans MS" panose="030F0702030302020204" pitchFamily="66" charset="0"/>
              </a:rPr>
              <a:t> Period</a:t>
            </a:r>
            <a:r>
              <a:rPr lang="en-US" dirty="0">
                <a:latin typeface="Comic Sans MS" panose="030F0702030302020204" pitchFamily="66" charset="0"/>
              </a:rPr>
              <a:t>	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8088086" y="2343246"/>
            <a:ext cx="3907971" cy="123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Salvage deworming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</a:t>
            </a:r>
            <a:r>
              <a:rPr lang="en-US" dirty="0">
                <a:latin typeface="Comic Sans MS" panose="030F0702030302020204" pitchFamily="66" charset="0"/>
              </a:rPr>
              <a:t> Selective (Tactical) deworming</a:t>
            </a:r>
          </a:p>
          <a:p>
            <a:pPr>
              <a:tabLst>
                <a:tab pos="4114800" algn="l"/>
              </a:tabLst>
            </a:pPr>
            <a:endParaRPr lang="en-US" sz="1050" dirty="0">
              <a:latin typeface="Comic Sans MS" panose="030F0702030302020204" pitchFamily="66" charset="0"/>
            </a:endParaRPr>
          </a:p>
          <a:p>
            <a:pPr>
              <a:tabLst>
                <a:tab pos="5540375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</a:t>
            </a:r>
            <a:r>
              <a:rPr lang="en-US" dirty="0">
                <a:latin typeface="Comic Sans MS" panose="030F0702030302020204" pitchFamily="66" charset="0"/>
              </a:rPr>
              <a:t> Strategic deworming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1610140" y="1673667"/>
            <a:ext cx="9603764" cy="413550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type of deworming with its associated scenario.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E11C348-A41A-52C6-3D85-D86B147762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6373" y="3802692"/>
            <a:ext cx="3755461" cy="3005588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9C1580-EDFD-4C0B-286A-14E54A8023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74233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D93FF649-6AF6-49DD-9D35-F6985BFE34D6}"/>
    </a:ext>
  </a:extLst>
</a:theme>
</file>

<file path=ppt/theme/theme2.xml><?xml version="1.0" encoding="utf-8"?>
<a:theme xmlns:a="http://schemas.openxmlformats.org/drawingml/2006/main" name="1_JRDF_Theme 1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3399"/>
      </a:accent1>
      <a:accent2>
        <a:srgbClr val="FFC000"/>
      </a:accent2>
      <a:accent3>
        <a:srgbClr val="BFBFBF"/>
      </a:accent3>
      <a:accent4>
        <a:srgbClr val="00B050"/>
      </a:accent4>
      <a:accent5>
        <a:srgbClr val="FF0000"/>
      </a:accent5>
      <a:accent6>
        <a:srgbClr val="FFFF00"/>
      </a:accent6>
      <a:hlink>
        <a:srgbClr val="009999"/>
      </a:hlink>
      <a:folHlink>
        <a:srgbClr val="99CC00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VP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2265DFC1-7933-4301-9053-9F9595B9B7F2}"/>
    </a:ext>
  </a:extLst>
</a:theme>
</file>

<file path=ppt/theme/theme3.xml><?xml version="1.0" encoding="utf-8"?>
<a:theme xmlns:a="http://schemas.openxmlformats.org/drawingml/2006/main" name="2_JRDF_Theme 1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3399"/>
      </a:accent1>
      <a:accent2>
        <a:srgbClr val="FFC000"/>
      </a:accent2>
      <a:accent3>
        <a:srgbClr val="BFBFBF"/>
      </a:accent3>
      <a:accent4>
        <a:srgbClr val="00B050"/>
      </a:accent4>
      <a:accent5>
        <a:srgbClr val="FF0000"/>
      </a:accent5>
      <a:accent6>
        <a:srgbClr val="FFFF00"/>
      </a:accent6>
      <a:hlink>
        <a:srgbClr val="009999"/>
      </a:hlink>
      <a:folHlink>
        <a:srgbClr val="99CC00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VP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2265DFC1-7933-4301-9053-9F9595B9B7F2}"/>
    </a:ext>
  </a:extLst>
</a:theme>
</file>

<file path=ppt/theme/theme4.xml><?xml version="1.0" encoding="utf-8"?>
<a:theme xmlns:a="http://schemas.openxmlformats.org/drawingml/2006/main" name="1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D274E512-A19E-446E-B514-685B15A3BFBE}"/>
    </a:ext>
  </a:extLst>
</a:theme>
</file>

<file path=ppt/theme/theme5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677D68D5-188B-40F4-82B8-0009D0AE5DE1}"/>
    </a:ext>
  </a:extLst>
</a:theme>
</file>

<file path=ppt/theme/theme6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4_lecture_15.pptx" id="{D50DDA1F-7E7D-4C51-BD7B-D8EDE2AE1E43}" vid="{A70893A7-025F-44AC-BA98-AD0198119E73}"/>
    </a:ext>
  </a:extLst>
</a:theme>
</file>

<file path=ppt/theme/theme7.xml><?xml version="1.0" encoding="utf-8"?>
<a:theme xmlns:a="http://schemas.openxmlformats.org/drawingml/2006/main" name="JRDF_Theme 1">
  <a:themeElements>
    <a:clrScheme name="Custom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3399"/>
      </a:accent1>
      <a:accent2>
        <a:srgbClr val="FFC000"/>
      </a:accent2>
      <a:accent3>
        <a:srgbClr val="BFBFBF"/>
      </a:accent3>
      <a:accent4>
        <a:srgbClr val="00B050"/>
      </a:accent4>
      <a:accent5>
        <a:srgbClr val="FF0000"/>
      </a:accent5>
      <a:accent6>
        <a:srgbClr val="FFFF00"/>
      </a:accent6>
      <a:hlink>
        <a:srgbClr val="FF0000"/>
      </a:hlink>
      <a:folHlink>
        <a:srgbClr val="FFCC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VP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quare bullets.pptx" id="{C1DDB4A3-5B3B-4EC4-B88D-685FE099B209}" vid="{5A6593AC-7BB6-4FC1-92B2-2A4E3015FE6D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3722</TotalTime>
  <Words>1216</Words>
  <Application>Microsoft Office PowerPoint</Application>
  <PresentationFormat>Widescreen</PresentationFormat>
  <Paragraphs>197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Tahoma</vt:lpstr>
      <vt:lpstr>Times New Roman</vt:lpstr>
      <vt:lpstr>Wingdings</vt:lpstr>
      <vt:lpstr>Blends</vt:lpstr>
      <vt:lpstr>1_JRDF_Theme 1</vt:lpstr>
      <vt:lpstr>2_JRDF_Theme 1</vt:lpstr>
      <vt:lpstr>1_Blends</vt:lpstr>
      <vt:lpstr>1_Default Design</vt:lpstr>
      <vt:lpstr>1_Office Theme</vt:lpstr>
      <vt:lpstr>JRDF_Theme 1</vt:lpstr>
      <vt:lpstr>VMP 930 Veterinary Parasitology</vt:lpstr>
      <vt:lpstr>Helminth Groups</vt:lpstr>
      <vt:lpstr>Nematode Larval Migrations</vt:lpstr>
      <vt:lpstr>Important concepts</vt:lpstr>
      <vt:lpstr>PowerPoint Presentation</vt:lpstr>
      <vt:lpstr>Terms / Concepts</vt:lpstr>
      <vt:lpstr>Pasture-Borne Life Cycle</vt:lpstr>
      <vt:lpstr>The Host </vt:lpstr>
      <vt:lpstr>Deworming v/s Adult worms</vt:lpstr>
      <vt:lpstr>Informative Ova</vt:lpstr>
      <vt:lpstr>Fecal Pat</vt:lpstr>
      <vt:lpstr>Pasture Management</vt:lpstr>
      <vt:lpstr>L3s: Treat &amp; Move Rotation</vt:lpstr>
      <vt:lpstr>L3s: Co-grazing Strategies</vt:lpstr>
      <vt:lpstr>Arrested L4s</vt:lpstr>
    </vt:vector>
  </TitlesOfParts>
  <Company>North Carolina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R Flowers</dc:creator>
  <cp:lastModifiedBy>James R Flowers</cp:lastModifiedBy>
  <cp:revision>88</cp:revision>
  <cp:lastPrinted>2024-08-22T15:03:53Z</cp:lastPrinted>
  <dcterms:created xsi:type="dcterms:W3CDTF">2022-09-23T15:17:00Z</dcterms:created>
  <dcterms:modified xsi:type="dcterms:W3CDTF">2024-09-14T08:47:29Z</dcterms:modified>
</cp:coreProperties>
</file>