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16" r:id="rId2"/>
    <p:sldMasterId id="2147483731" r:id="rId3"/>
    <p:sldMasterId id="2147483744" r:id="rId4"/>
    <p:sldMasterId id="2147483756" r:id="rId5"/>
    <p:sldMasterId id="2147483768" r:id="rId6"/>
  </p:sldMasterIdLst>
  <p:notesMasterIdLst>
    <p:notesMasterId r:id="rId13"/>
  </p:notesMasterIdLst>
  <p:sldIdLst>
    <p:sldId id="339" r:id="rId7"/>
    <p:sldId id="665" r:id="rId8"/>
    <p:sldId id="682" r:id="rId9"/>
    <p:sldId id="681" r:id="rId10"/>
    <p:sldId id="650" r:id="rId11"/>
    <p:sldId id="683" r:id="rId1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466" autoAdjust="0"/>
  </p:normalViewPr>
  <p:slideViewPr>
    <p:cSldViewPr snapToGrid="0">
      <p:cViewPr varScale="1">
        <p:scale>
          <a:sx n="83" d="100"/>
          <a:sy n="83" d="100"/>
        </p:scale>
        <p:origin x="12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996819-948C-4B32-9B87-D16B9FA8B6C9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E5BC2-F636-44DB-8188-C1B49442C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61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  <a:lvl6pPr marL="2225675" indent="-168275"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3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5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1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5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2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92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3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60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9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1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3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0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8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8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4222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0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095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4105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9881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76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33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462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4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035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697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5236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5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1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2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72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62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29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29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96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221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31775">
              <a:buFont typeface="Wingdings" panose="05000000000000000000" pitchFamily="2" charset="2"/>
              <a:buChar char="§"/>
              <a:defRPr/>
            </a:lvl4pPr>
            <a:lvl5pPr marL="1146175" indent="-231775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796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6495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84" y="438410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6879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33363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87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290513" indent="-290513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28600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17488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233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68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01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3200"/>
            </a:lvl1pPr>
            <a:lvl2pPr marL="682625" indent="-225425">
              <a:buFont typeface="Wingdings" panose="05000000000000000000" pitchFamily="2" charset="2"/>
              <a:buChar char="§"/>
              <a:defRPr sz="2800"/>
            </a:lvl2pPr>
            <a:lvl3pPr marL="1146175" indent="-231775">
              <a:buFont typeface="Wingdings" panose="05000000000000000000" pitchFamily="2" charset="2"/>
              <a:buChar char="§"/>
              <a:defRPr sz="2400"/>
            </a:lvl3pPr>
            <a:lvl4pPr marL="1597025" indent="-225425">
              <a:buFont typeface="Wingdings" panose="05000000000000000000" pitchFamily="2" charset="2"/>
              <a:buChar char="§"/>
              <a:defRPr sz="2000"/>
            </a:lvl4pPr>
            <a:lvl5pPr marL="1828800" indent="-231775">
              <a:buFont typeface="Wingdings" panose="05000000000000000000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1403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1978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9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841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57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21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7AED9B-0CA9-4DEC-A6B9-340779260F70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4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1800">
          <a:solidFill>
            <a:schemeClr val="tx1"/>
          </a:solidFill>
          <a:latin typeface="+mn-lt"/>
          <a:ea typeface="+mn-ea"/>
        </a:defRPr>
      </a:lvl2pPr>
      <a:lvl3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1600">
          <a:solidFill>
            <a:schemeClr val="tx1"/>
          </a:solidFill>
          <a:latin typeface="+mn-lt"/>
          <a:ea typeface="+mn-ea"/>
        </a:defRPr>
      </a:lvl3pPr>
      <a:lvl4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1400">
          <a:solidFill>
            <a:schemeClr val="tx1"/>
          </a:solidFill>
          <a:latin typeface="+mn-lt"/>
          <a:ea typeface="+mn-ea"/>
        </a:defRPr>
      </a:lvl4pPr>
      <a:lvl5pPr marL="1082675" indent="-16827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1200">
          <a:solidFill>
            <a:schemeClr val="tx1"/>
          </a:solidFill>
          <a:latin typeface="+mn-lt"/>
          <a:ea typeface="+mn-ea"/>
        </a:defRPr>
      </a:lvl5pPr>
      <a:lvl6pPr marL="1311275" indent="-168275" algn="l" rtl="0" eaLnBrk="1" fontAlgn="base" hangingPunct="1">
        <a:spcBef>
          <a:spcPct val="20000"/>
        </a:spcBef>
        <a:spcAft>
          <a:spcPct val="0"/>
        </a:spcAft>
        <a:buClr>
          <a:srgbClr val="00B0F0"/>
        </a:buClr>
        <a:buFont typeface="Comic Sans MS" panose="030F0702030302020204" pitchFamily="66" charset="0"/>
        <a:buChar char="Љ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9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65138" indent="-2254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682625" indent="-231775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14617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1684" y="2476982"/>
            <a:ext cx="6988629" cy="95201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b="1" dirty="0">
                <a:latin typeface="Comic Sans MS" panose="030F0702030302020204" pitchFamily="66" charset="0"/>
              </a:rPr>
              <a:t>Small Strongyles, </a:t>
            </a:r>
            <a:r>
              <a:rPr lang="en-US" sz="2800" b="1" i="1" dirty="0">
                <a:latin typeface="Comic Sans MS" panose="030F0702030302020204" pitchFamily="66" charset="0"/>
              </a:rPr>
              <a:t>Strongylus vulgaris</a:t>
            </a:r>
            <a:r>
              <a:rPr lang="en-US" sz="2800" b="1" dirty="0">
                <a:latin typeface="Comic Sans MS" panose="030F0702030302020204" pitchFamily="66" charset="0"/>
              </a:rPr>
              <a:t>, </a:t>
            </a:r>
            <a:r>
              <a:rPr lang="en-US" sz="2800" b="1" i="1" dirty="0" err="1">
                <a:latin typeface="Comic Sans MS" panose="030F0702030302020204" pitchFamily="66" charset="0"/>
              </a:rPr>
              <a:t>Oesophagostomum</a:t>
            </a:r>
            <a:r>
              <a:rPr lang="en-US" sz="2800" b="1" i="1" dirty="0">
                <a:latin typeface="Comic Sans MS" panose="030F0702030302020204" pitchFamily="66" charset="0"/>
              </a:rPr>
              <a:t> spp.</a:t>
            </a:r>
            <a:endParaRPr lang="en-US" sz="2800" i="1" dirty="0">
              <a:latin typeface="Comic Sans MS" panose="030F0702030302020204" pitchFamily="66" charset="0"/>
            </a:endParaRPr>
          </a:p>
        </p:txBody>
      </p:sp>
      <p:pic>
        <p:nvPicPr>
          <p:cNvPr id="3076" name="Picture 4" descr="vpglogo22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5711" y="5013158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726C77-F8AA-AB35-CBEE-8FB0120A7690}"/>
              </a:ext>
            </a:extLst>
          </p:cNvPr>
          <p:cNvSpPr txBox="1"/>
          <p:nvPr/>
        </p:nvSpPr>
        <p:spPr>
          <a:xfrm>
            <a:off x="5225031" y="3819999"/>
            <a:ext cx="1927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+mn-lt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216137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dirty="0"/>
              <a:t>Select </a:t>
            </a:r>
            <a:r>
              <a:rPr lang="en-US" sz="4000" b="1" dirty="0" err="1"/>
              <a:t>Strongylid</a:t>
            </a:r>
            <a:r>
              <a:rPr lang="en-US" sz="4000" b="1" dirty="0"/>
              <a:t> Nematodes</a:t>
            </a:r>
            <a:endParaRPr lang="en-US" sz="40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33464" y="2399314"/>
            <a:ext cx="1090429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1. </a:t>
            </a:r>
            <a:r>
              <a:rPr lang="en-US" dirty="0">
                <a:latin typeface="Comic Sans MS" panose="030F0702030302020204" pitchFamily="66" charset="0"/>
              </a:rPr>
              <a:t>L3s ingested while grazing on pasture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2. </a:t>
            </a:r>
            <a:r>
              <a:rPr lang="en-US" dirty="0">
                <a:latin typeface="Comic Sans MS" panose="030F0702030302020204" pitchFamily="66" charset="0"/>
              </a:rPr>
              <a:t>Cranial Mesenteric Artery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3. </a:t>
            </a:r>
            <a:r>
              <a:rPr lang="en-US" u="sng" dirty="0">
                <a:latin typeface="Comic Sans MS" panose="030F0702030302020204" pitchFamily="66" charset="0"/>
              </a:rPr>
              <a:t>Currently</a:t>
            </a:r>
            <a:r>
              <a:rPr lang="en-US" dirty="0">
                <a:latin typeface="Comic Sans MS" panose="030F0702030302020204" pitchFamily="66" charset="0"/>
              </a:rPr>
              <a:t>, the most common and important helminth of horses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4. </a:t>
            </a:r>
            <a:r>
              <a:rPr lang="en-US" dirty="0">
                <a:latin typeface="Comic Sans MS" panose="030F0702030302020204" pitchFamily="66" charset="0"/>
              </a:rPr>
              <a:t>Main pathology caused by migrating L4s in the lining of mesenteric arteries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5. </a:t>
            </a:r>
            <a:r>
              <a:rPr lang="en-US" dirty="0">
                <a:latin typeface="Comic Sans MS" panose="030F0702030302020204" pitchFamily="66" charset="0"/>
              </a:rPr>
              <a:t>Adult worms found in the lumen of the cecum or colon.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6. </a:t>
            </a:r>
            <a:r>
              <a:rPr lang="en-US" dirty="0">
                <a:latin typeface="Comic Sans MS" panose="030F0702030302020204" pitchFamily="66" charset="0"/>
              </a:rPr>
              <a:t>Intense Colic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7. </a:t>
            </a:r>
            <a:r>
              <a:rPr lang="en-US" dirty="0">
                <a:latin typeface="Comic Sans MS" panose="030F0702030302020204" pitchFamily="66" charset="0"/>
              </a:rPr>
              <a:t>Main pathology is caused by encysted L4 larvae.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8. </a:t>
            </a:r>
            <a:r>
              <a:rPr lang="en-US" dirty="0">
                <a:latin typeface="Comic Sans MS" panose="030F0702030302020204" pitchFamily="66" charset="0"/>
              </a:rPr>
              <a:t>Horse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9. </a:t>
            </a:r>
            <a:r>
              <a:rPr lang="en-US" dirty="0">
                <a:latin typeface="Comic Sans MS" panose="030F0702030302020204" pitchFamily="66" charset="0"/>
              </a:rPr>
              <a:t>Abdominocentesis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189117" y="4816395"/>
            <a:ext cx="3148641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Small Strongyles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Strongylus vulgaris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 err="1">
                <a:latin typeface="Comic Sans MS" panose="030F0702030302020204" pitchFamily="66" charset="0"/>
              </a:rPr>
              <a:t>Oesophagostomum</a:t>
            </a:r>
            <a:r>
              <a:rPr lang="en-US" i="1" dirty="0">
                <a:latin typeface="Comic Sans MS" panose="030F0702030302020204" pitchFamily="66" charset="0"/>
              </a:rPr>
              <a:t> spp.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8"/>
            <a:ext cx="10593738" cy="63026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</a:t>
            </a:r>
            <a:r>
              <a:rPr lang="en-US" altLang="en-US" sz="2000" kern="0" dirty="0" err="1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Strongylid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nematode with its associated characteristic.</a:t>
            </a: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16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2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9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dirty="0"/>
              <a:t>Select </a:t>
            </a:r>
            <a:r>
              <a:rPr lang="en-US" sz="4000" b="1" dirty="0" err="1"/>
              <a:t>Strongylid</a:t>
            </a:r>
            <a:r>
              <a:rPr lang="en-US" sz="4000" b="1" dirty="0"/>
              <a:t> Nematodes</a:t>
            </a:r>
            <a:endParaRPr lang="en-US" sz="40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33464" y="2455329"/>
            <a:ext cx="10103907" cy="42342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1. </a:t>
            </a:r>
            <a:r>
              <a:rPr lang="en-US" u="sng" dirty="0">
                <a:latin typeface="Comic Sans MS" panose="030F0702030302020204" pitchFamily="66" charset="0"/>
              </a:rPr>
              <a:t>Historically</a:t>
            </a:r>
            <a:r>
              <a:rPr lang="en-US" dirty="0">
                <a:latin typeface="Comic Sans MS" panose="030F0702030302020204" pitchFamily="66" charset="0"/>
              </a:rPr>
              <a:t>, the most important helminth of Horses; re-emerging DZ in Europe.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2. </a:t>
            </a:r>
            <a:r>
              <a:rPr lang="en-US" dirty="0">
                <a:latin typeface="Comic Sans MS" panose="030F0702030302020204" pitchFamily="66" charset="0"/>
              </a:rPr>
              <a:t>Cows, Small Ruminants, &amp; Pigs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3. </a:t>
            </a:r>
            <a:r>
              <a:rPr lang="en-US" dirty="0">
                <a:latin typeface="Comic Sans MS" panose="030F0702030302020204" pitchFamily="66" charset="0"/>
              </a:rPr>
              <a:t>Encysted L4s elicit a pathogenic immune reaction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4. </a:t>
            </a:r>
            <a:r>
              <a:rPr lang="en-US" dirty="0">
                <a:latin typeface="Comic Sans MS" panose="030F0702030302020204" pitchFamily="66" charset="0"/>
              </a:rPr>
              <a:t>Thrombosis, Occluded Vessels, Infarcted Intestines, Peritonitis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5. </a:t>
            </a:r>
            <a:r>
              <a:rPr lang="en-US" dirty="0">
                <a:latin typeface="Comic Sans MS" panose="030F0702030302020204" pitchFamily="66" charset="0"/>
              </a:rPr>
              <a:t>Pus-filled, Caseous nodules on serosa of the gut.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6. </a:t>
            </a:r>
            <a:r>
              <a:rPr lang="en-US" dirty="0">
                <a:latin typeface="Comic Sans MS" panose="030F0702030302020204" pitchFamily="66" charset="0"/>
              </a:rPr>
              <a:t>Non-strangulating Intestinal Infarction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7. </a:t>
            </a:r>
            <a:r>
              <a:rPr lang="en-US" dirty="0">
                <a:latin typeface="Comic Sans MS" panose="030F0702030302020204" pitchFamily="66" charset="0"/>
              </a:rPr>
              <a:t>Diarrhea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8. </a:t>
            </a:r>
            <a:r>
              <a:rPr lang="en-US" dirty="0">
                <a:latin typeface="Comic Sans MS" panose="030F0702030302020204" pitchFamily="66" charset="0"/>
              </a:rPr>
              <a:t>Nodular worm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9. </a:t>
            </a:r>
            <a:r>
              <a:rPr lang="en-US" dirty="0">
                <a:latin typeface="Comic Sans MS" panose="030F0702030302020204" pitchFamily="66" charset="0"/>
              </a:rPr>
              <a:t>Confirmatory Diagnosis via Exploratory Laparotomy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10. </a:t>
            </a:r>
            <a:r>
              <a:rPr lang="en-US" dirty="0">
                <a:latin typeface="Comic Sans MS" panose="030F0702030302020204" pitchFamily="66" charset="0"/>
              </a:rPr>
              <a:t>Economic loss due to condemnation of ruined sausage casings.</a:t>
            </a:r>
          </a:p>
          <a:p>
            <a:pPr>
              <a:tabLst>
                <a:tab pos="4114800" algn="l"/>
              </a:tabLst>
            </a:pP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298292" y="4451947"/>
            <a:ext cx="3148641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Small Strongyles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Strongylus vulgaris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 err="1">
                <a:latin typeface="Comic Sans MS" panose="030F0702030302020204" pitchFamily="66" charset="0"/>
              </a:rPr>
              <a:t>Oesophagostomum</a:t>
            </a:r>
            <a:r>
              <a:rPr lang="en-US" i="1" dirty="0">
                <a:latin typeface="Comic Sans MS" panose="030F0702030302020204" pitchFamily="66" charset="0"/>
              </a:rPr>
              <a:t> spp.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8"/>
            <a:ext cx="10593738" cy="63026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</a:t>
            </a:r>
            <a:r>
              <a:rPr lang="en-US" altLang="en-US" sz="2000" kern="0" dirty="0" err="1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Strongylid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nematode with its associated characteristic.</a:t>
            </a: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16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2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94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dirty="0"/>
              <a:t>Small Strongyles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56042" y="2807404"/>
            <a:ext cx="7717114" cy="14823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309688" indent="-130968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1. </a:t>
            </a:r>
            <a:r>
              <a:rPr lang="en-US" dirty="0">
                <a:latin typeface="Comic Sans MS" panose="030F0702030302020204" pitchFamily="66" charset="0"/>
              </a:rPr>
              <a:t>Severe immunological response to a large population of encysted larvae within the mucosa.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 2. </a:t>
            </a:r>
            <a:r>
              <a:rPr lang="en-US" dirty="0">
                <a:latin typeface="Comic Sans MS" panose="030F0702030302020204" pitchFamily="66" charset="0"/>
              </a:rPr>
              <a:t>The sudden eruption of large numbers of encysted larvae from the wall of the large intestine.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586159" y="2918086"/>
            <a:ext cx="3148641" cy="80021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Larval Cyathostominosis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Granulomatous colitis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42648" y="1817045"/>
            <a:ext cx="9883396" cy="63026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type of Pathology caused by Small Strongyles in Horses and its appropriate description.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4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7882DF4-7020-A0EE-7E9A-7E6BD63E6625}"/>
              </a:ext>
            </a:extLst>
          </p:cNvPr>
          <p:cNvCxnSpPr/>
          <p:nvPr/>
        </p:nvCxnSpPr>
        <p:spPr>
          <a:xfrm>
            <a:off x="456042" y="4529730"/>
            <a:ext cx="111848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C8770142-1CEB-CD94-1991-FA7E6D03B18D}"/>
              </a:ext>
            </a:extLst>
          </p:cNvPr>
          <p:cNvSpPr txBox="1">
            <a:spLocks noChangeArrowheads="1"/>
          </p:cNvSpPr>
          <p:nvPr/>
        </p:nvSpPr>
        <p:spPr>
          <a:xfrm>
            <a:off x="1086569" y="4660009"/>
            <a:ext cx="10018863" cy="203682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200000"/>
              </a:lnSpc>
              <a:spcBef>
                <a:spcPts val="0"/>
              </a:spcBef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Fill-in-the-Blanks: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When treating a foal for a small strongyle infection, it is suggested to include ______________________ with the dewormer, due to post-treatment pathology caused by the loss of ____________.</a:t>
            </a:r>
          </a:p>
        </p:txBody>
      </p:sp>
    </p:spTree>
    <p:extLst>
      <p:ext uri="{BB962C8B-B14F-4D97-AF65-F5344CB8AC3E}">
        <p14:creationId xmlns:p14="http://schemas.microsoft.com/office/powerpoint/2010/main" val="2257261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122A31FC-587B-0A4D-7C45-F64200E13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04" y="200025"/>
            <a:ext cx="11247102" cy="1219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b="1" dirty="0">
                <a:latin typeface="Comic Sans MS" panose="030F0702030302020204" pitchFamily="66" charset="0"/>
                <a:cs typeface="Times New Roman" pitchFamily="18" charset="0"/>
              </a:rPr>
              <a:t>Small Strongyles</a:t>
            </a:r>
            <a:b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en-US" altLang="en-US" sz="2800" b="1" dirty="0">
                <a:latin typeface="Comic Sans MS" panose="030F0702030302020204" pitchFamily="66" charset="0"/>
                <a:cs typeface="Times New Roman" pitchFamily="18" charset="0"/>
              </a:rPr>
              <a:t>Clinical Signs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92" y="2203262"/>
            <a:ext cx="10351699" cy="462425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Persistent Diarrhea and Dehydration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Piglets in 1</a:t>
            </a:r>
            <a:r>
              <a:rPr lang="en-US" sz="1700" kern="100" baseline="30000" dirty="0">
                <a:ea typeface="Times New Roman" panose="02020603050405020304" pitchFamily="18" charset="0"/>
                <a:cs typeface="Calibri" panose="020F0502020204030204" pitchFamily="34" charset="0"/>
              </a:rPr>
              <a:t>st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week of life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Weight-loss, poor body condition, unthriftiness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Older horses kept in a stall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Severe colic with potential aortic aneurysm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Hypoproteinemia with ventral edema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Young horses on pasture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Frequent coughing, crepitation, harsh bronchial sounds, &amp; air hunger.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75C0C6-AEC6-DC40-B832-A6C7CF9C8B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1FA3F80-BB0A-593C-53EA-467FD028D6DB}"/>
              </a:ext>
            </a:extLst>
          </p:cNvPr>
          <p:cNvSpPr txBox="1">
            <a:spLocks noChangeArrowheads="1"/>
          </p:cNvSpPr>
          <p:nvPr/>
        </p:nvSpPr>
        <p:spPr>
          <a:xfrm>
            <a:off x="258792" y="1673667"/>
            <a:ext cx="11476007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box: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the Boxes that apply to the Clinical Signs of </a:t>
            </a: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Small Strongyles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02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122A31FC-587B-0A4D-7C45-F64200E13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04" y="200025"/>
            <a:ext cx="11247102" cy="1219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b="1" dirty="0">
                <a:latin typeface="Comic Sans MS" panose="030F0702030302020204" pitchFamily="66" charset="0"/>
                <a:cs typeface="Times New Roman" pitchFamily="18" charset="0"/>
              </a:rPr>
              <a:t>Small Strongyles</a:t>
            </a:r>
            <a:b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en-US" altLang="en-US" sz="2800" b="1" dirty="0">
                <a:latin typeface="Comic Sans MS" panose="030F0702030302020204" pitchFamily="66" charset="0"/>
                <a:cs typeface="Times New Roman" pitchFamily="18" charset="0"/>
              </a:rPr>
              <a:t>Control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389" y="2513518"/>
            <a:ext cx="10957077" cy="271711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Focus on control of Small Strongyles for mature horses &gt; 3 years old.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Co-graze naïve foals with older horses.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Target horses with high contamination potential with </a:t>
            </a:r>
            <a:r>
              <a:rPr lang="en-US" sz="1700" kern="100" dirty="0" err="1">
                <a:ea typeface="Times New Roman" panose="02020603050405020304" pitchFamily="18" charset="0"/>
                <a:cs typeface="Calibri" panose="020F0502020204030204" pitchFamily="34" charset="0"/>
              </a:rPr>
              <a:t>FEC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of &gt;500 </a:t>
            </a:r>
            <a:r>
              <a:rPr lang="en-US" sz="1700" kern="100" dirty="0" err="1">
                <a:ea typeface="Times New Roman" panose="02020603050405020304" pitchFamily="18" charset="0"/>
                <a:cs typeface="Calibri" panose="020F0502020204030204" pitchFamily="34" charset="0"/>
              </a:rPr>
              <a:t>epg</a:t>
            </a:r>
            <a:endParaRPr lang="en-US" sz="170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Check efficacy of dewormers with a </a:t>
            </a:r>
            <a:r>
              <a:rPr lang="en-US" sz="1700" kern="100" dirty="0" err="1">
                <a:ea typeface="Times New Roman" panose="02020603050405020304" pitchFamily="18" charset="0"/>
                <a:cs typeface="Calibri" panose="020F0502020204030204" pitchFamily="34" charset="0"/>
              </a:rPr>
              <a:t>FECRT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every 3 years.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Small strongyles are highly resistant to Macrocyclic lactones, so don’t deworm with Ivermectin. </a:t>
            </a:r>
            <a:endParaRPr lang="en-US" sz="170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At the end of the grazing season, d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eworm with a larvicidal dewormer.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75C0C6-AEC6-DC40-B832-A6C7CF9C8B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1FA3F80-BB0A-593C-53EA-467FD028D6DB}"/>
              </a:ext>
            </a:extLst>
          </p:cNvPr>
          <p:cNvSpPr txBox="1">
            <a:spLocks noChangeArrowheads="1"/>
          </p:cNvSpPr>
          <p:nvPr/>
        </p:nvSpPr>
        <p:spPr>
          <a:xfrm>
            <a:off x="258792" y="1673667"/>
            <a:ext cx="11476007" cy="779414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box: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the Boxes that apply to the Control of </a:t>
            </a: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Small Strongyles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.</a:t>
            </a:r>
          </a:p>
          <a:p>
            <a:pPr marL="0" indent="0" algn="ctr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(Based on AAEP guidelines)</a:t>
            </a:r>
          </a:p>
        </p:txBody>
      </p:sp>
    </p:spTree>
    <p:extLst>
      <p:ext uri="{BB962C8B-B14F-4D97-AF65-F5344CB8AC3E}">
        <p14:creationId xmlns:p14="http://schemas.microsoft.com/office/powerpoint/2010/main" val="146004503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93FF649-6AF6-49DD-9D35-F6985BFE34D6}"/>
    </a:ext>
  </a:extLst>
</a:theme>
</file>

<file path=ppt/theme/theme2.xml><?xml version="1.0" encoding="utf-8"?>
<a:theme xmlns:a="http://schemas.openxmlformats.org/drawingml/2006/main" name="1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3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274E512-A19E-446E-B514-685B15A3BFBE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677D68D5-188B-40F4-82B8-0009D0AE5DE1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_lecture_15.pptx" id="{D50DDA1F-7E7D-4C51-BD7B-D8EDE2AE1E43}" vid="{A70893A7-025F-44AC-BA98-AD0198119E73}"/>
    </a:ext>
  </a:extLst>
</a:theme>
</file>

<file path=ppt/theme/theme6.xml><?xml version="1.0" encoding="utf-8"?>
<a:theme xmlns:a="http://schemas.openxmlformats.org/drawingml/2006/main" name="JRDF_Theme 1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FF0000"/>
      </a:hlink>
      <a:folHlink>
        <a:srgbClr val="FFCC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quare bullets.pptx" id="{C1DDB4A3-5B3B-4EC4-B88D-685FE099B209}" vid="{5A6593AC-7BB6-4FC1-92B2-2A4E3015FE6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5674</TotalTime>
  <Words>549</Words>
  <Application>Microsoft Office PowerPoint</Application>
  <PresentationFormat>Widescreen</PresentationFormat>
  <Paragraphs>100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Tahoma</vt:lpstr>
      <vt:lpstr>Times New Roman</vt:lpstr>
      <vt:lpstr>Wingdings</vt:lpstr>
      <vt:lpstr>Blends</vt:lpstr>
      <vt:lpstr>1_JRDF_Theme 1</vt:lpstr>
      <vt:lpstr>1_Blends</vt:lpstr>
      <vt:lpstr>1_Default Design</vt:lpstr>
      <vt:lpstr>1_Office Theme</vt:lpstr>
      <vt:lpstr>JRDF_Theme 1</vt:lpstr>
      <vt:lpstr>PowerPoint Presentation</vt:lpstr>
      <vt:lpstr>Select Strongylid Nematodes</vt:lpstr>
      <vt:lpstr>Select Strongylid Nematodes</vt:lpstr>
      <vt:lpstr>Small Strongyles</vt:lpstr>
      <vt:lpstr>Small Strongyles Clinical Signs</vt:lpstr>
      <vt:lpstr>Small Strongyles Control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James R Flowers</cp:lastModifiedBy>
  <cp:revision>109</cp:revision>
  <cp:lastPrinted>2024-04-18T14:14:17Z</cp:lastPrinted>
  <dcterms:created xsi:type="dcterms:W3CDTF">2022-09-23T15:17:00Z</dcterms:created>
  <dcterms:modified xsi:type="dcterms:W3CDTF">2024-09-22T19:03:58Z</dcterms:modified>
</cp:coreProperties>
</file>