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</p:sldMasterIdLst>
  <p:notesMasterIdLst>
    <p:notesMasterId r:id="rId15"/>
  </p:notesMasterIdLst>
  <p:sldIdLst>
    <p:sldId id="339" r:id="rId7"/>
    <p:sldId id="665" r:id="rId8"/>
    <p:sldId id="684" r:id="rId9"/>
    <p:sldId id="688" r:id="rId10"/>
    <p:sldId id="686" r:id="rId11"/>
    <p:sldId id="687" r:id="rId12"/>
    <p:sldId id="685" r:id="rId13"/>
    <p:sldId id="650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466" autoAdjust="0"/>
  </p:normalViewPr>
  <p:slideViewPr>
    <p:cSldViewPr snapToGrid="0">
      <p:cViewPr varScale="1">
        <p:scale>
          <a:sx n="64" d="100"/>
          <a:sy n="64" d="100"/>
        </p:scale>
        <p:origin x="6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22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879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8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233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68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01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0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97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4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7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21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1685" y="2964263"/>
            <a:ext cx="6988629" cy="5610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b="1" i="1" dirty="0">
                <a:latin typeface="Comic Sans MS" panose="030F0702030302020204" pitchFamily="66" charset="0"/>
              </a:rPr>
              <a:t>Strongyloides spp.</a:t>
            </a:r>
            <a:r>
              <a:rPr lang="en-US" sz="2800" b="1" dirty="0">
                <a:latin typeface="Comic Sans MS" panose="030F0702030302020204" pitchFamily="66" charset="0"/>
              </a:rPr>
              <a:t>; </a:t>
            </a:r>
            <a:r>
              <a:rPr lang="en-US" sz="2800" b="1" i="1" dirty="0">
                <a:latin typeface="Comic Sans MS" panose="030F0702030302020204" pitchFamily="66" charset="0"/>
              </a:rPr>
              <a:t>Trichuris spp.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5711" y="501315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726C77-F8AA-AB35-CBEE-8FB0120A7690}"/>
              </a:ext>
            </a:extLst>
          </p:cNvPr>
          <p:cNvSpPr txBox="1"/>
          <p:nvPr/>
        </p:nvSpPr>
        <p:spPr>
          <a:xfrm>
            <a:off x="5225031" y="3819999"/>
            <a:ext cx="1927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+mn-lt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spp.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97556" y="2455703"/>
            <a:ext cx="109042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 err="1">
                <a:solidFill>
                  <a:schemeClr val="accent5"/>
                </a:solidFill>
                <a:latin typeface="Comic Sans MS" panose="030F0702030302020204" pitchFamily="66" charset="0"/>
              </a:rPr>
              <a:t>A,B,C,D</a:t>
            </a:r>
            <a:r>
              <a:rPr lang="en-US" b="1" dirty="0">
                <a:latin typeface="Comic Sans MS" panose="030F0702030302020204" pitchFamily="66" charset="0"/>
              </a:rPr>
              <a:t>_ 1. </a:t>
            </a:r>
            <a:r>
              <a:rPr lang="en-US" dirty="0">
                <a:latin typeface="Comic Sans MS" panose="030F0702030302020204" pitchFamily="66" charset="0"/>
              </a:rPr>
              <a:t>Heterogonic Life Cycle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b="1" dirty="0">
                <a:latin typeface="Comic Sans MS" panose="030F0702030302020204" pitchFamily="66" charset="0"/>
              </a:rPr>
              <a:t>__ 2. </a:t>
            </a:r>
            <a:r>
              <a:rPr lang="en-US" dirty="0">
                <a:latin typeface="Comic Sans MS" panose="030F0702030302020204" pitchFamily="66" charset="0"/>
              </a:rPr>
              <a:t>Autoinfection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b="1" dirty="0">
                <a:latin typeface="Comic Sans MS" panose="030F0702030302020204" pitchFamily="66" charset="0"/>
              </a:rPr>
              <a:t>__ 3. </a:t>
            </a:r>
            <a:r>
              <a:rPr lang="en-US" dirty="0">
                <a:latin typeface="Comic Sans MS" panose="030F0702030302020204" pitchFamily="66" charset="0"/>
              </a:rPr>
              <a:t>Kid Goats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 err="1">
                <a:solidFill>
                  <a:schemeClr val="accent5"/>
                </a:solidFill>
                <a:latin typeface="Comic Sans MS" panose="030F0702030302020204" pitchFamily="66" charset="0"/>
              </a:rPr>
              <a:t>A,B,C,D</a:t>
            </a:r>
            <a:r>
              <a:rPr lang="en-US" b="1" dirty="0">
                <a:latin typeface="Comic Sans MS" panose="030F0702030302020204" pitchFamily="66" charset="0"/>
              </a:rPr>
              <a:t>_ 4. </a:t>
            </a:r>
            <a:r>
              <a:rPr lang="en-US" dirty="0">
                <a:latin typeface="Comic Sans MS" panose="030F0702030302020204" pitchFamily="66" charset="0"/>
              </a:rPr>
              <a:t>Skin penetration </a:t>
            </a:r>
            <a:r>
              <a:rPr lang="en-US" dirty="0">
                <a:latin typeface="Comic Sans MS" panose="030F0702030302020204" pitchFamily="66" charset="0"/>
                <a:sym typeface="Wingdings" panose="05000000000000000000" pitchFamily="2" charset="2"/>
              </a:rPr>
              <a:t> dermatitis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A,B,C</a:t>
            </a:r>
            <a:r>
              <a:rPr lang="en-US" b="1" dirty="0">
                <a:latin typeface="Comic Sans MS" panose="030F0702030302020204" pitchFamily="66" charset="0"/>
              </a:rPr>
              <a:t>_ 5. </a:t>
            </a:r>
            <a:r>
              <a:rPr lang="en-US" dirty="0">
                <a:latin typeface="Comic Sans MS" panose="030F0702030302020204" pitchFamily="66" charset="0"/>
              </a:rPr>
              <a:t>Eggs in Feces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 err="1">
                <a:solidFill>
                  <a:schemeClr val="accent5"/>
                </a:solidFill>
                <a:latin typeface="Comic Sans MS" panose="030F0702030302020204" pitchFamily="66" charset="0"/>
              </a:rPr>
              <a:t>A,B,C,D</a:t>
            </a:r>
            <a:r>
              <a:rPr lang="en-US" b="1" dirty="0">
                <a:latin typeface="Comic Sans MS" panose="030F0702030302020204" pitchFamily="66" charset="0"/>
              </a:rPr>
              <a:t>_ 6. </a:t>
            </a:r>
            <a:r>
              <a:rPr lang="en-US" dirty="0">
                <a:latin typeface="Comic Sans MS" panose="030F0702030302020204" pitchFamily="66" charset="0"/>
              </a:rPr>
              <a:t>Enteritis </a:t>
            </a:r>
            <a:r>
              <a:rPr lang="en-US" dirty="0">
                <a:latin typeface="Comic Sans MS" panose="030F0702030302020204" pitchFamily="66" charset="0"/>
                <a:sym typeface="Wingdings" panose="05000000000000000000" pitchFamily="2" charset="2"/>
              </a:rPr>
              <a:t> Diarrhea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b="1" dirty="0">
                <a:latin typeface="Comic Sans MS" panose="030F0702030302020204" pitchFamily="66" charset="0"/>
              </a:rPr>
              <a:t>__ 7. </a:t>
            </a:r>
            <a:r>
              <a:rPr lang="en-US" dirty="0">
                <a:latin typeface="Comic Sans MS" panose="030F0702030302020204" pitchFamily="66" charset="0"/>
              </a:rPr>
              <a:t>Baermann technique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8. </a:t>
            </a:r>
            <a:r>
              <a:rPr lang="en-US" dirty="0">
                <a:latin typeface="Comic Sans MS" panose="030F0702030302020204" pitchFamily="66" charset="0"/>
              </a:rPr>
              <a:t>Pre-weaned piglets.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b="1" dirty="0">
                <a:latin typeface="Comic Sans MS" panose="030F0702030302020204" pitchFamily="66" charset="0"/>
              </a:rPr>
              <a:t>__ 9. </a:t>
            </a:r>
            <a:r>
              <a:rPr lang="en-US" dirty="0">
                <a:latin typeface="Comic Sans MS" panose="030F0702030302020204" pitchFamily="66" charset="0"/>
              </a:rPr>
              <a:t>Possibly Zoonotic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__ 10. </a:t>
            </a:r>
            <a:r>
              <a:rPr lang="en-US" dirty="0">
                <a:latin typeface="Comic Sans MS" panose="030F0702030302020204" pitchFamily="66" charset="0"/>
              </a:rPr>
              <a:t>Foal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65681" y="3323261"/>
            <a:ext cx="3393283" cy="166199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Strongyloides ransomi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Strongyloides westeri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Strongyloides </a:t>
            </a:r>
            <a:r>
              <a:rPr lang="en-US" i="1" dirty="0" err="1">
                <a:latin typeface="Comic Sans MS" panose="030F0702030302020204" pitchFamily="66" charset="0"/>
              </a:rPr>
              <a:t>papillosus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 </a:t>
            </a:r>
            <a:r>
              <a:rPr lang="en-US" i="1" dirty="0">
                <a:latin typeface="Comic Sans MS" panose="030F0702030302020204" pitchFamily="66" charset="0"/>
              </a:rPr>
              <a:t>Strongyloides stercoralis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spp.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associated characteristic.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endParaRPr lang="en-US" altLang="en-US" sz="20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36729"/>
            <a:ext cx="10972800" cy="1020224"/>
          </a:xfrm>
        </p:spPr>
        <p:txBody>
          <a:bodyPr/>
          <a:lstStyle/>
          <a:p>
            <a:r>
              <a:rPr lang="en-US" sz="4000" b="1" i="1" dirty="0"/>
              <a:t>Strongyloides ransomi</a:t>
            </a:r>
            <a:br>
              <a:rPr lang="en-US" sz="4000" b="1" i="1" dirty="0"/>
            </a:br>
            <a:r>
              <a:rPr lang="en-US" sz="3200" dirty="0"/>
              <a:t>Transmission &amp; Disease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1649917" y="2634617"/>
            <a:ext cx="64986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 1. </a:t>
            </a:r>
            <a:r>
              <a:rPr lang="en-US" dirty="0">
                <a:latin typeface="Comic Sans MS" panose="030F0702030302020204" pitchFamily="66" charset="0"/>
              </a:rPr>
              <a:t>Somatic Migration of Larvae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 2. </a:t>
            </a:r>
            <a:r>
              <a:rPr lang="en-US" dirty="0">
                <a:latin typeface="+mn-lt"/>
              </a:rPr>
              <a:t>Source of “re-stocking” arrested larvae in tissues that target next litter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 3. </a:t>
            </a:r>
            <a:r>
              <a:rPr lang="en-US" dirty="0">
                <a:latin typeface="Comic Sans MS" panose="030F0702030302020204" pitchFamily="66" charset="0"/>
              </a:rPr>
              <a:t>Watery Diarrhea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 4. </a:t>
            </a:r>
            <a:r>
              <a:rPr lang="en-US" dirty="0">
                <a:latin typeface="Comic Sans MS" panose="030F0702030302020204" pitchFamily="66" charset="0"/>
              </a:rPr>
              <a:t>Source of Transmammary transmission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 5. </a:t>
            </a:r>
            <a:r>
              <a:rPr lang="en-US" dirty="0">
                <a:latin typeface="Comic Sans MS" panose="030F0702030302020204" pitchFamily="66" charset="0"/>
              </a:rPr>
              <a:t>Source of Environmental Contamination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952931" y="2903184"/>
            <a:ext cx="2629469" cy="80021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Piglet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dirty="0">
                <a:latin typeface="Comic Sans MS" panose="030F0702030302020204" pitchFamily="66" charset="0"/>
              </a:rPr>
              <a:t>Sow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9"/>
            <a:ext cx="10593738" cy="70640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Regarding the epidemiology of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ransomi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 Match each description with the appropriate “source” host.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7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48" y="102737"/>
            <a:ext cx="10639752" cy="1354216"/>
          </a:xfrm>
        </p:spPr>
        <p:txBody>
          <a:bodyPr/>
          <a:lstStyle/>
          <a:p>
            <a:pPr algn="l"/>
            <a:r>
              <a:rPr lang="en-US" sz="4000" b="1" i="1" dirty="0"/>
              <a:t>Strongyloides spp.</a:t>
            </a:r>
            <a:br>
              <a:rPr lang="en-US" sz="4000" b="1" i="1" dirty="0"/>
            </a:br>
            <a:r>
              <a:rPr lang="en-US" sz="3200" dirty="0"/>
              <a:t>Treatments for Control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56041" y="2492907"/>
            <a:ext cx="11463243" cy="39426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309688" indent="-1309688"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Regarding </a:t>
            </a:r>
            <a:r>
              <a:rPr lang="en-US" sz="2400" b="1" i="1" dirty="0">
                <a:latin typeface="Comic Sans MS" panose="030F0702030302020204" pitchFamily="66" charset="0"/>
              </a:rPr>
              <a:t>Strongyloides spp.</a:t>
            </a:r>
            <a:r>
              <a:rPr lang="en-US" sz="2400" b="1" dirty="0">
                <a:latin typeface="Comic Sans MS" panose="030F0702030302020204" pitchFamily="66" charset="0"/>
              </a:rPr>
              <a:t>:</a:t>
            </a:r>
          </a:p>
          <a:p>
            <a:pPr marL="1309688" indent="-130968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Besides the need to reduce pathology, one also treats neonates to</a:t>
            </a: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 _</a:t>
            </a:r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reduce environmental contamination</a:t>
            </a:r>
            <a:r>
              <a:rPr lang="en-US" sz="2400" b="1" dirty="0">
                <a:latin typeface="Comic Sans MS" panose="030F0702030302020204" pitchFamily="66" charset="0"/>
              </a:rPr>
              <a:t>_.</a:t>
            </a: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2. One deworms the dam prior to parturition to</a:t>
            </a: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 ____</a:t>
            </a:r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reduce transmammary transmission</a:t>
            </a:r>
            <a:r>
              <a:rPr lang="en-US" sz="2400" b="1" dirty="0">
                <a:latin typeface="Comic Sans MS" panose="030F0702030302020204" pitchFamily="66" charset="0"/>
              </a:rPr>
              <a:t>____.</a:t>
            </a:r>
          </a:p>
          <a:p>
            <a:pPr marL="1309688" indent="-1309688">
              <a:buAutoNum type="arabicPeriod"/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309688" indent="-1309688">
              <a:buAutoNum type="arabicPeriod"/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42648" y="1817045"/>
            <a:ext cx="10399120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 in the blank: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 in the blank with the correct reasons to deworm each host.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2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stercoralis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4232476" y="5655997"/>
            <a:ext cx="3727048" cy="80021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Heterogonic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Homogonic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42648" y="1817045"/>
            <a:ext cx="9883396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life cycle term associated with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stercoralis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appropriate description.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5C762B-2FA1-1F23-84D5-8BAB0A81B414}"/>
              </a:ext>
            </a:extLst>
          </p:cNvPr>
          <p:cNvGrpSpPr/>
          <p:nvPr/>
        </p:nvGrpSpPr>
        <p:grpSpPr>
          <a:xfrm>
            <a:off x="208344" y="2726383"/>
            <a:ext cx="5644589" cy="2060293"/>
            <a:chOff x="208344" y="2685327"/>
            <a:chExt cx="5644589" cy="20602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DB54FFA-3839-3BB9-C79C-45B2A99B37AD}"/>
                </a:ext>
              </a:extLst>
            </p:cNvPr>
            <p:cNvSpPr txBox="1"/>
            <p:nvPr/>
          </p:nvSpPr>
          <p:spPr>
            <a:xfrm>
              <a:off x="456041" y="2826929"/>
              <a:ext cx="5396892" cy="191869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1309688" indent="-1309688">
                <a:tabLst>
                  <a:tab pos="5486400" algn="l"/>
                </a:tabLst>
              </a:pPr>
              <a:r>
                <a:rPr lang="en-US" b="1" dirty="0">
                  <a:latin typeface="Comic Sans MS" panose="030F0702030302020204" pitchFamily="66" charset="0"/>
                </a:rPr>
                <a:t>_</a:t>
              </a:r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B</a:t>
              </a:r>
              <a:r>
                <a:rPr lang="en-US" b="1" dirty="0">
                  <a:latin typeface="Comic Sans MS" panose="030F0702030302020204" pitchFamily="66" charset="0"/>
                </a:rPr>
                <a:t>_ 1. </a:t>
              </a:r>
              <a:r>
                <a:rPr lang="en-US" dirty="0">
                  <a:latin typeface="Comic Sans MS" panose="030F0702030302020204" pitchFamily="66" charset="0"/>
                </a:rPr>
                <a:t>Parasitic, parthenogenetic female worm 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sz="1000" dirty="0">
                <a:latin typeface="Comic Sans MS" panose="030F0702030302020204" pitchFamily="66" charset="0"/>
              </a:endParaRPr>
            </a:p>
            <a:p>
              <a:pPr marL="1309688" indent="-1309688">
                <a:tabLst>
                  <a:tab pos="5486400" algn="l"/>
                </a:tabLst>
              </a:pPr>
              <a:endParaRPr lang="en-US" sz="1000" dirty="0">
                <a:latin typeface="Comic Sans MS" panose="030F0702030302020204" pitchFamily="66" charset="0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</a:rPr>
                <a:t> </a:t>
              </a: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egg, L1, L2, L3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dirty="0">
                <a:latin typeface="Comic Sans MS" panose="030F0702030302020204" pitchFamily="66" charset="0"/>
                <a:sym typeface="Wingdings" panose="05000000000000000000" pitchFamily="2" charset="2"/>
              </a:endParaRPr>
            </a:p>
            <a:p>
              <a:pPr marL="1309688" indent="-1309688">
                <a:tabLst>
                  <a:tab pos="5486400" algn="l"/>
                </a:tabLst>
              </a:pPr>
              <a:endParaRPr lang="en-US" sz="1000" dirty="0">
                <a:latin typeface="Comic Sans MS" panose="030F0702030302020204" pitchFamily="66" charset="0"/>
                <a:sym typeface="Wingdings" panose="05000000000000000000" pitchFamily="2" charset="2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infective L3 infects the host 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Parasitic Parthenogenetic female worm.</a:t>
              </a:r>
              <a:endParaRPr lang="en-US" b="1" dirty="0">
                <a:latin typeface="Comic Sans MS" panose="030F0702030302020204" pitchFamily="66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102209C-E6D7-6278-CC31-D13567670CDE}"/>
                </a:ext>
              </a:extLst>
            </p:cNvPr>
            <p:cNvSpPr txBox="1"/>
            <p:nvPr/>
          </p:nvSpPr>
          <p:spPr>
            <a:xfrm>
              <a:off x="1255102" y="3682025"/>
              <a:ext cx="10631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environment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52AEB72-3E14-5107-D648-464C51EA033A}"/>
                </a:ext>
              </a:extLst>
            </p:cNvPr>
            <p:cNvSpPr/>
            <p:nvPr/>
          </p:nvSpPr>
          <p:spPr>
            <a:xfrm>
              <a:off x="550070" y="3411989"/>
              <a:ext cx="2148264" cy="522436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B1B1EFF-BDE6-175C-FC86-31445DBC46DE}"/>
                </a:ext>
              </a:extLst>
            </p:cNvPr>
            <p:cNvSpPr/>
            <p:nvPr/>
          </p:nvSpPr>
          <p:spPr>
            <a:xfrm>
              <a:off x="208344" y="2685327"/>
              <a:ext cx="5644589" cy="2060293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7B5AFAE-6EB2-ED51-81E4-9458E5A5FA51}"/>
              </a:ext>
            </a:extLst>
          </p:cNvPr>
          <p:cNvGrpSpPr/>
          <p:nvPr/>
        </p:nvGrpSpPr>
        <p:grpSpPr>
          <a:xfrm>
            <a:off x="6339069" y="2726383"/>
            <a:ext cx="5536556" cy="2539869"/>
            <a:chOff x="6339069" y="2471738"/>
            <a:chExt cx="5536556" cy="253986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E79081E-63FC-7CE2-BFD0-CE227A01ED59}"/>
                </a:ext>
              </a:extLst>
            </p:cNvPr>
            <p:cNvSpPr txBox="1"/>
            <p:nvPr/>
          </p:nvSpPr>
          <p:spPr>
            <a:xfrm>
              <a:off x="6462915" y="2632600"/>
              <a:ext cx="5412709" cy="226349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1309688" indent="-1309688">
                <a:tabLst>
                  <a:tab pos="5486400" algn="l"/>
                </a:tabLst>
              </a:pPr>
              <a:r>
                <a:rPr lang="en-US" b="1" dirty="0">
                  <a:latin typeface="Comic Sans MS" panose="030F0702030302020204" pitchFamily="66" charset="0"/>
                </a:rPr>
                <a:t>_</a:t>
              </a:r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A</a:t>
              </a:r>
              <a:r>
                <a:rPr lang="en-US" b="1" dirty="0">
                  <a:latin typeface="Comic Sans MS" panose="030F0702030302020204" pitchFamily="66" charset="0"/>
                </a:rPr>
                <a:t>_ 2. </a:t>
              </a:r>
              <a:r>
                <a:rPr lang="en-US" dirty="0">
                  <a:latin typeface="Comic Sans MS" panose="030F0702030302020204" pitchFamily="66" charset="0"/>
                </a:rPr>
                <a:t>Parasitic, parthenogenetic female worm 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dirty="0">
                <a:latin typeface="Comic Sans MS" panose="030F0702030302020204" pitchFamily="66" charset="0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egg, L1, L2, L3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free-living male &amp; female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Many eggs, L1s, L2s, L3s</a:t>
              </a:r>
            </a:p>
            <a:p>
              <a:pPr marL="1309688" indent="-1309688">
                <a:tabLst>
                  <a:tab pos="5486400" algn="l"/>
                </a:tabLst>
              </a:pPr>
              <a:endParaRPr lang="en-US" dirty="0">
                <a:latin typeface="Comic Sans MS" panose="030F0702030302020204" pitchFamily="66" charset="0"/>
                <a:sym typeface="Wingdings" panose="05000000000000000000" pitchFamily="2" charset="2"/>
              </a:endParaRP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infective L3s infect the host </a:t>
              </a:r>
            </a:p>
            <a:p>
              <a:pPr marL="1309688" indent="-1309688">
                <a:tabLst>
                  <a:tab pos="5486400" algn="l"/>
                </a:tabLst>
              </a:pPr>
              <a:r>
                <a:rPr lang="en-US" dirty="0">
                  <a:latin typeface="Comic Sans MS" panose="030F0702030302020204" pitchFamily="66" charset="0"/>
                  <a:sym typeface="Wingdings" panose="05000000000000000000" pitchFamily="2" charset="2"/>
                </a:rPr>
                <a:t> Parasitic Parthenogenetic female worm.</a:t>
              </a:r>
              <a:endParaRPr lang="en-US" b="1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E8761A0-8CBF-7E45-8F63-6F5B13C18E0B}"/>
                </a:ext>
              </a:extLst>
            </p:cNvPr>
            <p:cNvSpPr txBox="1"/>
            <p:nvPr/>
          </p:nvSpPr>
          <p:spPr>
            <a:xfrm>
              <a:off x="7557262" y="4026928"/>
              <a:ext cx="10631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+mn-lt"/>
                </a:rPr>
                <a:t>environment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6843A5F-52A6-ED02-1722-4A9281597645}"/>
                </a:ext>
              </a:extLst>
            </p:cNvPr>
            <p:cNvSpPr/>
            <p:nvPr/>
          </p:nvSpPr>
          <p:spPr>
            <a:xfrm>
              <a:off x="6462914" y="3152001"/>
              <a:ext cx="3251809" cy="112749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78CE4EC-E419-5EEB-88DF-8F9AA1FAC67F}"/>
                </a:ext>
              </a:extLst>
            </p:cNvPr>
            <p:cNvSpPr/>
            <p:nvPr/>
          </p:nvSpPr>
          <p:spPr>
            <a:xfrm>
              <a:off x="6339069" y="2471738"/>
              <a:ext cx="5536556" cy="2539869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365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stercoralis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456041" y="2492907"/>
            <a:ext cx="7738835" cy="39426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309688" indent="-130968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__ 1. </a:t>
            </a:r>
            <a:r>
              <a:rPr lang="en-US" dirty="0">
                <a:latin typeface="Comic Sans MS" panose="030F0702030302020204" pitchFamily="66" charset="0"/>
              </a:rPr>
              <a:t>All within the dog’s gut; the ova hatches, L1 &amp; L2 develop to the infective L3; the L3 penetrates the gut wall  &amp; utilizes tracheal migration to return to the small intestine to become a parasitic female.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b="1" dirty="0">
                <a:latin typeface="Comic Sans MS" panose="030F0702030302020204" pitchFamily="66" charset="0"/>
              </a:rPr>
              <a:t>__ 2. </a:t>
            </a:r>
            <a:r>
              <a:rPr lang="en-US" dirty="0">
                <a:latin typeface="Comic Sans MS" panose="030F0702030302020204" pitchFamily="66" charset="0"/>
              </a:rPr>
              <a:t>During Immunosuppression, large numbers of larvae, via an elevated rate of autoinfection, cause excess enteritis.</a:t>
            </a:r>
          </a:p>
          <a:p>
            <a:pPr marL="1252538" indent="-1252538">
              <a:tabLst>
                <a:tab pos="5486400" algn="l"/>
              </a:tabLst>
            </a:pPr>
            <a:endParaRPr lang="en-US" sz="10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__ 3. </a:t>
            </a:r>
            <a:r>
              <a:rPr lang="en-US" dirty="0">
                <a:latin typeface="Comic Sans MS" panose="030F0702030302020204" pitchFamily="66" charset="0"/>
              </a:rPr>
              <a:t>The cause of the chronic, but asymptomatic infections in older dogs.</a:t>
            </a:r>
          </a:p>
          <a:p>
            <a:pPr marL="1252538" indent="-1252538">
              <a:tabLst>
                <a:tab pos="5486400" algn="l"/>
              </a:tabLst>
            </a:pPr>
            <a:endParaRPr lang="en-US" sz="10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4. </a:t>
            </a:r>
            <a:r>
              <a:rPr lang="en-US" dirty="0">
                <a:latin typeface="Comic Sans MS" panose="030F0702030302020204" pitchFamily="66" charset="0"/>
              </a:rPr>
              <a:t>During Immunosuppression and via autoinfection, larvae migrate to various organs of the body causing serious pathology, including neurologic pathology. (Visceral Larval Migrans)</a:t>
            </a:r>
          </a:p>
          <a:p>
            <a:pPr marL="1252538" indent="-1252538">
              <a:tabLst>
                <a:tab pos="5486400" algn="l"/>
              </a:tabLst>
            </a:pPr>
            <a:endParaRPr lang="en-US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310623" y="2918086"/>
            <a:ext cx="3727048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Disseminated Strongyloidiasis</a:t>
            </a:r>
            <a:endParaRPr lang="en-US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</a:t>
            </a:r>
            <a:r>
              <a:rPr lang="en-US" dirty="0">
                <a:latin typeface="Comic Sans MS" panose="030F0702030302020204" pitchFamily="66" charset="0"/>
              </a:rPr>
              <a:t> Autoinfection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dirty="0">
                <a:latin typeface="Comic Sans MS" panose="030F0702030302020204" pitchFamily="66" charset="0"/>
              </a:rPr>
              <a:t>Hyperinfection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42648" y="1817045"/>
            <a:ext cx="9883396" cy="63026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type of life cycle associated with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 stercoralis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appropriate description.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9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r>
              <a:rPr lang="en-US" sz="4000" b="1" i="1" dirty="0"/>
              <a:t>Strongyloides v/s Trichuris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609600" y="2218968"/>
            <a:ext cx="1090429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chemeClr val="accent5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1. </a:t>
            </a:r>
            <a:r>
              <a:rPr lang="en-US" dirty="0">
                <a:latin typeface="Comic Sans MS" panose="030F0702030302020204" pitchFamily="66" charset="0"/>
              </a:rPr>
              <a:t>Pathology in Pre-weaned Piglet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__ 2. </a:t>
            </a:r>
            <a:r>
              <a:rPr lang="en-US" dirty="0">
                <a:latin typeface="Comic Sans MS" panose="030F0702030302020204" pitchFamily="66" charset="0"/>
              </a:rPr>
              <a:t>Cecum &amp; colon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b="1" dirty="0">
                <a:latin typeface="Comic Sans MS" panose="030F0702030302020204" pitchFamily="66" charset="0"/>
              </a:rPr>
              <a:t>__ 3. </a:t>
            </a:r>
            <a:r>
              <a:rPr lang="en-US" dirty="0">
                <a:latin typeface="Comic Sans MS" panose="030F0702030302020204" pitchFamily="66" charset="0"/>
              </a:rPr>
              <a:t>Dirty Kennel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__ 4. </a:t>
            </a:r>
            <a:r>
              <a:rPr lang="en-US" dirty="0">
                <a:latin typeface="Comic Sans MS" panose="030F0702030302020204" pitchFamily="66" charset="0"/>
              </a:rPr>
              <a:t>Infective ova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5. </a:t>
            </a:r>
            <a:r>
              <a:rPr lang="en-US" dirty="0">
                <a:latin typeface="Comic Sans MS" panose="030F0702030302020204" pitchFamily="66" charset="0"/>
              </a:rPr>
              <a:t>Skin penetration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b="1" dirty="0">
                <a:latin typeface="Comic Sans MS" panose="030F0702030302020204" pitchFamily="66" charset="0"/>
              </a:rPr>
              <a:t>__ 6. </a:t>
            </a:r>
            <a:r>
              <a:rPr lang="en-US" dirty="0">
                <a:latin typeface="Comic Sans MS" panose="030F0702030302020204" pitchFamily="66" charset="0"/>
              </a:rPr>
              <a:t>Intermittent blood diarrhea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7. </a:t>
            </a:r>
            <a:r>
              <a:rPr lang="en-US" dirty="0">
                <a:latin typeface="Comic Sans MS" panose="030F0702030302020204" pitchFamily="66" charset="0"/>
              </a:rPr>
              <a:t>Transmammary transmission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b="1" dirty="0">
                <a:latin typeface="Comic Sans MS" panose="030F0702030302020204" pitchFamily="66" charset="0"/>
              </a:rPr>
              <a:t>__ 8. </a:t>
            </a:r>
            <a:r>
              <a:rPr lang="en-US" dirty="0">
                <a:latin typeface="Comic Sans MS" panose="030F0702030302020204" pitchFamily="66" charset="0"/>
              </a:rPr>
              <a:t>Watery Scours (not bloody)</a:t>
            </a:r>
            <a:endParaRPr lang="en-US" sz="10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65681" y="3323261"/>
            <a:ext cx="2772395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Strongyloides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Trichuris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dirty="0">
                <a:latin typeface="Comic Sans MS" panose="030F0702030302020204" pitchFamily="66" charset="0"/>
              </a:rPr>
              <a:t>Both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9"/>
            <a:ext cx="10593738" cy="460692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Compare &amp; Contrast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Strongyloides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v/s 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Trichuris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8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122A31FC-587B-0A4D-7C45-F64200E1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  <a:t>Trichuris spp.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2800" b="1" dirty="0" err="1">
                <a:latin typeface="Comic Sans MS" panose="030F0702030302020204" pitchFamily="66" charset="0"/>
                <a:cs typeface="Times New Roman" pitchFamily="18" charset="0"/>
              </a:rPr>
              <a:t>Characeristics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604" y="2399595"/>
            <a:ext cx="10351699" cy="40814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Long Prepatent Period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Neonate hosts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Very Hardy, Resistant Eggs in the Environment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Adult hosts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Baermann technique for dogs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Larvae &amp; Young Adults resistant to dewormers.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“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Thumps” (respiratory issues)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Repeat treatment monthly for 3 months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Pseudo-</a:t>
            </a:r>
            <a:r>
              <a:rPr lang="en-US" sz="17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Addisons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Syndrome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75C0C6-AEC6-DC40-B832-A6C7CF9C8B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FA3F80-BB0A-593C-53EA-467FD028D6DB}"/>
              </a:ext>
            </a:extLst>
          </p:cNvPr>
          <p:cNvSpPr txBox="1">
            <a:spLocks noChangeArrowheads="1"/>
          </p:cNvSpPr>
          <p:nvPr/>
        </p:nvSpPr>
        <p:spPr>
          <a:xfrm>
            <a:off x="258792" y="1673666"/>
            <a:ext cx="11476007" cy="72592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apply to characteristics of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Trichuris </a:t>
            </a:r>
            <a:r>
              <a:rPr lang="en-US" altLang="en-US" sz="2000" i="1" kern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spp</a:t>
            </a:r>
            <a:r>
              <a:rPr lang="en-US" altLang="en-US" sz="2000" kern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.</a:t>
            </a:r>
            <a:endParaRPr lang="en-US" altLang="en-US" sz="20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8A050E-1123-C5BC-D795-37E8DD2D3C55}"/>
              </a:ext>
            </a:extLst>
          </p:cNvPr>
          <p:cNvSpPr txBox="1"/>
          <p:nvPr/>
        </p:nvSpPr>
        <p:spPr>
          <a:xfrm rot="575800">
            <a:off x="680821" y="224881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Ö</a:t>
            </a:r>
            <a:endParaRPr lang="en-US" sz="28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7038E6-9D7D-60CE-4BD8-380CD271E506}"/>
              </a:ext>
            </a:extLst>
          </p:cNvPr>
          <p:cNvSpPr txBox="1"/>
          <p:nvPr/>
        </p:nvSpPr>
        <p:spPr>
          <a:xfrm rot="575800">
            <a:off x="673036" y="523394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Ö</a:t>
            </a:r>
            <a:endParaRPr lang="en-US" sz="28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E7FC46-42EA-94C3-961F-1C62F090B57B}"/>
              </a:ext>
            </a:extLst>
          </p:cNvPr>
          <p:cNvSpPr txBox="1"/>
          <p:nvPr/>
        </p:nvSpPr>
        <p:spPr>
          <a:xfrm rot="575800">
            <a:off x="680822" y="348787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Ö</a:t>
            </a:r>
            <a:endParaRPr lang="en-US" sz="28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6789D4-9505-2A31-DA74-29F9AA99F081}"/>
              </a:ext>
            </a:extLst>
          </p:cNvPr>
          <p:cNvSpPr txBox="1"/>
          <p:nvPr/>
        </p:nvSpPr>
        <p:spPr>
          <a:xfrm rot="575800">
            <a:off x="680822" y="3104108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Ö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EE261A-E1AA-65F7-9BAD-3E89BAFD9F74}"/>
              </a:ext>
            </a:extLst>
          </p:cNvPr>
          <p:cNvSpPr txBox="1"/>
          <p:nvPr/>
        </p:nvSpPr>
        <p:spPr>
          <a:xfrm rot="575800">
            <a:off x="665027" y="43859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Ö</a:t>
            </a:r>
            <a:endParaRPr lang="en-US" sz="28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0F4FF1-15D1-4FC3-9999-C8544B43D9D0}"/>
              </a:ext>
            </a:extLst>
          </p:cNvPr>
          <p:cNvSpPr txBox="1"/>
          <p:nvPr/>
        </p:nvSpPr>
        <p:spPr>
          <a:xfrm rot="575800">
            <a:off x="665027" y="566955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Symbol" panose="05050102010706020507" pitchFamily="18" charset="2"/>
              </a:rPr>
              <a:t>Ö</a:t>
            </a:r>
            <a:endParaRPr lang="en-US" sz="28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02976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6098</TotalTime>
  <Words>717</Words>
  <Application>Microsoft Office PowerPoint</Application>
  <PresentationFormat>Widescreen</PresentationFormat>
  <Paragraphs>154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MS Shell Dlg 2</vt:lpstr>
      <vt:lpstr>Symbol</vt:lpstr>
      <vt:lpstr>Tahoma</vt:lpstr>
      <vt:lpstr>Times New Roman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PowerPoint Presentation</vt:lpstr>
      <vt:lpstr>Strongyloides spp.</vt:lpstr>
      <vt:lpstr>Strongyloides ransomi Transmission &amp; Disease</vt:lpstr>
      <vt:lpstr>Strongyloides spp. Treatments for Control</vt:lpstr>
      <vt:lpstr>Strongyloides stercoralis</vt:lpstr>
      <vt:lpstr>Strongyloides stercoralis</vt:lpstr>
      <vt:lpstr>Strongyloides v/s Trichuris</vt:lpstr>
      <vt:lpstr>Trichuris spp. Characeristics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121</cp:revision>
  <cp:lastPrinted>2024-10-02T16:00:51Z</cp:lastPrinted>
  <dcterms:created xsi:type="dcterms:W3CDTF">2022-09-23T15:17:00Z</dcterms:created>
  <dcterms:modified xsi:type="dcterms:W3CDTF">2024-10-31T23:45:45Z</dcterms:modified>
</cp:coreProperties>
</file>