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  <p:sldMasterId id="2147483716" r:id="rId2"/>
    <p:sldMasterId id="2147483731" r:id="rId3"/>
    <p:sldMasterId id="2147483744" r:id="rId4"/>
    <p:sldMasterId id="2147483756" r:id="rId5"/>
    <p:sldMasterId id="2147483768" r:id="rId6"/>
  </p:sldMasterIdLst>
  <p:notesMasterIdLst>
    <p:notesMasterId r:id="rId15"/>
  </p:notesMasterIdLst>
  <p:sldIdLst>
    <p:sldId id="339" r:id="rId7"/>
    <p:sldId id="665" r:id="rId8"/>
    <p:sldId id="684" r:id="rId9"/>
    <p:sldId id="688" r:id="rId10"/>
    <p:sldId id="686" r:id="rId11"/>
    <p:sldId id="687" r:id="rId12"/>
    <p:sldId id="685" r:id="rId13"/>
    <p:sldId id="650" r:id="rId14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0" autoAdjust="0"/>
    <p:restoredTop sz="94466" autoAdjust="0"/>
  </p:normalViewPr>
  <p:slideViewPr>
    <p:cSldViewPr snapToGrid="0">
      <p:cViewPr varScale="1">
        <p:scale>
          <a:sx n="83" d="100"/>
          <a:sy n="83" d="100"/>
        </p:scale>
        <p:origin x="93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5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D996819-948C-4B32-9B87-D16B9FA8B6C9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CE5BC2-F636-44DB-8188-C1B49442C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719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87424" indent="-302856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11422" indent="-24228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95991" indent="-24228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80560" indent="-24228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665128" indent="-2422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149697" indent="-2422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634267" indent="-2422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4118836" indent="-2422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7EB94D7-EEDD-4CD2-B189-FCB3C53E6F6C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3610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 smtClean="0"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A98D1BD-76BC-DA4F-BF8E-2A73664A7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2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21F11-61F5-7245-8C7E-1F51DECE1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107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D7040-78F5-F04A-BDFD-0910F375E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71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BEC5B-45A6-4FD1-9952-5EC0BEB8F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096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A24CB-4A32-3C0E-5393-A676554A83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35FAC2E-7124-5D4B-F587-913E1D7A5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3639684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5020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1"/>
            <a:ext cx="10439400" cy="4525963"/>
          </a:xfrm>
        </p:spPr>
        <p:txBody>
          <a:bodyPr/>
          <a:lstStyle>
            <a:lvl1pPr marL="403225" indent="-403225">
              <a:buFont typeface="Comic Sans MS" panose="030F0702030302020204" pitchFamily="66" charset="0"/>
              <a:buChar char="€"/>
              <a:defRPr/>
            </a:lvl1pPr>
            <a:lvl2pPr marL="806450" indent="-349250">
              <a:buFont typeface="Comic Sans MS" panose="030F0702030302020204" pitchFamily="66" charset="0"/>
              <a:buChar char="₻"/>
              <a:defRPr/>
            </a:lvl2pPr>
            <a:lvl3pPr marL="1263650" indent="-349250">
              <a:buFont typeface="Comic Sans MS" panose="030F0702030302020204" pitchFamily="66" charset="0"/>
              <a:buChar char="Ж"/>
              <a:defRPr/>
            </a:lvl3pPr>
            <a:lvl4pPr marL="1660525" indent="-288925">
              <a:buFont typeface="Comic Sans MS" panose="030F0702030302020204" pitchFamily="66" charset="0"/>
              <a:buChar char="Ђ"/>
              <a:defRPr/>
            </a:lvl4pPr>
            <a:lvl5pPr marL="2057400" indent="-228600">
              <a:buFont typeface="Comic Sans MS" panose="030F0702030302020204" pitchFamily="66" charset="0"/>
              <a:buChar char="₹"/>
              <a:defRPr/>
            </a:lvl5pPr>
            <a:lvl6pPr marL="2225675" indent="-168275">
              <a:defRPr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DB39E-B231-D0F9-101F-8425FB0239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AC08894-FC8F-DAE9-DFC1-8191897303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046" y="1457099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452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5073F3-F75E-137B-EE43-5938B39B74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F10E418-1CF0-94DB-4CB1-CB59A65CAC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4355079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954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81DB2B-169F-3ABF-AF2E-115C3583C6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57099"/>
            <a:ext cx="9144793" cy="103641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8ED09C-1453-AAF8-60B1-46631C67FC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72E60CC-8EB0-7318-0243-FE7C4D3F5248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364705" y="1648325"/>
            <a:ext cx="5217695" cy="4525963"/>
          </a:xfrm>
        </p:spPr>
        <p:txBody>
          <a:bodyPr/>
          <a:lstStyle>
            <a:lvl1pPr marL="344488" indent="-344488">
              <a:buFont typeface="Comic Sans MS" panose="030F0702030302020204" pitchFamily="66" charset="0"/>
              <a:buChar char="€"/>
              <a:defRPr/>
            </a:lvl1pPr>
            <a:lvl2pPr marL="806450" indent="-349250">
              <a:buFont typeface="Comic Sans MS" panose="030F0702030302020204" pitchFamily="66" charset="0"/>
              <a:buChar char="₻"/>
              <a:defRPr/>
            </a:lvl2pPr>
            <a:lvl3pPr marL="1263650" indent="-349250">
              <a:buFont typeface="Comic Sans MS" panose="030F0702030302020204" pitchFamily="66" charset="0"/>
              <a:buChar char="Ж"/>
              <a:defRPr/>
            </a:lvl3pPr>
            <a:lvl4pPr marL="1660525" indent="-288925">
              <a:buFont typeface="Comic Sans MS" panose="030F0702030302020204" pitchFamily="66" charset="0"/>
              <a:buChar char="Ђ"/>
              <a:defRPr/>
            </a:lvl4pPr>
            <a:lvl5pPr marL="2057400" indent="-228600">
              <a:buFont typeface="Comic Sans MS" panose="030F0702030302020204" pitchFamily="66" charset="0"/>
              <a:buChar char="₹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5013034-359A-EC80-DC66-F077FF7E9AED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09600" y="1648325"/>
            <a:ext cx="5217696" cy="4525963"/>
          </a:xfrm>
        </p:spPr>
        <p:txBody>
          <a:bodyPr/>
          <a:lstStyle>
            <a:lvl1pPr marL="344488" indent="-344488">
              <a:buFont typeface="Comic Sans MS" panose="030F0702030302020204" pitchFamily="66" charset="0"/>
              <a:buChar char="€"/>
              <a:defRPr/>
            </a:lvl1pPr>
            <a:lvl2pPr marL="806450" indent="-349250">
              <a:buFont typeface="Comic Sans MS" panose="030F0702030302020204" pitchFamily="66" charset="0"/>
              <a:buChar char="₻"/>
              <a:defRPr/>
            </a:lvl2pPr>
            <a:lvl3pPr marL="1263650" indent="-349250">
              <a:buFont typeface="Comic Sans MS" panose="030F0702030302020204" pitchFamily="66" charset="0"/>
              <a:buChar char="Ж"/>
              <a:defRPr/>
            </a:lvl3pPr>
            <a:lvl4pPr marL="1660525" indent="-288925">
              <a:buFont typeface="Comic Sans MS" panose="030F0702030302020204" pitchFamily="66" charset="0"/>
              <a:buChar char="Ђ"/>
              <a:defRPr/>
            </a:lvl4pPr>
            <a:lvl5pPr marL="2057400" indent="-228600">
              <a:buFont typeface="Comic Sans MS" panose="030F0702030302020204" pitchFamily="66" charset="0"/>
              <a:buChar char="₹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033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246" y="1721927"/>
            <a:ext cx="519027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6246" y="2361689"/>
            <a:ext cx="5190271" cy="3951288"/>
          </a:xfrm>
        </p:spPr>
        <p:txBody>
          <a:bodyPr/>
          <a:lstStyle>
            <a:lvl1pPr marL="342900" indent="-342900">
              <a:buFont typeface="Comic Sans MS" panose="030F0702030302020204" pitchFamily="66" charset="0"/>
              <a:buChar char="€"/>
              <a:defRPr sz="2400"/>
            </a:lvl1pPr>
            <a:lvl2pPr marL="742950" indent="-285750">
              <a:buFont typeface="Comic Sans MS" panose="030F0702030302020204" pitchFamily="66" charset="0"/>
              <a:buChar char="₻"/>
              <a:defRPr sz="2000"/>
            </a:lvl2pPr>
            <a:lvl3pPr marL="1143000" indent="-228600">
              <a:buFont typeface="Comic Sans MS" panose="030F0702030302020204" pitchFamily="66" charset="0"/>
              <a:buChar char="Ж"/>
              <a:defRPr sz="1800"/>
            </a:lvl3pPr>
            <a:lvl4pPr marL="1600200" indent="-228600">
              <a:buFont typeface="Comic Sans MS" panose="030F0702030302020204" pitchFamily="66" charset="0"/>
              <a:buChar char="Ђ"/>
              <a:defRPr sz="1600"/>
            </a:lvl4pPr>
            <a:lvl5pPr marL="2057400" indent="-228600">
              <a:buFont typeface="Comic Sans MS" panose="030F0702030302020204" pitchFamily="66" charset="0"/>
              <a:buChar char="₹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1927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4BE73A-2655-CFDD-B0E1-7F3ABBF9D6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16051"/>
            <a:ext cx="9144793" cy="103641"/>
          </a:xfrm>
          <a:prstGeom prst="rect">
            <a:avLst/>
          </a:prstGeom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93B3C4E-34B1-279E-CF02-34583291B0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5ADB151B-FD44-20BA-338E-926054F32F34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195483" y="2377110"/>
            <a:ext cx="5386917" cy="3951288"/>
          </a:xfrm>
        </p:spPr>
        <p:txBody>
          <a:bodyPr/>
          <a:lstStyle>
            <a:lvl1pPr marL="342900" indent="-342900">
              <a:buFont typeface="Comic Sans MS" panose="030F0702030302020204" pitchFamily="66" charset="0"/>
              <a:buChar char="€"/>
              <a:defRPr sz="2400"/>
            </a:lvl1pPr>
            <a:lvl2pPr marL="742950" indent="-285750">
              <a:buFont typeface="Comic Sans MS" panose="030F0702030302020204" pitchFamily="66" charset="0"/>
              <a:buChar char="₻"/>
              <a:defRPr sz="2000"/>
            </a:lvl2pPr>
            <a:lvl3pPr marL="1143000" indent="-228600">
              <a:buFont typeface="Comic Sans MS" panose="030F0702030302020204" pitchFamily="66" charset="0"/>
              <a:buChar char="Ж"/>
              <a:defRPr sz="1800"/>
            </a:lvl3pPr>
            <a:lvl4pPr marL="1600200" indent="-228600">
              <a:buFont typeface="Comic Sans MS" panose="030F0702030302020204" pitchFamily="66" charset="0"/>
              <a:buChar char="Ђ"/>
              <a:defRPr sz="1600"/>
            </a:lvl4pPr>
            <a:lvl5pPr marL="2057400" indent="-228600">
              <a:buFont typeface="Comic Sans MS" panose="030F0702030302020204" pitchFamily="66" charset="0"/>
              <a:buChar char="₹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7103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5603E3-32C5-F51E-E493-4B352BD0B7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1524000"/>
            <a:ext cx="9144793" cy="103641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C9276F-D55A-8488-2590-0452CFFD79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40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344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BF27A-B47B-DF45-A2FB-40CBE7785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7784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 marL="344488" indent="-344488">
              <a:buFont typeface="Comic Sans MS" panose="030F0702030302020204" pitchFamily="66" charset="0"/>
              <a:buChar char="€"/>
              <a:defRPr sz="3200"/>
            </a:lvl1pPr>
            <a:lvl2pPr marL="806450" indent="-349250">
              <a:buFont typeface="Comic Sans MS" panose="030F0702030302020204" pitchFamily="66" charset="0"/>
              <a:buChar char="₻"/>
              <a:defRPr sz="2800"/>
            </a:lvl2pPr>
            <a:lvl3pPr marL="1263650" indent="-349250">
              <a:buFont typeface="Comic Sans MS" panose="030F0702030302020204" pitchFamily="66" charset="0"/>
              <a:buChar char="Ж"/>
              <a:defRPr sz="2400"/>
            </a:lvl3pPr>
            <a:lvl4pPr marL="1720850" indent="-349250">
              <a:buFont typeface="Comic Sans MS" panose="030F0702030302020204" pitchFamily="66" charset="0"/>
              <a:buChar char="Ђ"/>
              <a:defRPr sz="2000"/>
            </a:lvl4pPr>
            <a:lvl5pPr marL="2057400" indent="-228600">
              <a:buFont typeface="Comic Sans MS" panose="030F0702030302020204" pitchFamily="66" charset="0"/>
              <a:buChar char="₹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244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028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507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859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914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459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 smtClean="0"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A98D1BD-76BC-DA4F-BF8E-2A73664A7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1523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BF27A-B47B-DF45-A2FB-40CBE7785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620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DA3B-52EA-D044-9062-629B46C30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922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buClr>
                <a:srgbClr val="00B050"/>
              </a:buClr>
              <a:defRPr sz="2000"/>
            </a:lvl3pPr>
            <a:lvl4pPr>
              <a:defRPr sz="1800"/>
            </a:lvl4pPr>
            <a:lvl5pPr>
              <a:buClr>
                <a:srgbClr val="7030A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F732B25-088A-5295-DFD9-15E2B893E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703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DA3B-52EA-D044-9062-629B46C30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87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E2C10-BF61-A943-BA4D-B5191C44D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600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CA5ED-1DC7-6A42-94E3-ABC83DF86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193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EE298-3EAF-1B4B-BDA2-6B07C6FED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75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0FBAC-CFD4-9B44-82FB-F5C1F18AC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017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A06BC-6FCF-E747-8A5C-7368C6F77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8537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21F11-61F5-7245-8C7E-1F51DECE1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80085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D7040-78F5-F04A-BDFD-0910F375E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183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BEC5B-45A6-4FD1-9952-5EC0BEB8F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980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835C2-853A-4A37-984E-4BAE554866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14222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8DA1B-1E79-47EE-AD04-B589C40DFE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5034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buClr>
                <a:srgbClr val="00B050"/>
              </a:buClr>
              <a:defRPr sz="2000"/>
            </a:lvl3pPr>
            <a:lvl4pPr>
              <a:defRPr sz="1800"/>
            </a:lvl4pPr>
            <a:lvl5pPr>
              <a:buClr>
                <a:srgbClr val="7030A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F732B25-088A-5295-DFD9-15E2B893E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8509572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B2728-E1F3-464C-94DD-8CC8E0CF56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41058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D1F5C-BF37-423A-89B4-1BB6BE61D1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198814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E31B2-F9F1-4AED-8A0A-78A81C3448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207638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9A92A-D157-4A75-A970-BCA171EB0F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93339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9AD91-16EF-4608-B78D-7100C0E11E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04626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04853-53C6-44DF-9688-47EC6A054B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905448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4B2F7-B379-41F5-B96D-2F8E922C6A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150351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669C2-BE6D-4C3E-B158-B6EB42AF4E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266973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EA9F5-5864-4FBF-8A2A-894AB430D7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252364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49BEB-DCDA-FA98-B690-A5805E7C51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8E8092-2510-B175-D894-D7585AAB7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A0180-1C20-5D66-F9EF-2830A5B10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773B5-EB08-C947-CE27-1F98FCAC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3966E-6E3D-1C73-A1E4-F8518DD29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8D1BD-76BC-DA4F-BF8E-2A73664A76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09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E2C10-BF61-A943-BA4D-B5191C44D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8528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E8C30-2612-361F-3DCD-8E314B0F2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8053F-9E41-6DAF-67CB-BFA8D88C0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90747-60DA-A67D-EC2B-E209717B1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7EFD0A-D47A-F448-3371-EB3C3764D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724AC-0E4C-4E75-6D5F-FEFF761E2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8BF27A-B47B-DF45-A2FB-40CBE77854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7722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1B6C8-C8E0-D663-1BD8-0F96561A4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D6B4D1-871D-6E8C-3706-29FA205AF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80301-73B7-9AA1-3ADF-321DB6356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A43BF-0B46-0453-7BF3-BC23D5989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5A59A-944E-3226-D688-A127E3091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9DA3B-52EA-D044-9062-629B46C306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0615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6B3EC-8A26-4F10-953B-54A2589DE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269FE-3415-489B-21AF-7EF99EF048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726C61-D6E9-0AA5-93FD-247275932F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F92C29-3722-1B99-52EE-3709461A0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4B506D-C5AB-1C6E-EB2F-D99BB5380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83D5AB-416E-A828-4B56-A2C090A4D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35E4F9-AA10-B547-8B21-BA34FC1504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6277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D0141-67E9-14F2-DF6B-DFB41349B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E71F83-2C22-9983-12C4-AE08064B2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1022D4-95A4-F1E2-26AF-1BBF95274C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687714-3C08-F096-CDE9-06EDEBDD49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37D93-B54E-191F-E669-7B3456757D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2F1070-2A5E-EB08-E1CC-ABE126B63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086586-F506-E8C8-7EB8-390CDE53F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931463-A570-32E1-6AB8-66BE24EC8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5E2C10-BF61-A943-BA4D-B5191C44D9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8725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58B9F-9E19-530C-5AFC-B5CEBF3BE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C7B70B-7349-832E-3327-38F968233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17A775-3A67-C44B-3582-9865F26D0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29D52-42D0-5A4F-4977-F947DBE75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CA5ED-1DC7-6A42-94E3-ABC83DF868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8325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153954-F418-8D85-0317-A92BD90D8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61FA9C-9228-D560-94E7-732B4525A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1EE28A-C855-301E-C4AF-1E5BB601E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DEE298-3EAF-1B4B-BDA2-6B07C6FED2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3622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97F8E-B2FC-A586-6E41-B1CD26C0D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AFF4E-51AC-5EB3-2DAD-A1D744A7C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28E414-01CA-0C58-E2FB-A6179F7326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AC42E2-2D3D-C7CE-DD0E-A279EF32A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D3D103-26D2-A161-E973-B9209654D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BCF89B-4842-B203-7D1D-6B40ACF0B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70FBAC-CFD4-9B44-82FB-F5C1F18ACE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8292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B38C8-70C7-B15E-D6E4-0297585B2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D534FB-3413-0C73-1F86-7AE380746D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1984B7-7EF3-81BD-AA31-9237716F9D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971747-596D-AE2E-7AE6-387A6E06C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4082AB-6200-452F-4B21-92C4D5075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1B2F92-1FE4-A014-D614-C48C53CDE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0A06BC-6FCF-E747-8A5C-7368C6F77C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5293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1B3F5-D783-B7A1-40E7-DAFA30975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CCB7C9-9B21-531A-A583-F09CDF006A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2ABFE-AF64-6C9F-84CC-2B99F0794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61ACD-07B9-6AAE-EEA5-3C35ADD81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91D38-1FE3-FF52-2B24-6D62693CD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21F11-61F5-7245-8C7E-1F51DECE1C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9659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710651-7CE4-33D4-4F4C-E96BD41687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5FE6A-C70D-F48B-9B03-7E324964C8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B8331-8C2F-FD69-FF49-CB62AB847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9A47F-65F1-E516-17D5-F089DE4B0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0FF32A-CBBC-6938-2AAA-70B151735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9D7040-78F5-F04A-BDFD-0910F375E7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43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CA5ED-1DC7-6A42-94E3-ABC83DF86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729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A24CB-4A32-3C0E-5393-A676554A83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35FAC2E-7124-5D4B-F587-913E1D7A5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3639684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82217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1"/>
            <a:ext cx="10439400" cy="4525963"/>
          </a:xfrm>
        </p:spPr>
        <p:txBody>
          <a:bodyPr/>
          <a:lstStyle>
            <a:lvl1pPr marL="231775" indent="-231775">
              <a:buFont typeface="Wingdings" panose="05000000000000000000" pitchFamily="2" charset="2"/>
              <a:buChar char="§"/>
              <a:defRPr/>
            </a:lvl1pPr>
            <a:lvl2pPr marL="465138" indent="-225425">
              <a:buFont typeface="Wingdings" panose="05000000000000000000" pitchFamily="2" charset="2"/>
              <a:buChar char="§"/>
              <a:defRPr/>
            </a:lvl2pPr>
            <a:lvl3pPr marL="682625" indent="-217488">
              <a:buFont typeface="Wingdings" panose="05000000000000000000" pitchFamily="2" charset="2"/>
              <a:buChar char="§"/>
              <a:defRPr/>
            </a:lvl3pPr>
            <a:lvl4pPr marL="914400" indent="-231775">
              <a:buFont typeface="Wingdings" panose="05000000000000000000" pitchFamily="2" charset="2"/>
              <a:buChar char="§"/>
              <a:defRPr/>
            </a:lvl4pPr>
            <a:lvl5pPr marL="1146175" indent="-231775">
              <a:buFont typeface="Wingdings" panose="05000000000000000000" pitchFamily="2" charset="2"/>
              <a:buChar char="§"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DB39E-B231-D0F9-101F-8425FB0239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AC08894-FC8F-DAE9-DFC1-8191897303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046" y="1457099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57969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6495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5073F3-F75E-137B-EE43-5938B39B74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F10E418-1CF0-94DB-4CB1-CB59A65CAC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084" y="4384108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68796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81DB2B-169F-3ABF-AF2E-115C3583C6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57099"/>
            <a:ext cx="9144793" cy="103641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8ED09C-1453-AAF8-60B1-46631C67FC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72E60CC-8EB0-7318-0243-FE7C4D3F5248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364705" y="1648325"/>
            <a:ext cx="5217695" cy="4525963"/>
          </a:xfrm>
        </p:spPr>
        <p:txBody>
          <a:bodyPr/>
          <a:lstStyle>
            <a:lvl1pPr marL="231775" indent="-231775">
              <a:buFont typeface="Wingdings" panose="05000000000000000000" pitchFamily="2" charset="2"/>
              <a:buChar char="§"/>
              <a:defRPr/>
            </a:lvl1pPr>
            <a:lvl2pPr marL="465138" indent="-233363">
              <a:buFont typeface="Wingdings" panose="05000000000000000000" pitchFamily="2" charset="2"/>
              <a:buChar char="§"/>
              <a:defRPr/>
            </a:lvl2pPr>
            <a:lvl3pPr marL="682625" indent="-217488">
              <a:buFont typeface="Wingdings" panose="05000000000000000000" pitchFamily="2" charset="2"/>
              <a:buChar char="§"/>
              <a:defRPr/>
            </a:lvl3pPr>
            <a:lvl4pPr marL="914400" indent="-225425">
              <a:buFont typeface="Wingdings" panose="05000000000000000000" pitchFamily="2" charset="2"/>
              <a:buChar char="§"/>
              <a:defRPr/>
            </a:lvl4pPr>
            <a:lvl5pPr marL="1146175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5013034-359A-EC80-DC66-F077FF7E9AED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09600" y="1648325"/>
            <a:ext cx="5217696" cy="4525963"/>
          </a:xfrm>
        </p:spPr>
        <p:txBody>
          <a:bodyPr/>
          <a:lstStyle>
            <a:lvl1pPr marL="231775" indent="-231775">
              <a:buFont typeface="Wingdings" panose="05000000000000000000" pitchFamily="2" charset="2"/>
              <a:buChar char="§"/>
              <a:defRPr/>
            </a:lvl1pPr>
            <a:lvl2pPr marL="465138" indent="-225425">
              <a:buFont typeface="Wingdings" panose="05000000000000000000" pitchFamily="2" charset="2"/>
              <a:buChar char="§"/>
              <a:defRPr/>
            </a:lvl2pPr>
            <a:lvl3pPr marL="682625" indent="-217488">
              <a:buFont typeface="Wingdings" panose="05000000000000000000" pitchFamily="2" charset="2"/>
              <a:buChar char="§"/>
              <a:defRPr/>
            </a:lvl3pPr>
            <a:lvl4pPr marL="914400" indent="-225425">
              <a:buFont typeface="Wingdings" panose="05000000000000000000" pitchFamily="2" charset="2"/>
              <a:buChar char="§"/>
              <a:defRPr/>
            </a:lvl4pPr>
            <a:lvl5pPr marL="1146175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18750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246" y="1721927"/>
            <a:ext cx="519027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6246" y="2361689"/>
            <a:ext cx="5190271" cy="3951288"/>
          </a:xfrm>
        </p:spPr>
        <p:txBody>
          <a:bodyPr/>
          <a:lstStyle>
            <a:lvl1pPr marL="290513" indent="-290513">
              <a:buFont typeface="Wingdings" panose="05000000000000000000" pitchFamily="2" charset="2"/>
              <a:buChar char="§"/>
              <a:defRPr sz="2400"/>
            </a:lvl1pPr>
            <a:lvl2pPr marL="465138" indent="-233363">
              <a:buFont typeface="Wingdings" panose="05000000000000000000" pitchFamily="2" charset="2"/>
              <a:buChar char="§"/>
              <a:defRPr sz="2000"/>
            </a:lvl2pPr>
            <a:lvl3pPr marL="682625" indent="-228600">
              <a:buFont typeface="Wingdings" panose="05000000000000000000" pitchFamily="2" charset="2"/>
              <a:buChar char="§"/>
              <a:defRPr sz="1800"/>
            </a:lvl3pPr>
            <a:lvl4pPr marL="914400" indent="-228600">
              <a:buFont typeface="Wingdings" panose="05000000000000000000" pitchFamily="2" charset="2"/>
              <a:buChar char="§"/>
              <a:defRPr sz="1600"/>
            </a:lvl4pPr>
            <a:lvl5pPr marL="1146175" indent="-228600">
              <a:buFont typeface="Wingdings" panose="05000000000000000000" pitchFamily="2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1927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4BE73A-2655-CFDD-B0E1-7F3ABBF9D6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16051"/>
            <a:ext cx="9144793" cy="103641"/>
          </a:xfrm>
          <a:prstGeom prst="rect">
            <a:avLst/>
          </a:prstGeom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93B3C4E-34B1-279E-CF02-34583291B0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5ADB151B-FD44-20BA-338E-926054F32F34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195483" y="2377110"/>
            <a:ext cx="5386917" cy="3951288"/>
          </a:xfrm>
        </p:spPr>
        <p:txBody>
          <a:bodyPr/>
          <a:lstStyle>
            <a:lvl1pPr marL="231775" indent="-231775">
              <a:buFont typeface="Wingdings" panose="05000000000000000000" pitchFamily="2" charset="2"/>
              <a:buChar char="§"/>
              <a:defRPr sz="2400"/>
            </a:lvl1pPr>
            <a:lvl2pPr marL="465138" indent="-233363">
              <a:buFont typeface="Wingdings" panose="05000000000000000000" pitchFamily="2" charset="2"/>
              <a:buChar char="§"/>
              <a:defRPr sz="2000"/>
            </a:lvl2pPr>
            <a:lvl3pPr marL="682625" indent="-217488">
              <a:buFont typeface="Wingdings" panose="05000000000000000000" pitchFamily="2" charset="2"/>
              <a:buChar char="§"/>
              <a:defRPr sz="1800"/>
            </a:lvl3pPr>
            <a:lvl4pPr marL="914400" indent="-228600">
              <a:buFont typeface="Wingdings" panose="05000000000000000000" pitchFamily="2" charset="2"/>
              <a:buChar char="§"/>
              <a:defRPr sz="1600"/>
            </a:lvl4pPr>
            <a:lvl5pPr marL="1146175" indent="-228600">
              <a:buFont typeface="Wingdings" panose="05000000000000000000" pitchFamily="2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72336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5603E3-32C5-F51E-E493-4B352BD0B7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1524000"/>
            <a:ext cx="9144793" cy="103641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C9276F-D55A-8488-2590-0452CFFD79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4682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18011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 marL="231775" indent="-231775">
              <a:buFont typeface="Wingdings" panose="05000000000000000000" pitchFamily="2" charset="2"/>
              <a:buChar char="§"/>
              <a:defRPr sz="3200"/>
            </a:lvl1pPr>
            <a:lvl2pPr marL="682625" indent="-225425">
              <a:buFont typeface="Wingdings" panose="05000000000000000000" pitchFamily="2" charset="2"/>
              <a:buChar char="§"/>
              <a:defRPr sz="2800"/>
            </a:lvl2pPr>
            <a:lvl3pPr marL="1146175" indent="-231775">
              <a:buFont typeface="Wingdings" panose="05000000000000000000" pitchFamily="2" charset="2"/>
              <a:buChar char="§"/>
              <a:defRPr sz="2400"/>
            </a:lvl3pPr>
            <a:lvl4pPr marL="1597025" indent="-225425">
              <a:buFont typeface="Wingdings" panose="05000000000000000000" pitchFamily="2" charset="2"/>
              <a:buChar char="§"/>
              <a:defRPr sz="2000"/>
            </a:lvl4pPr>
            <a:lvl5pPr marL="1828800" indent="-231775">
              <a:buFont typeface="Wingdings" panose="05000000000000000000" pitchFamily="2" charset="2"/>
              <a:buChar char="§"/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1403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1978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95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EE298-3EAF-1B4B-BDA2-6B07C6FED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4107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8411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575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1216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77AED9B-0CA9-4DEC-A6B9-340779260F70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0038D8-228D-B1E7-39B7-D7C8EF562C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1457098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146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0FBAC-CFD4-9B44-82FB-F5C1F18AC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58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A06BC-6FCF-E747-8A5C-7368C6F77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00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slideLayout" Target="../slideLayouts/slideLayout72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slideLayout" Target="../slideLayouts/slideLayout7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Tahoma" charset="0"/>
              </a:defRPr>
            </a:lvl1pPr>
          </a:lstStyle>
          <a:p>
            <a:pPr>
              <a:defRPr/>
            </a:pPr>
            <a:fld id="{5274C723-BB4E-2748-A899-F23AA4562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34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34800" y="6351270"/>
            <a:ext cx="457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44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Comic Sans MS" panose="030F0702030302020204" pitchFamily="66" charset="0"/>
        <a:buChar char="€"/>
        <a:defRPr sz="2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457200" indent="-228600" algn="l" rtl="0" eaLnBrk="1" fontAlgn="base" hangingPunct="1">
        <a:spcBef>
          <a:spcPct val="20000"/>
        </a:spcBef>
        <a:spcAft>
          <a:spcPct val="0"/>
        </a:spcAft>
        <a:buClr>
          <a:srgbClr val="00B050"/>
        </a:buClr>
        <a:buFont typeface="Comic Sans MS" panose="030F0702030302020204" pitchFamily="66" charset="0"/>
        <a:buChar char="₻"/>
        <a:defRPr sz="1800">
          <a:solidFill>
            <a:schemeClr val="tx1"/>
          </a:solidFill>
          <a:latin typeface="+mn-lt"/>
          <a:ea typeface="+mn-ea"/>
        </a:defRPr>
      </a:lvl2pPr>
      <a:lvl3pPr marL="685800" indent="-228600" algn="l" rtl="0" eaLnBrk="1" fontAlgn="base" hangingPunct="1">
        <a:spcBef>
          <a:spcPct val="20000"/>
        </a:spcBef>
        <a:spcAft>
          <a:spcPct val="0"/>
        </a:spcAft>
        <a:buClr>
          <a:srgbClr val="FFC000"/>
        </a:buClr>
        <a:buFont typeface="Comic Sans MS" panose="030F0702030302020204" pitchFamily="66" charset="0"/>
        <a:buChar char="Ж"/>
        <a:defRPr sz="1600">
          <a:solidFill>
            <a:schemeClr val="tx1"/>
          </a:solidFill>
          <a:latin typeface="+mn-lt"/>
          <a:ea typeface="+mn-ea"/>
        </a:defRPr>
      </a:lvl3pPr>
      <a:lvl4pPr marL="914400" indent="-228600" algn="l" rtl="0" eaLnBrk="1" fontAlgn="base" hangingPunct="1">
        <a:spcBef>
          <a:spcPct val="20000"/>
        </a:spcBef>
        <a:spcAft>
          <a:spcPct val="0"/>
        </a:spcAft>
        <a:buClr>
          <a:schemeClr val="accent5"/>
        </a:buClr>
        <a:buFont typeface="Comic Sans MS" panose="030F0702030302020204" pitchFamily="66" charset="0"/>
        <a:buChar char="Ђ"/>
        <a:defRPr sz="1400">
          <a:solidFill>
            <a:schemeClr val="tx1"/>
          </a:solidFill>
          <a:latin typeface="+mn-lt"/>
          <a:ea typeface="+mn-ea"/>
        </a:defRPr>
      </a:lvl4pPr>
      <a:lvl5pPr marL="1082675" indent="-168275" algn="l" rtl="0" eaLnBrk="1" fontAlgn="base" hangingPunct="1">
        <a:spcBef>
          <a:spcPct val="20000"/>
        </a:spcBef>
        <a:spcAft>
          <a:spcPct val="0"/>
        </a:spcAft>
        <a:buClr>
          <a:srgbClr val="7030A0"/>
        </a:buClr>
        <a:buFont typeface="Comic Sans MS" panose="030F0702030302020204" pitchFamily="66" charset="0"/>
        <a:buChar char="₹"/>
        <a:defRPr sz="1200">
          <a:solidFill>
            <a:schemeClr val="tx1"/>
          </a:solidFill>
          <a:latin typeface="+mn-lt"/>
          <a:ea typeface="+mn-ea"/>
        </a:defRPr>
      </a:lvl5pPr>
      <a:lvl6pPr marL="1311275" indent="-168275" algn="l" rtl="0" eaLnBrk="1" fontAlgn="base" hangingPunct="1">
        <a:spcBef>
          <a:spcPct val="20000"/>
        </a:spcBef>
        <a:spcAft>
          <a:spcPct val="0"/>
        </a:spcAft>
        <a:buClr>
          <a:srgbClr val="00B0F0"/>
        </a:buClr>
        <a:buFont typeface="Comic Sans MS" panose="030F0702030302020204" pitchFamily="66" charset="0"/>
        <a:buChar char="Љ"/>
        <a:defRPr sz="1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Tahoma" charset="0"/>
              </a:defRPr>
            </a:lvl1pPr>
          </a:lstStyle>
          <a:p>
            <a:pPr>
              <a:defRPr/>
            </a:pPr>
            <a:fld id="{5274C723-BB4E-2748-A899-F23AA4562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3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BD1F65A-A61B-4D13-94A9-7FAAF0A290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0480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22989E-9B45-8BAB-AAB2-C161F807B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22120-EA59-BF20-5917-0FD1EB3999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26B594-1CF6-7890-781D-7FB2D31D6B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62882-BC9B-3C3A-3493-BE7E6BBC5E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0EE3B-D621-6F9F-B9DE-C5B9E63D0C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CACF823-2194-4279-9649-5D37910DB16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809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34800" y="6351270"/>
            <a:ext cx="457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274C723-BB4E-2748-A899-F23AA4562A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19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231775" indent="-231775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465138" indent="-225425" algn="l" rtl="0" eaLnBrk="1" fontAlgn="base" hangingPunct="1">
        <a:spcBef>
          <a:spcPct val="20000"/>
        </a:spcBef>
        <a:spcAft>
          <a:spcPct val="0"/>
        </a:spcAft>
        <a:buClr>
          <a:srgbClr val="00B050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+mn-ea"/>
        </a:defRPr>
      </a:lvl2pPr>
      <a:lvl3pPr marL="682625" indent="-231775" algn="l" rtl="0" eaLnBrk="1" fontAlgn="base" hangingPunct="1">
        <a:spcBef>
          <a:spcPct val="20000"/>
        </a:spcBef>
        <a:spcAft>
          <a:spcPct val="0"/>
        </a:spcAft>
        <a:buClr>
          <a:srgbClr val="FFC000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</a:defRPr>
      </a:lvl3pPr>
      <a:lvl4pPr marL="914400" indent="-225425" algn="l" rtl="0" eaLnBrk="1" fontAlgn="base" hangingPunct="1">
        <a:spcBef>
          <a:spcPct val="20000"/>
        </a:spcBef>
        <a:spcAft>
          <a:spcPct val="0"/>
        </a:spcAft>
        <a:buClr>
          <a:schemeClr val="accent5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1146175" indent="-225425" algn="l" rtl="0" eaLnBrk="1" fontAlgn="base" hangingPunct="1">
        <a:spcBef>
          <a:spcPct val="20000"/>
        </a:spcBef>
        <a:spcAft>
          <a:spcPct val="0"/>
        </a:spcAft>
        <a:buClr>
          <a:srgbClr val="7030A0"/>
        </a:buClr>
        <a:buFont typeface="Wingdings" panose="05000000000000000000" pitchFamily="2" charset="2"/>
        <a:buChar char="§"/>
        <a:defRPr sz="18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0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01685" y="2964263"/>
            <a:ext cx="6988629" cy="561019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800" b="1" i="1" dirty="0">
                <a:latin typeface="Comic Sans MS" panose="030F0702030302020204" pitchFamily="66" charset="0"/>
              </a:rPr>
              <a:t>Strongyloides spp.</a:t>
            </a:r>
            <a:r>
              <a:rPr lang="en-US" sz="2800" b="1" dirty="0">
                <a:latin typeface="Comic Sans MS" panose="030F0702030302020204" pitchFamily="66" charset="0"/>
              </a:rPr>
              <a:t>; </a:t>
            </a:r>
            <a:r>
              <a:rPr lang="en-US" sz="2800" b="1" i="1" dirty="0">
                <a:latin typeface="Comic Sans MS" panose="030F0702030302020204" pitchFamily="66" charset="0"/>
              </a:rPr>
              <a:t>Trichuris spp.</a:t>
            </a:r>
            <a:endParaRPr lang="en-US" sz="2800" i="1" dirty="0">
              <a:latin typeface="Comic Sans MS" panose="030F0702030302020204" pitchFamily="66" charset="0"/>
            </a:endParaRPr>
          </a:p>
        </p:txBody>
      </p:sp>
      <p:pic>
        <p:nvPicPr>
          <p:cNvPr id="3076" name="Picture 4" descr="vpglogo220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05711" y="5013158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ncsta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F726C77-F8AA-AB35-CBEE-8FB0120A7690}"/>
              </a:ext>
            </a:extLst>
          </p:cNvPr>
          <p:cNvSpPr txBox="1"/>
          <p:nvPr/>
        </p:nvSpPr>
        <p:spPr>
          <a:xfrm>
            <a:off x="5225031" y="3819999"/>
            <a:ext cx="22044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+mn-lt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161371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7A23F-4212-9270-83CA-C160BED52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42257"/>
            <a:ext cx="10972800" cy="814695"/>
          </a:xfrm>
        </p:spPr>
        <p:txBody>
          <a:bodyPr/>
          <a:lstStyle/>
          <a:p>
            <a:r>
              <a:rPr lang="en-US" sz="4000" b="1" i="1" dirty="0"/>
              <a:t>Strongyloides spp.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B54FFA-3839-3BB9-C79C-45B2A99B37AD}"/>
              </a:ext>
            </a:extLst>
          </p:cNvPr>
          <p:cNvSpPr txBox="1"/>
          <p:nvPr/>
        </p:nvSpPr>
        <p:spPr>
          <a:xfrm>
            <a:off x="497556" y="2490428"/>
            <a:ext cx="1090429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______ 1. </a:t>
            </a:r>
            <a:r>
              <a:rPr lang="en-US" dirty="0">
                <a:latin typeface="Comic Sans MS" panose="030F0702030302020204" pitchFamily="66" charset="0"/>
              </a:rPr>
              <a:t>Heterogonic Life Cycle</a:t>
            </a:r>
          </a:p>
          <a:p>
            <a:pPr marL="914400" indent="-914400"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 marL="914400" indent="-914400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______ 2. </a:t>
            </a:r>
            <a:r>
              <a:rPr lang="en-US" dirty="0">
                <a:latin typeface="Comic Sans MS" panose="030F0702030302020204" pitchFamily="66" charset="0"/>
              </a:rPr>
              <a:t>Autoinfection</a:t>
            </a:r>
          </a:p>
          <a:p>
            <a:pPr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______ 3. </a:t>
            </a:r>
            <a:r>
              <a:rPr lang="en-US" dirty="0">
                <a:latin typeface="Comic Sans MS" panose="030F0702030302020204" pitchFamily="66" charset="0"/>
              </a:rPr>
              <a:t>Kid Goats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______ 4. </a:t>
            </a:r>
            <a:r>
              <a:rPr lang="en-US" dirty="0">
                <a:latin typeface="Comic Sans MS" panose="030F0702030302020204" pitchFamily="66" charset="0"/>
              </a:rPr>
              <a:t>Skin penetration </a:t>
            </a:r>
            <a:r>
              <a:rPr lang="en-US" dirty="0">
                <a:latin typeface="Comic Sans MS" panose="030F0702030302020204" pitchFamily="66" charset="0"/>
                <a:sym typeface="Wingdings" panose="05000000000000000000" pitchFamily="2" charset="2"/>
              </a:rPr>
              <a:t> dermatitis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______ 5. </a:t>
            </a:r>
            <a:r>
              <a:rPr lang="en-US" dirty="0">
                <a:latin typeface="Comic Sans MS" panose="030F0702030302020204" pitchFamily="66" charset="0"/>
              </a:rPr>
              <a:t>Eggs in Feces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______ 6. </a:t>
            </a:r>
            <a:r>
              <a:rPr lang="en-US" dirty="0">
                <a:latin typeface="Comic Sans MS" panose="030F0702030302020204" pitchFamily="66" charset="0"/>
              </a:rPr>
              <a:t>Enteritis </a:t>
            </a:r>
            <a:r>
              <a:rPr lang="en-US" dirty="0">
                <a:latin typeface="Comic Sans MS" panose="030F0702030302020204" pitchFamily="66" charset="0"/>
                <a:sym typeface="Wingdings" panose="05000000000000000000" pitchFamily="2" charset="2"/>
              </a:rPr>
              <a:t> Diarrhea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______ 7. </a:t>
            </a:r>
            <a:r>
              <a:rPr lang="en-US" dirty="0">
                <a:latin typeface="Comic Sans MS" panose="030F0702030302020204" pitchFamily="66" charset="0"/>
              </a:rPr>
              <a:t>Baermann technique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______ 8. </a:t>
            </a:r>
            <a:r>
              <a:rPr lang="en-US" dirty="0">
                <a:latin typeface="Comic Sans MS" panose="030F0702030302020204" pitchFamily="66" charset="0"/>
              </a:rPr>
              <a:t>Pre-weaned piglets.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______ 9. </a:t>
            </a:r>
            <a:r>
              <a:rPr lang="en-US" dirty="0">
                <a:latin typeface="Comic Sans MS" panose="030F0702030302020204" pitchFamily="66" charset="0"/>
              </a:rPr>
              <a:t>Possibly Zoonotic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______ 10. </a:t>
            </a:r>
            <a:r>
              <a:rPr lang="en-US" dirty="0">
                <a:latin typeface="Comic Sans MS" panose="030F0702030302020204" pitchFamily="66" charset="0"/>
              </a:rPr>
              <a:t>Foal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C80D4E-F200-CF23-71A4-1A0AE5799D45}"/>
              </a:ext>
            </a:extLst>
          </p:cNvPr>
          <p:cNvSpPr txBox="1"/>
          <p:nvPr/>
        </p:nvSpPr>
        <p:spPr>
          <a:xfrm>
            <a:off x="8165681" y="3323261"/>
            <a:ext cx="3393283" cy="1661993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A.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i="1" dirty="0">
                <a:latin typeface="Comic Sans MS" panose="030F0702030302020204" pitchFamily="66" charset="0"/>
              </a:rPr>
              <a:t>Strongyloides ransomi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B. </a:t>
            </a:r>
            <a:r>
              <a:rPr lang="en-US" i="1" dirty="0">
                <a:latin typeface="Comic Sans MS" panose="030F0702030302020204" pitchFamily="66" charset="0"/>
              </a:rPr>
              <a:t>Strongyloides westeri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C. </a:t>
            </a:r>
            <a:r>
              <a:rPr lang="en-US" i="1" dirty="0">
                <a:latin typeface="Comic Sans MS" panose="030F0702030302020204" pitchFamily="66" charset="0"/>
              </a:rPr>
              <a:t>Strongyloides </a:t>
            </a:r>
            <a:r>
              <a:rPr lang="en-US" i="1" dirty="0" err="1">
                <a:latin typeface="Comic Sans MS" panose="030F0702030302020204" pitchFamily="66" charset="0"/>
              </a:rPr>
              <a:t>papillosus</a:t>
            </a:r>
            <a:endParaRPr lang="en-US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D. </a:t>
            </a:r>
            <a:r>
              <a:rPr lang="en-US" i="1" dirty="0">
                <a:latin typeface="Comic Sans MS" panose="030F0702030302020204" pitchFamily="66" charset="0"/>
              </a:rPr>
              <a:t>Strongyloides stercoralis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8ACE35E0-AE3B-4327-5384-10E807E75748}"/>
              </a:ext>
            </a:extLst>
          </p:cNvPr>
          <p:cNvSpPr txBox="1">
            <a:spLocks noChangeArrowheads="1"/>
          </p:cNvSpPr>
          <p:nvPr/>
        </p:nvSpPr>
        <p:spPr>
          <a:xfrm>
            <a:off x="965226" y="1641008"/>
            <a:ext cx="10593738" cy="814695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Matching: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 each </a:t>
            </a:r>
            <a:r>
              <a:rPr lang="en-US" altLang="en-US" sz="2000" i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Strongyloides spp.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with its associated characteristic.</a:t>
            </a:r>
          </a:p>
          <a:p>
            <a:pPr marL="0" indent="0" algn="ctr">
              <a:buClr>
                <a:srgbClr val="3333CC"/>
              </a:buClr>
              <a:buNone/>
              <a:defRPr/>
            </a:pPr>
            <a:r>
              <a:rPr lang="en-US" altLang="en-US" sz="2000" i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(Some blanks have more than one answer.)</a:t>
            </a:r>
            <a:endParaRPr lang="en-US" altLang="en-US" sz="1600" i="1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32711D-618B-F4D2-9B31-66C8716E59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212D7-3E8B-47AC-BFED-3967AB75997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293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7A23F-4212-9270-83CA-C160BED52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36729"/>
            <a:ext cx="10972800" cy="1020224"/>
          </a:xfrm>
        </p:spPr>
        <p:txBody>
          <a:bodyPr/>
          <a:lstStyle/>
          <a:p>
            <a:r>
              <a:rPr lang="en-US" sz="4000" b="1" i="1" dirty="0"/>
              <a:t>Strongyloides ransomi</a:t>
            </a:r>
            <a:br>
              <a:rPr lang="en-US" sz="4000" b="1" i="1" dirty="0"/>
            </a:br>
            <a:r>
              <a:rPr lang="en-US" sz="3200" dirty="0"/>
              <a:t>Transmission &amp; Disease</a:t>
            </a:r>
            <a:endParaRPr lang="en-US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C80D4E-F200-CF23-71A4-1A0AE5799D45}"/>
              </a:ext>
            </a:extLst>
          </p:cNvPr>
          <p:cNvSpPr txBox="1"/>
          <p:nvPr/>
        </p:nvSpPr>
        <p:spPr>
          <a:xfrm>
            <a:off x="8952931" y="2903184"/>
            <a:ext cx="2629469" cy="800219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A.</a:t>
            </a:r>
            <a:r>
              <a:rPr lang="en-US" dirty="0">
                <a:latin typeface="Comic Sans MS" panose="030F0702030302020204" pitchFamily="66" charset="0"/>
              </a:rPr>
              <a:t> Piglet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B. </a:t>
            </a:r>
            <a:r>
              <a:rPr lang="en-US" dirty="0">
                <a:latin typeface="Comic Sans MS" panose="030F0702030302020204" pitchFamily="66" charset="0"/>
              </a:rPr>
              <a:t>Sow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8ACE35E0-AE3B-4327-5384-10E807E75748}"/>
              </a:ext>
            </a:extLst>
          </p:cNvPr>
          <p:cNvSpPr txBox="1">
            <a:spLocks noChangeArrowheads="1"/>
          </p:cNvSpPr>
          <p:nvPr/>
        </p:nvSpPr>
        <p:spPr>
          <a:xfrm>
            <a:off x="988662" y="1641009"/>
            <a:ext cx="10593738" cy="706406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Matching: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Regarding the epidemiology of </a:t>
            </a:r>
            <a:r>
              <a:rPr lang="en-US" altLang="en-US" sz="2000" i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Strongyloides ransomi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. Match each description with the appropriate “source” host.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32711D-618B-F4D2-9B31-66C8716E59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212D7-3E8B-47AC-BFED-3967AB759974}" type="slidenum">
              <a:rPr lang="en-US" smtClean="0"/>
              <a:t>3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695451-BFE4-FC25-CBB4-C64F0A33DD2E}"/>
              </a:ext>
            </a:extLst>
          </p:cNvPr>
          <p:cNvSpPr txBox="1"/>
          <p:nvPr/>
        </p:nvSpPr>
        <p:spPr>
          <a:xfrm>
            <a:off x="1649917" y="2634617"/>
            <a:ext cx="649866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1. </a:t>
            </a:r>
            <a:r>
              <a:rPr lang="en-US" dirty="0">
                <a:latin typeface="Comic Sans MS" panose="030F0702030302020204" pitchFamily="66" charset="0"/>
              </a:rPr>
              <a:t>Somatic Migration of Larvae</a:t>
            </a:r>
          </a:p>
          <a:p>
            <a:pPr marL="914400" indent="-914400"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 marL="914400" indent="-914400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2. </a:t>
            </a:r>
            <a:r>
              <a:rPr lang="en-US" dirty="0">
                <a:latin typeface="+mn-lt"/>
              </a:rPr>
              <a:t>Source of “re-stocking” arrested larvae in tissues that target next litter</a:t>
            </a:r>
          </a:p>
          <a:p>
            <a:pPr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3. </a:t>
            </a:r>
            <a:r>
              <a:rPr lang="en-US" dirty="0">
                <a:latin typeface="Comic Sans MS" panose="030F0702030302020204" pitchFamily="66" charset="0"/>
              </a:rPr>
              <a:t>Diarrhea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4. </a:t>
            </a:r>
            <a:r>
              <a:rPr lang="en-US" dirty="0">
                <a:latin typeface="Comic Sans MS" panose="030F0702030302020204" pitchFamily="66" charset="0"/>
              </a:rPr>
              <a:t>Source of Transmammary transmission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1. </a:t>
            </a:r>
            <a:r>
              <a:rPr lang="en-US" dirty="0">
                <a:latin typeface="Comic Sans MS" panose="030F0702030302020204" pitchFamily="66" charset="0"/>
              </a:rPr>
              <a:t>Source of Environmental Contamination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073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7A23F-4212-9270-83CA-C160BED52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648" y="102737"/>
            <a:ext cx="10639752" cy="1354216"/>
          </a:xfrm>
        </p:spPr>
        <p:txBody>
          <a:bodyPr/>
          <a:lstStyle/>
          <a:p>
            <a:pPr algn="l"/>
            <a:r>
              <a:rPr lang="en-US" sz="4000" b="1" i="1" dirty="0"/>
              <a:t>Strongyloides spp.</a:t>
            </a:r>
            <a:br>
              <a:rPr lang="en-US" sz="4000" b="1" i="1" dirty="0"/>
            </a:br>
            <a:r>
              <a:rPr lang="en-US" sz="3200" dirty="0"/>
              <a:t>Treatments for Control</a:t>
            </a:r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B54FFA-3839-3BB9-C79C-45B2A99B37AD}"/>
              </a:ext>
            </a:extLst>
          </p:cNvPr>
          <p:cNvSpPr txBox="1"/>
          <p:nvPr/>
        </p:nvSpPr>
        <p:spPr>
          <a:xfrm>
            <a:off x="456041" y="2492907"/>
            <a:ext cx="11463243" cy="39426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309688" indent="-1309688">
              <a:tabLst>
                <a:tab pos="5486400" algn="l"/>
              </a:tabLst>
            </a:pPr>
            <a:r>
              <a:rPr lang="en-US" sz="2400" b="1" dirty="0">
                <a:latin typeface="Comic Sans MS" panose="030F0702030302020204" pitchFamily="66" charset="0"/>
              </a:rPr>
              <a:t>Regarding </a:t>
            </a:r>
            <a:r>
              <a:rPr lang="en-US" sz="2400" b="1" i="1" dirty="0">
                <a:latin typeface="Comic Sans MS" panose="030F0702030302020204" pitchFamily="66" charset="0"/>
              </a:rPr>
              <a:t>Strongyloides spp.</a:t>
            </a:r>
            <a:r>
              <a:rPr lang="en-US" sz="2400" b="1" dirty="0">
                <a:latin typeface="Comic Sans MS" panose="030F0702030302020204" pitchFamily="66" charset="0"/>
              </a:rPr>
              <a:t>:</a:t>
            </a:r>
          </a:p>
          <a:p>
            <a:pPr marL="1309688" indent="-1309688">
              <a:tabLst>
                <a:tab pos="5486400" algn="l"/>
              </a:tabLst>
            </a:pPr>
            <a:endParaRPr lang="en-US" sz="2400" b="1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  <a:tabLst>
                <a:tab pos="5486400" algn="l"/>
              </a:tabLst>
            </a:pPr>
            <a:r>
              <a:rPr lang="en-US" sz="2400" b="1" dirty="0">
                <a:latin typeface="Comic Sans MS" panose="030F0702030302020204" pitchFamily="66" charset="0"/>
              </a:rPr>
              <a:t>Besides the need to reduce pathology, one also treats neonates to</a:t>
            </a:r>
          </a:p>
          <a:p>
            <a:pPr>
              <a:tabLst>
                <a:tab pos="5486400" algn="l"/>
              </a:tabLst>
            </a:pPr>
            <a:endParaRPr lang="en-US" sz="2400" b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sz="2400" b="1" dirty="0">
                <a:latin typeface="Comic Sans MS" panose="030F0702030302020204" pitchFamily="66" charset="0"/>
              </a:rPr>
              <a:t> _________________________________ .</a:t>
            </a:r>
          </a:p>
          <a:p>
            <a:pPr>
              <a:tabLst>
                <a:tab pos="5486400" algn="l"/>
              </a:tabLst>
            </a:pPr>
            <a:endParaRPr lang="en-US" sz="2400" b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endParaRPr lang="en-US" sz="2400" b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sz="2400" b="1" dirty="0">
                <a:latin typeface="Comic Sans MS" panose="030F0702030302020204" pitchFamily="66" charset="0"/>
              </a:rPr>
              <a:t>2. One deworms the dam prior to parturition to</a:t>
            </a:r>
          </a:p>
          <a:p>
            <a:pPr>
              <a:tabLst>
                <a:tab pos="5486400" algn="l"/>
              </a:tabLst>
            </a:pPr>
            <a:endParaRPr lang="en-US" sz="2400" b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sz="2400" b="1" dirty="0">
                <a:latin typeface="Comic Sans MS" panose="030F0702030302020204" pitchFamily="66" charset="0"/>
              </a:rPr>
              <a:t> _____________________________________ .</a:t>
            </a:r>
          </a:p>
          <a:p>
            <a:pPr marL="1309688" indent="-1309688">
              <a:buAutoNum type="arabicPeriod"/>
              <a:tabLst>
                <a:tab pos="5486400" algn="l"/>
              </a:tabLst>
            </a:pPr>
            <a:endParaRPr lang="en-US" sz="2400" b="1" dirty="0">
              <a:latin typeface="Comic Sans MS" panose="030F0702030302020204" pitchFamily="66" charset="0"/>
            </a:endParaRPr>
          </a:p>
          <a:p>
            <a:pPr marL="1309688" indent="-1309688">
              <a:buAutoNum type="arabicPeriod"/>
              <a:tabLst>
                <a:tab pos="5486400" algn="l"/>
              </a:tabLst>
            </a:pPr>
            <a:endParaRPr lang="en-US" sz="2400" b="1" dirty="0">
              <a:latin typeface="Comic Sans MS" panose="030F0702030302020204" pitchFamily="66" charset="0"/>
            </a:endParaRPr>
          </a:p>
          <a:p>
            <a:pPr marL="1252538" indent="-1252538">
              <a:tabLst>
                <a:tab pos="5486400" algn="l"/>
              </a:tabLst>
            </a:pPr>
            <a:endParaRPr lang="en-US" sz="2400" b="1" dirty="0">
              <a:latin typeface="Comic Sans MS" panose="030F0702030302020204" pitchFamily="66" charset="0"/>
            </a:endParaRPr>
          </a:p>
          <a:p>
            <a:pPr marL="1252538" indent="-1252538">
              <a:tabLst>
                <a:tab pos="5486400" algn="l"/>
              </a:tabLst>
            </a:pPr>
            <a:endParaRPr lang="en-US" sz="2400" b="1" dirty="0">
              <a:latin typeface="Comic Sans MS" panose="030F0702030302020204" pitchFamily="66" charset="0"/>
            </a:endParaRPr>
          </a:p>
          <a:p>
            <a:pPr marL="1252538" indent="-1252538">
              <a:tabLst>
                <a:tab pos="5486400" algn="l"/>
              </a:tabLst>
            </a:pP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8ACE35E0-AE3B-4327-5384-10E807E75748}"/>
              </a:ext>
            </a:extLst>
          </p:cNvPr>
          <p:cNvSpPr txBox="1">
            <a:spLocks noChangeArrowheads="1"/>
          </p:cNvSpPr>
          <p:nvPr/>
        </p:nvSpPr>
        <p:spPr>
          <a:xfrm>
            <a:off x="942648" y="1817045"/>
            <a:ext cx="10399120" cy="630265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Fill in the blank: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Fill in the blank with the correct reasons to deworm each host.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32711D-618B-F4D2-9B31-66C8716E59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212D7-3E8B-47AC-BFED-3967AB75997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2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7A23F-4212-9270-83CA-C160BED52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42257"/>
            <a:ext cx="10972800" cy="814695"/>
          </a:xfrm>
        </p:spPr>
        <p:txBody>
          <a:bodyPr/>
          <a:lstStyle/>
          <a:p>
            <a:r>
              <a:rPr lang="en-US" sz="4000" b="1" i="1" dirty="0"/>
              <a:t>Strongyloides stercoralis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C80D4E-F200-CF23-71A4-1A0AE5799D45}"/>
              </a:ext>
            </a:extLst>
          </p:cNvPr>
          <p:cNvSpPr txBox="1"/>
          <p:nvPr/>
        </p:nvSpPr>
        <p:spPr>
          <a:xfrm>
            <a:off x="4232476" y="5655997"/>
            <a:ext cx="3727048" cy="800219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A.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Heterogonic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B.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Homogonic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8ACE35E0-AE3B-4327-5384-10E807E75748}"/>
              </a:ext>
            </a:extLst>
          </p:cNvPr>
          <p:cNvSpPr txBox="1">
            <a:spLocks noChangeArrowheads="1"/>
          </p:cNvSpPr>
          <p:nvPr/>
        </p:nvSpPr>
        <p:spPr>
          <a:xfrm>
            <a:off x="942648" y="1817045"/>
            <a:ext cx="9883396" cy="630265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Matching: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 each life cycle term associated with </a:t>
            </a:r>
            <a:r>
              <a:rPr lang="en-US" altLang="en-US" sz="2000" i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Strongyloides stercoralis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with its appropriate description.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32711D-618B-F4D2-9B31-66C8716E59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212D7-3E8B-47AC-BFED-3967AB759974}" type="slidenum">
              <a:rPr lang="en-US" smtClean="0"/>
              <a:t>5</a:t>
            </a:fld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55C762B-2FA1-1F23-84D5-8BAB0A81B414}"/>
              </a:ext>
            </a:extLst>
          </p:cNvPr>
          <p:cNvGrpSpPr/>
          <p:nvPr/>
        </p:nvGrpSpPr>
        <p:grpSpPr>
          <a:xfrm>
            <a:off x="208344" y="2726383"/>
            <a:ext cx="5644589" cy="2060293"/>
            <a:chOff x="208344" y="2685327"/>
            <a:chExt cx="5644589" cy="2060293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DB54FFA-3839-3BB9-C79C-45B2A99B37AD}"/>
                </a:ext>
              </a:extLst>
            </p:cNvPr>
            <p:cNvSpPr txBox="1"/>
            <p:nvPr/>
          </p:nvSpPr>
          <p:spPr>
            <a:xfrm>
              <a:off x="456041" y="2826929"/>
              <a:ext cx="5396892" cy="191869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1309688" indent="-1309688">
                <a:tabLst>
                  <a:tab pos="5486400" algn="l"/>
                </a:tabLst>
              </a:pPr>
              <a:r>
                <a:rPr lang="en-US" b="1" dirty="0">
                  <a:latin typeface="Comic Sans MS" panose="030F0702030302020204" pitchFamily="66" charset="0"/>
                </a:rPr>
                <a:t>___ 1. </a:t>
              </a:r>
              <a:r>
                <a:rPr lang="en-US" dirty="0">
                  <a:latin typeface="Comic Sans MS" panose="030F0702030302020204" pitchFamily="66" charset="0"/>
                </a:rPr>
                <a:t>Parasitic, parthenogenetic female worm </a:t>
              </a:r>
            </a:p>
            <a:p>
              <a:pPr marL="1309688" indent="-1309688">
                <a:tabLst>
                  <a:tab pos="5486400" algn="l"/>
                </a:tabLst>
              </a:pPr>
              <a:endParaRPr lang="en-US" sz="1000" dirty="0">
                <a:latin typeface="Comic Sans MS" panose="030F0702030302020204" pitchFamily="66" charset="0"/>
              </a:endParaRPr>
            </a:p>
            <a:p>
              <a:pPr marL="1309688" indent="-1309688">
                <a:tabLst>
                  <a:tab pos="5486400" algn="l"/>
                </a:tabLst>
              </a:pPr>
              <a:endParaRPr lang="en-US" sz="1000" dirty="0">
                <a:latin typeface="Comic Sans MS" panose="030F0702030302020204" pitchFamily="66" charset="0"/>
              </a:endParaRPr>
            </a:p>
            <a:p>
              <a:pPr marL="1309688" indent="-1309688">
                <a:tabLst>
                  <a:tab pos="5486400" algn="l"/>
                </a:tabLst>
              </a:pPr>
              <a:r>
                <a:rPr lang="en-US" dirty="0">
                  <a:latin typeface="Comic Sans MS" panose="030F0702030302020204" pitchFamily="66" charset="0"/>
                </a:rPr>
                <a:t> </a:t>
              </a:r>
              <a:r>
                <a:rPr lang="en-US" dirty="0">
                  <a:latin typeface="Comic Sans MS" panose="030F0702030302020204" pitchFamily="66" charset="0"/>
                  <a:sym typeface="Wingdings" panose="05000000000000000000" pitchFamily="2" charset="2"/>
                </a:rPr>
                <a:t> egg, L1, L2, L3</a:t>
              </a:r>
            </a:p>
            <a:p>
              <a:pPr marL="1309688" indent="-1309688">
                <a:tabLst>
                  <a:tab pos="5486400" algn="l"/>
                </a:tabLst>
              </a:pPr>
              <a:endParaRPr lang="en-US" dirty="0">
                <a:latin typeface="Comic Sans MS" panose="030F0702030302020204" pitchFamily="66" charset="0"/>
                <a:sym typeface="Wingdings" panose="05000000000000000000" pitchFamily="2" charset="2"/>
              </a:endParaRPr>
            </a:p>
            <a:p>
              <a:pPr marL="1309688" indent="-1309688">
                <a:tabLst>
                  <a:tab pos="5486400" algn="l"/>
                </a:tabLst>
              </a:pPr>
              <a:endParaRPr lang="en-US" sz="1000" dirty="0">
                <a:latin typeface="Comic Sans MS" panose="030F0702030302020204" pitchFamily="66" charset="0"/>
                <a:sym typeface="Wingdings" panose="05000000000000000000" pitchFamily="2" charset="2"/>
              </a:endParaRPr>
            </a:p>
            <a:p>
              <a:pPr marL="1309688" indent="-1309688">
                <a:tabLst>
                  <a:tab pos="5486400" algn="l"/>
                </a:tabLst>
              </a:pPr>
              <a:r>
                <a:rPr lang="en-US" dirty="0">
                  <a:latin typeface="Comic Sans MS" panose="030F0702030302020204" pitchFamily="66" charset="0"/>
                  <a:sym typeface="Wingdings" panose="05000000000000000000" pitchFamily="2" charset="2"/>
                </a:rPr>
                <a:t> infective L3 infects the host </a:t>
              </a:r>
            </a:p>
            <a:p>
              <a:pPr marL="1309688" indent="-1309688">
                <a:tabLst>
                  <a:tab pos="5486400" algn="l"/>
                </a:tabLst>
              </a:pPr>
              <a:r>
                <a:rPr lang="en-US" dirty="0">
                  <a:latin typeface="Comic Sans MS" panose="030F0702030302020204" pitchFamily="66" charset="0"/>
                  <a:sym typeface="Wingdings" panose="05000000000000000000" pitchFamily="2" charset="2"/>
                </a:rPr>
                <a:t> Parasitic Parthenogenetic female worm.</a:t>
              </a:r>
              <a:endParaRPr lang="en-US" b="1" dirty="0">
                <a:latin typeface="Comic Sans MS" panose="030F0702030302020204" pitchFamily="66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102209C-E6D7-6278-CC31-D13567670CDE}"/>
                </a:ext>
              </a:extLst>
            </p:cNvPr>
            <p:cNvSpPr txBox="1"/>
            <p:nvPr/>
          </p:nvSpPr>
          <p:spPr>
            <a:xfrm>
              <a:off x="1255102" y="3682025"/>
              <a:ext cx="106311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+mn-lt"/>
                </a:rPr>
                <a:t>environment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52AEB72-3E14-5107-D648-464C51EA033A}"/>
                </a:ext>
              </a:extLst>
            </p:cNvPr>
            <p:cNvSpPr/>
            <p:nvPr/>
          </p:nvSpPr>
          <p:spPr>
            <a:xfrm>
              <a:off x="550070" y="3411989"/>
              <a:ext cx="2148264" cy="522436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B1B1EFF-BDE6-175C-FC86-31445DBC46DE}"/>
                </a:ext>
              </a:extLst>
            </p:cNvPr>
            <p:cNvSpPr/>
            <p:nvPr/>
          </p:nvSpPr>
          <p:spPr>
            <a:xfrm>
              <a:off x="208344" y="2685327"/>
              <a:ext cx="5644589" cy="2060293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7B5AFAE-6EB2-ED51-81E4-9458E5A5FA51}"/>
              </a:ext>
            </a:extLst>
          </p:cNvPr>
          <p:cNvGrpSpPr/>
          <p:nvPr/>
        </p:nvGrpSpPr>
        <p:grpSpPr>
          <a:xfrm>
            <a:off x="6339069" y="2726383"/>
            <a:ext cx="5536556" cy="2539869"/>
            <a:chOff x="6339069" y="2471738"/>
            <a:chExt cx="5536556" cy="2539869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E79081E-63FC-7CE2-BFD0-CE227A01ED59}"/>
                </a:ext>
              </a:extLst>
            </p:cNvPr>
            <p:cNvSpPr txBox="1"/>
            <p:nvPr/>
          </p:nvSpPr>
          <p:spPr>
            <a:xfrm>
              <a:off x="6462915" y="2632600"/>
              <a:ext cx="5412709" cy="226349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1309688" indent="-1309688">
                <a:tabLst>
                  <a:tab pos="5486400" algn="l"/>
                </a:tabLst>
              </a:pPr>
              <a:r>
                <a:rPr lang="en-US" b="1" dirty="0">
                  <a:latin typeface="Comic Sans MS" panose="030F0702030302020204" pitchFamily="66" charset="0"/>
                </a:rPr>
                <a:t>____ 2. </a:t>
              </a:r>
              <a:r>
                <a:rPr lang="en-US" dirty="0">
                  <a:latin typeface="Comic Sans MS" panose="030F0702030302020204" pitchFamily="66" charset="0"/>
                </a:rPr>
                <a:t>Parasitic, parthenogenetic female worm </a:t>
              </a:r>
            </a:p>
            <a:p>
              <a:pPr marL="1309688" indent="-1309688">
                <a:tabLst>
                  <a:tab pos="5486400" algn="l"/>
                </a:tabLst>
              </a:pPr>
              <a:endParaRPr lang="en-US" dirty="0">
                <a:latin typeface="Comic Sans MS" panose="030F0702030302020204" pitchFamily="66" charset="0"/>
              </a:endParaRPr>
            </a:p>
            <a:p>
              <a:pPr marL="1309688" indent="-1309688">
                <a:tabLst>
                  <a:tab pos="5486400" algn="l"/>
                </a:tabLst>
              </a:pPr>
              <a:r>
                <a:rPr lang="en-US" dirty="0">
                  <a:latin typeface="Comic Sans MS" panose="030F0702030302020204" pitchFamily="66" charset="0"/>
                  <a:sym typeface="Wingdings" panose="05000000000000000000" pitchFamily="2" charset="2"/>
                </a:rPr>
                <a:t> egg, L1, L2, L3</a:t>
              </a:r>
            </a:p>
            <a:p>
              <a:pPr marL="1309688" indent="-1309688">
                <a:tabLst>
                  <a:tab pos="5486400" algn="l"/>
                </a:tabLst>
              </a:pPr>
              <a:r>
                <a:rPr lang="en-US" dirty="0">
                  <a:latin typeface="Comic Sans MS" panose="030F0702030302020204" pitchFamily="66" charset="0"/>
                  <a:sym typeface="Wingdings" panose="05000000000000000000" pitchFamily="2" charset="2"/>
                </a:rPr>
                <a:t> free-living male &amp; female</a:t>
              </a:r>
            </a:p>
            <a:p>
              <a:pPr marL="1309688" indent="-1309688">
                <a:tabLst>
                  <a:tab pos="5486400" algn="l"/>
                </a:tabLst>
              </a:pPr>
              <a:r>
                <a:rPr lang="en-US" dirty="0">
                  <a:latin typeface="Comic Sans MS" panose="030F0702030302020204" pitchFamily="66" charset="0"/>
                  <a:sym typeface="Wingdings" panose="05000000000000000000" pitchFamily="2" charset="2"/>
                </a:rPr>
                <a:t> Many eggs, L1s, L2s, L3s</a:t>
              </a:r>
            </a:p>
            <a:p>
              <a:pPr marL="1309688" indent="-1309688">
                <a:tabLst>
                  <a:tab pos="5486400" algn="l"/>
                </a:tabLst>
              </a:pPr>
              <a:endParaRPr lang="en-US" dirty="0">
                <a:latin typeface="Comic Sans MS" panose="030F0702030302020204" pitchFamily="66" charset="0"/>
                <a:sym typeface="Wingdings" panose="05000000000000000000" pitchFamily="2" charset="2"/>
              </a:endParaRPr>
            </a:p>
            <a:p>
              <a:pPr marL="1309688" indent="-1309688">
                <a:tabLst>
                  <a:tab pos="5486400" algn="l"/>
                </a:tabLst>
              </a:pPr>
              <a:r>
                <a:rPr lang="en-US" dirty="0">
                  <a:latin typeface="Comic Sans MS" panose="030F0702030302020204" pitchFamily="66" charset="0"/>
                  <a:sym typeface="Wingdings" panose="05000000000000000000" pitchFamily="2" charset="2"/>
                </a:rPr>
                <a:t> infective L3s infect the host </a:t>
              </a:r>
            </a:p>
            <a:p>
              <a:pPr marL="1309688" indent="-1309688">
                <a:tabLst>
                  <a:tab pos="5486400" algn="l"/>
                </a:tabLst>
              </a:pPr>
              <a:r>
                <a:rPr lang="en-US" dirty="0">
                  <a:latin typeface="Comic Sans MS" panose="030F0702030302020204" pitchFamily="66" charset="0"/>
                  <a:sym typeface="Wingdings" panose="05000000000000000000" pitchFamily="2" charset="2"/>
                </a:rPr>
                <a:t> Parasitic Parthenogenetic female worm.</a:t>
              </a:r>
              <a:endParaRPr lang="en-US" b="1" dirty="0">
                <a:latin typeface="Comic Sans MS" panose="030F0702030302020204" pitchFamily="66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E8761A0-8CBF-7E45-8F63-6F5B13C18E0B}"/>
                </a:ext>
              </a:extLst>
            </p:cNvPr>
            <p:cNvSpPr txBox="1"/>
            <p:nvPr/>
          </p:nvSpPr>
          <p:spPr>
            <a:xfrm>
              <a:off x="7557262" y="4026928"/>
              <a:ext cx="106311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+mn-lt"/>
                </a:rPr>
                <a:t>environment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6843A5F-52A6-ED02-1722-4A9281597645}"/>
                </a:ext>
              </a:extLst>
            </p:cNvPr>
            <p:cNvSpPr/>
            <p:nvPr/>
          </p:nvSpPr>
          <p:spPr>
            <a:xfrm>
              <a:off x="6462914" y="3152001"/>
              <a:ext cx="3251809" cy="1127498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78CE4EC-E419-5EEB-88DF-8F9AA1FAC67F}"/>
                </a:ext>
              </a:extLst>
            </p:cNvPr>
            <p:cNvSpPr/>
            <p:nvPr/>
          </p:nvSpPr>
          <p:spPr>
            <a:xfrm>
              <a:off x="6339069" y="2471738"/>
              <a:ext cx="5536556" cy="2539869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93659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7A23F-4212-9270-83CA-C160BED52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42257"/>
            <a:ext cx="10972800" cy="814695"/>
          </a:xfrm>
        </p:spPr>
        <p:txBody>
          <a:bodyPr/>
          <a:lstStyle/>
          <a:p>
            <a:r>
              <a:rPr lang="en-US" sz="4000" b="1" i="1" dirty="0"/>
              <a:t>Strongyloides stercoralis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B54FFA-3839-3BB9-C79C-45B2A99B37AD}"/>
              </a:ext>
            </a:extLst>
          </p:cNvPr>
          <p:cNvSpPr txBox="1"/>
          <p:nvPr/>
        </p:nvSpPr>
        <p:spPr>
          <a:xfrm>
            <a:off x="456041" y="2492907"/>
            <a:ext cx="7738835" cy="39426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309688" indent="-1309688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____ 1. </a:t>
            </a:r>
            <a:r>
              <a:rPr lang="en-US" dirty="0">
                <a:latin typeface="Comic Sans MS" panose="030F0702030302020204" pitchFamily="66" charset="0"/>
              </a:rPr>
              <a:t>All within the dog’s gut; the ova hatches, L1 &amp; L2 develop to the infective L3; the L3 penetrates the gut wall  &amp; utilizes tracheal migration to return to the small intestine to become a parasitic female.</a:t>
            </a:r>
          </a:p>
          <a:p>
            <a:pPr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 marL="1252538" indent="-1252538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____ 2. </a:t>
            </a:r>
            <a:r>
              <a:rPr lang="en-US" dirty="0">
                <a:latin typeface="Comic Sans MS" panose="030F0702030302020204" pitchFamily="66" charset="0"/>
              </a:rPr>
              <a:t>During Immunosuppression, large numbers of larvae, via an elevated rate of autoinfection, cause excess enteritis.</a:t>
            </a:r>
          </a:p>
          <a:p>
            <a:pPr marL="1252538" indent="-1252538">
              <a:tabLst>
                <a:tab pos="5486400" algn="l"/>
              </a:tabLst>
            </a:pPr>
            <a:endParaRPr lang="en-US" sz="1000" b="1" dirty="0">
              <a:latin typeface="Comic Sans MS" panose="030F0702030302020204" pitchFamily="66" charset="0"/>
            </a:endParaRPr>
          </a:p>
          <a:p>
            <a:pPr marL="1252538" indent="-1252538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____ 3. </a:t>
            </a:r>
            <a:r>
              <a:rPr lang="en-US" dirty="0">
                <a:latin typeface="Comic Sans MS" panose="030F0702030302020204" pitchFamily="66" charset="0"/>
              </a:rPr>
              <a:t>The cause of the chronic, but asymptomatic infections in older dogs.</a:t>
            </a:r>
          </a:p>
          <a:p>
            <a:pPr marL="1252538" indent="-1252538">
              <a:tabLst>
                <a:tab pos="5486400" algn="l"/>
              </a:tabLst>
            </a:pPr>
            <a:endParaRPr lang="en-US" sz="1000" b="1" dirty="0">
              <a:latin typeface="Comic Sans MS" panose="030F0702030302020204" pitchFamily="66" charset="0"/>
            </a:endParaRPr>
          </a:p>
          <a:p>
            <a:pPr marL="1252538" indent="-1252538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____ 4. </a:t>
            </a:r>
            <a:r>
              <a:rPr lang="en-US" dirty="0">
                <a:latin typeface="Comic Sans MS" panose="030F0702030302020204" pitchFamily="66" charset="0"/>
              </a:rPr>
              <a:t>During Immunosuppression and via autoinfection, larvae migrate to various organs of the body causing serious pathology, including neurologic pathology. (Visceral Larval Migrans)</a:t>
            </a:r>
          </a:p>
          <a:p>
            <a:pPr marL="1252538" indent="-1252538">
              <a:tabLst>
                <a:tab pos="5486400" algn="l"/>
              </a:tabLst>
            </a:pPr>
            <a:endParaRPr lang="en-US" b="1" dirty="0">
              <a:latin typeface="Comic Sans MS" panose="030F0702030302020204" pitchFamily="66" charset="0"/>
            </a:endParaRPr>
          </a:p>
          <a:p>
            <a:pPr marL="1252538" indent="-1252538">
              <a:tabLst>
                <a:tab pos="5486400" algn="l"/>
              </a:tabLst>
            </a:pPr>
            <a:endParaRPr lang="en-US" b="1" dirty="0">
              <a:latin typeface="Comic Sans MS" panose="030F0702030302020204" pitchFamily="66" charset="0"/>
            </a:endParaRPr>
          </a:p>
          <a:p>
            <a:pPr marL="1252538" indent="-1252538">
              <a:tabLst>
                <a:tab pos="5486400" algn="l"/>
              </a:tabLst>
            </a:pPr>
            <a:endParaRPr lang="en-US" b="1" dirty="0">
              <a:latin typeface="Comic Sans MS" panose="030F0702030302020204" pitchFamily="66" charset="0"/>
            </a:endParaRPr>
          </a:p>
          <a:p>
            <a:pPr marL="1252538" indent="-1252538">
              <a:tabLst>
                <a:tab pos="5486400" algn="l"/>
              </a:tabLst>
            </a:pP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C80D4E-F200-CF23-71A4-1A0AE5799D45}"/>
              </a:ext>
            </a:extLst>
          </p:cNvPr>
          <p:cNvSpPr txBox="1"/>
          <p:nvPr/>
        </p:nvSpPr>
        <p:spPr>
          <a:xfrm>
            <a:off x="8310623" y="2918086"/>
            <a:ext cx="3727048" cy="1354217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A.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Disseminated Strongyloidiasis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B.</a:t>
            </a:r>
            <a:r>
              <a:rPr lang="en-US" dirty="0">
                <a:latin typeface="Comic Sans MS" panose="030F0702030302020204" pitchFamily="66" charset="0"/>
              </a:rPr>
              <a:t> Autoinfection</a:t>
            </a:r>
          </a:p>
          <a:p>
            <a:pPr>
              <a:tabLst>
                <a:tab pos="5486400" algn="l"/>
              </a:tabLst>
            </a:pPr>
            <a:endParaRPr lang="en-US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C. </a:t>
            </a:r>
            <a:r>
              <a:rPr lang="en-US" dirty="0">
                <a:latin typeface="Comic Sans MS" panose="030F0702030302020204" pitchFamily="66" charset="0"/>
              </a:rPr>
              <a:t>Hyperinfection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8ACE35E0-AE3B-4327-5384-10E807E75748}"/>
              </a:ext>
            </a:extLst>
          </p:cNvPr>
          <p:cNvSpPr txBox="1">
            <a:spLocks noChangeArrowheads="1"/>
          </p:cNvSpPr>
          <p:nvPr/>
        </p:nvSpPr>
        <p:spPr>
          <a:xfrm>
            <a:off x="942648" y="1817045"/>
            <a:ext cx="9883396" cy="630265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Matching: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 each type of life cycle associated with </a:t>
            </a:r>
            <a:r>
              <a:rPr lang="en-US" altLang="en-US" sz="2000" i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Strongyloides stercoralis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with its appropriate description.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32711D-618B-F4D2-9B31-66C8716E59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212D7-3E8B-47AC-BFED-3967AB75997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98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7A23F-4212-9270-83CA-C160BED52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42257"/>
            <a:ext cx="10972800" cy="814695"/>
          </a:xfrm>
        </p:spPr>
        <p:txBody>
          <a:bodyPr/>
          <a:lstStyle/>
          <a:p>
            <a:r>
              <a:rPr lang="en-US" sz="4000" b="1" i="1" dirty="0"/>
              <a:t>Strongyloides v/s Trichuris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B54FFA-3839-3BB9-C79C-45B2A99B37AD}"/>
              </a:ext>
            </a:extLst>
          </p:cNvPr>
          <p:cNvSpPr txBox="1"/>
          <p:nvPr/>
        </p:nvSpPr>
        <p:spPr>
          <a:xfrm>
            <a:off x="609600" y="2218968"/>
            <a:ext cx="1090429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____ 1. </a:t>
            </a:r>
            <a:r>
              <a:rPr lang="en-US" dirty="0">
                <a:latin typeface="Comic Sans MS" panose="030F0702030302020204" pitchFamily="66" charset="0"/>
              </a:rPr>
              <a:t>Pathology in Pre-weaned Piglet</a:t>
            </a:r>
          </a:p>
          <a:p>
            <a:pPr marL="914400" indent="-914400"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 marL="914400" indent="-914400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____ 2. </a:t>
            </a:r>
            <a:r>
              <a:rPr lang="en-US" dirty="0">
                <a:latin typeface="Comic Sans MS" panose="030F0702030302020204" pitchFamily="66" charset="0"/>
              </a:rPr>
              <a:t>Cecum &amp; colon</a:t>
            </a:r>
          </a:p>
          <a:p>
            <a:pPr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____ 3. </a:t>
            </a:r>
            <a:r>
              <a:rPr lang="en-US" dirty="0">
                <a:latin typeface="Comic Sans MS" panose="030F0702030302020204" pitchFamily="66" charset="0"/>
              </a:rPr>
              <a:t>Dirty Kennel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____ 4. </a:t>
            </a:r>
            <a:r>
              <a:rPr lang="en-US" dirty="0">
                <a:latin typeface="Comic Sans MS" panose="030F0702030302020204" pitchFamily="66" charset="0"/>
              </a:rPr>
              <a:t>Infective ova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____ 5. </a:t>
            </a:r>
            <a:r>
              <a:rPr lang="en-US" dirty="0">
                <a:latin typeface="Comic Sans MS" panose="030F0702030302020204" pitchFamily="66" charset="0"/>
              </a:rPr>
              <a:t>Skin penetration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____ 6. </a:t>
            </a:r>
            <a:r>
              <a:rPr lang="en-US" dirty="0">
                <a:latin typeface="Comic Sans MS" panose="030F0702030302020204" pitchFamily="66" charset="0"/>
              </a:rPr>
              <a:t>Intermittent blood diarrhea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____ 7. </a:t>
            </a:r>
            <a:r>
              <a:rPr lang="en-US" dirty="0">
                <a:latin typeface="Comic Sans MS" panose="030F0702030302020204" pitchFamily="66" charset="0"/>
              </a:rPr>
              <a:t>Transmammary transmission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____ 8. </a:t>
            </a:r>
            <a:r>
              <a:rPr lang="en-US" dirty="0">
                <a:latin typeface="Comic Sans MS" panose="030F0702030302020204" pitchFamily="66" charset="0"/>
              </a:rPr>
              <a:t>Watery Scours (not bloody)</a:t>
            </a:r>
            <a:endParaRPr lang="en-US" sz="1000" dirty="0">
              <a:latin typeface="Comic Sans MS" panose="030F0702030302020204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C80D4E-F200-CF23-71A4-1A0AE5799D45}"/>
              </a:ext>
            </a:extLst>
          </p:cNvPr>
          <p:cNvSpPr txBox="1"/>
          <p:nvPr/>
        </p:nvSpPr>
        <p:spPr>
          <a:xfrm>
            <a:off x="8165681" y="3323261"/>
            <a:ext cx="2772395" cy="1231106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A.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i="1" dirty="0">
                <a:latin typeface="Comic Sans MS" panose="030F0702030302020204" pitchFamily="66" charset="0"/>
              </a:rPr>
              <a:t>Strongyloides spp.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B. </a:t>
            </a:r>
            <a:r>
              <a:rPr lang="en-US" i="1" dirty="0">
                <a:latin typeface="Comic Sans MS" panose="030F0702030302020204" pitchFamily="66" charset="0"/>
              </a:rPr>
              <a:t>Trichuris spp.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C. </a:t>
            </a:r>
            <a:r>
              <a:rPr lang="en-US" dirty="0">
                <a:latin typeface="Comic Sans MS" panose="030F0702030302020204" pitchFamily="66" charset="0"/>
              </a:rPr>
              <a:t>Both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8ACE35E0-AE3B-4327-5384-10E807E75748}"/>
              </a:ext>
            </a:extLst>
          </p:cNvPr>
          <p:cNvSpPr txBox="1">
            <a:spLocks noChangeArrowheads="1"/>
          </p:cNvSpPr>
          <p:nvPr/>
        </p:nvSpPr>
        <p:spPr>
          <a:xfrm>
            <a:off x="965226" y="1641009"/>
            <a:ext cx="10593738" cy="460692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Matching: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Compare &amp; Contrast </a:t>
            </a:r>
            <a:r>
              <a:rPr lang="en-US" altLang="en-US" sz="2000" i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Strongyloides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v/s  </a:t>
            </a:r>
            <a:r>
              <a:rPr lang="en-US" altLang="en-US" sz="2000" i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Trichuris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32711D-618B-F4D2-9B31-66C8716E59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212D7-3E8B-47AC-BFED-3967AB75997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87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122A31FC-587B-0A4D-7C45-F64200E13B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4604" y="200025"/>
            <a:ext cx="11247102" cy="1219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b="1" i="1" dirty="0">
                <a:latin typeface="Comic Sans MS" panose="030F0702030302020204" pitchFamily="66" charset="0"/>
                <a:cs typeface="Times New Roman" pitchFamily="18" charset="0"/>
              </a:rPr>
              <a:t>Trichuris spp.</a:t>
            </a:r>
            <a:br>
              <a:rPr lang="en-US" altLang="en-US" b="1" i="1" dirty="0">
                <a:latin typeface="Comic Sans MS" panose="030F0702030302020204" pitchFamily="66" charset="0"/>
                <a:cs typeface="Times New Roman" pitchFamily="18" charset="0"/>
              </a:rPr>
            </a:br>
            <a:r>
              <a:rPr lang="en-US" altLang="en-US" sz="2800" b="1" dirty="0" err="1">
                <a:latin typeface="Comic Sans MS" panose="030F0702030302020204" pitchFamily="66" charset="0"/>
                <a:cs typeface="Times New Roman" pitchFamily="18" charset="0"/>
              </a:rPr>
              <a:t>Characeristics</a:t>
            </a:r>
            <a:endParaRPr lang="en-US" altLang="en-US" sz="60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604" y="2399595"/>
            <a:ext cx="10351699" cy="408141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Long Prepatent Period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Neonate hosts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SzPct val="150000"/>
              <a:buNone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Very Hardy, Resistant Eggs in the Environment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8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Adult hosts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Baermann technique for dogs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8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Larvae &amp; Young Adults resistant to dewormers.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SzPct val="150000"/>
              <a:buNone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8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“</a:t>
            </a: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Thumps” (respiratory issues)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Repeat treatment monthly for 3 months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SzPct val="150000"/>
              <a:buNone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Pseudo-</a:t>
            </a:r>
            <a:r>
              <a:rPr lang="en-US" sz="1700" kern="100" dirty="0" err="1">
                <a:ea typeface="Times New Roman" panose="02020603050405020304" pitchFamily="18" charset="0"/>
                <a:cs typeface="Calibri" panose="020F0502020204030204" pitchFamily="34" charset="0"/>
              </a:rPr>
              <a:t>Addisons</a:t>
            </a: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Syndrome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F75C0C6-AEC6-DC40-B832-A6C7CF9C8B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1FA3F80-BB0A-593C-53EA-467FD028D6DB}"/>
              </a:ext>
            </a:extLst>
          </p:cNvPr>
          <p:cNvSpPr txBox="1">
            <a:spLocks noChangeArrowheads="1"/>
          </p:cNvSpPr>
          <p:nvPr/>
        </p:nvSpPr>
        <p:spPr>
          <a:xfrm>
            <a:off x="258792" y="1673666"/>
            <a:ext cx="11476007" cy="725929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Check box: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Check the Boxes that apply to characteristics of </a:t>
            </a:r>
            <a:r>
              <a:rPr lang="en-US" altLang="en-US" sz="2000" i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Trichuris spp.</a:t>
            </a:r>
          </a:p>
          <a:p>
            <a:pPr marL="0" indent="0" algn="ctr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1600" i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[</a:t>
            </a:r>
            <a:endParaRPr lang="en-US" altLang="en-US" sz="1200" i="1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029766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Custom 1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24_lecture_15.pptx" id="{D50DDA1F-7E7D-4C51-BD7B-D8EDE2AE1E43}" vid="{D93FF649-6AF6-49DD-9D35-F6985BFE34D6}"/>
    </a:ext>
  </a:extLst>
</a:theme>
</file>

<file path=ppt/theme/theme2.xml><?xml version="1.0" encoding="utf-8"?>
<a:theme xmlns:a="http://schemas.openxmlformats.org/drawingml/2006/main" name="1_JRDF_Theme 1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3399"/>
      </a:accent1>
      <a:accent2>
        <a:srgbClr val="FFC000"/>
      </a:accent2>
      <a:accent3>
        <a:srgbClr val="BFBFBF"/>
      </a:accent3>
      <a:accent4>
        <a:srgbClr val="00B050"/>
      </a:accent4>
      <a:accent5>
        <a:srgbClr val="FF0000"/>
      </a:accent5>
      <a:accent6>
        <a:srgbClr val="FFFF00"/>
      </a:accent6>
      <a:hlink>
        <a:srgbClr val="009999"/>
      </a:hlink>
      <a:folHlink>
        <a:srgbClr val="99CC00"/>
      </a:folHlink>
    </a:clrScheme>
    <a:fontScheme name="Custom 1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VP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24_lecture_15.pptx" id="{D50DDA1F-7E7D-4C51-BD7B-D8EDE2AE1E43}" vid="{2265DFC1-7933-4301-9053-9F9595B9B7F2}"/>
    </a:ext>
  </a:extLst>
</a:theme>
</file>

<file path=ppt/theme/theme3.xml><?xml version="1.0" encoding="utf-8"?>
<a:theme xmlns:a="http://schemas.openxmlformats.org/drawingml/2006/main" name="1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Custom 1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24_lecture_15.pptx" id="{D50DDA1F-7E7D-4C51-BD7B-D8EDE2AE1E43}" vid="{D274E512-A19E-446E-B514-685B15A3BFBE}"/>
    </a:ext>
  </a:extLst>
</a:theme>
</file>

<file path=ppt/theme/theme4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24_lecture_15.pptx" id="{D50DDA1F-7E7D-4C51-BD7B-D8EDE2AE1E43}" vid="{677D68D5-188B-40F4-82B8-0009D0AE5DE1}"/>
    </a:ext>
  </a:extLst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4_lecture_15.pptx" id="{D50DDA1F-7E7D-4C51-BD7B-D8EDE2AE1E43}" vid="{A70893A7-025F-44AC-BA98-AD0198119E73}"/>
    </a:ext>
  </a:extLst>
</a:theme>
</file>

<file path=ppt/theme/theme6.xml><?xml version="1.0" encoding="utf-8"?>
<a:theme xmlns:a="http://schemas.openxmlformats.org/drawingml/2006/main" name="JRDF_Theme 1">
  <a:themeElements>
    <a:clrScheme name="Custom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3399"/>
      </a:accent1>
      <a:accent2>
        <a:srgbClr val="FFC000"/>
      </a:accent2>
      <a:accent3>
        <a:srgbClr val="BFBFBF"/>
      </a:accent3>
      <a:accent4>
        <a:srgbClr val="00B050"/>
      </a:accent4>
      <a:accent5>
        <a:srgbClr val="FF0000"/>
      </a:accent5>
      <a:accent6>
        <a:srgbClr val="FFFF00"/>
      </a:accent6>
      <a:hlink>
        <a:srgbClr val="FF0000"/>
      </a:hlink>
      <a:folHlink>
        <a:srgbClr val="FFCCCC"/>
      </a:folHlink>
    </a:clrScheme>
    <a:fontScheme name="Custom 1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VP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quare bullets.pptx" id="{C1DDB4A3-5B3B-4EC4-B88D-685FE099B209}" vid="{5A6593AC-7BB6-4FC1-92B2-2A4E3015FE6D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6093</TotalTime>
  <Words>625</Words>
  <Application>Microsoft Office PowerPoint</Application>
  <PresentationFormat>Widescreen</PresentationFormat>
  <Paragraphs>149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8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Tahoma</vt:lpstr>
      <vt:lpstr>Times New Roman</vt:lpstr>
      <vt:lpstr>Wingdings</vt:lpstr>
      <vt:lpstr>Blends</vt:lpstr>
      <vt:lpstr>1_JRDF_Theme 1</vt:lpstr>
      <vt:lpstr>1_Blends</vt:lpstr>
      <vt:lpstr>1_Default Design</vt:lpstr>
      <vt:lpstr>1_Office Theme</vt:lpstr>
      <vt:lpstr>JRDF_Theme 1</vt:lpstr>
      <vt:lpstr>PowerPoint Presentation</vt:lpstr>
      <vt:lpstr>Strongyloides spp.</vt:lpstr>
      <vt:lpstr>Strongyloides ransomi Transmission &amp; Disease</vt:lpstr>
      <vt:lpstr>Strongyloides spp. Treatments for Control</vt:lpstr>
      <vt:lpstr>Strongyloides stercoralis</vt:lpstr>
      <vt:lpstr>Strongyloides stercoralis</vt:lpstr>
      <vt:lpstr>Strongyloides v/s Trichuris</vt:lpstr>
      <vt:lpstr>Trichuris spp. Characeristics</vt:lpstr>
    </vt:vector>
  </TitlesOfParts>
  <Company>North Carolina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R Flowers</dc:creator>
  <cp:lastModifiedBy>James R Flowers</cp:lastModifiedBy>
  <cp:revision>115</cp:revision>
  <cp:lastPrinted>2024-04-18T14:14:17Z</cp:lastPrinted>
  <dcterms:created xsi:type="dcterms:W3CDTF">2022-09-23T15:17:00Z</dcterms:created>
  <dcterms:modified xsi:type="dcterms:W3CDTF">2024-10-01T20:42:12Z</dcterms:modified>
</cp:coreProperties>
</file>