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16" r:id="rId2"/>
    <p:sldMasterId id="2147483731" r:id="rId3"/>
    <p:sldMasterId id="2147483744" r:id="rId4"/>
    <p:sldMasterId id="2147483756" r:id="rId5"/>
    <p:sldMasterId id="2147483768" r:id="rId6"/>
  </p:sldMasterIdLst>
  <p:notesMasterIdLst>
    <p:notesMasterId r:id="rId15"/>
  </p:notesMasterIdLst>
  <p:sldIdLst>
    <p:sldId id="339" r:id="rId7"/>
    <p:sldId id="665" r:id="rId8"/>
    <p:sldId id="684" r:id="rId9"/>
    <p:sldId id="688" r:id="rId10"/>
    <p:sldId id="686" r:id="rId11"/>
    <p:sldId id="687" r:id="rId12"/>
    <p:sldId id="685" r:id="rId13"/>
    <p:sldId id="650" r:id="rId1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466" autoAdjust="0"/>
  </p:normalViewPr>
  <p:slideViewPr>
    <p:cSldViewPr snapToGrid="0">
      <p:cViewPr varScale="1">
        <p:scale>
          <a:sx n="83" d="100"/>
          <a:sy n="83" d="100"/>
        </p:scale>
        <p:origin x="9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996819-948C-4B32-9B87-D16B9FA8B6C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E5BC2-F636-44DB-8188-C1B49442C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61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  <a:lvl6pPr marL="2225675" indent="-168275"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3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5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1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5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2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92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3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60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9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1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3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0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8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8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4222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0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095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4105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9881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76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33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462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4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035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697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5236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5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1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2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72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62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29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29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96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221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31775">
              <a:buFont typeface="Wingdings" panose="05000000000000000000" pitchFamily="2" charset="2"/>
              <a:buChar char="§"/>
              <a:defRPr/>
            </a:lvl4pPr>
            <a:lvl5pPr marL="1146175" indent="-231775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796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6495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84" y="438410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6879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33363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87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290513" indent="-290513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28600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17488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233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68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01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3200"/>
            </a:lvl1pPr>
            <a:lvl2pPr marL="682625" indent="-225425">
              <a:buFont typeface="Wingdings" panose="05000000000000000000" pitchFamily="2" charset="2"/>
              <a:buChar char="§"/>
              <a:defRPr sz="2800"/>
            </a:lvl2pPr>
            <a:lvl3pPr marL="1146175" indent="-231775">
              <a:buFont typeface="Wingdings" panose="05000000000000000000" pitchFamily="2" charset="2"/>
              <a:buChar char="§"/>
              <a:defRPr sz="2400"/>
            </a:lvl3pPr>
            <a:lvl4pPr marL="1597025" indent="-225425">
              <a:buFont typeface="Wingdings" panose="05000000000000000000" pitchFamily="2" charset="2"/>
              <a:buChar char="§"/>
              <a:defRPr sz="2000"/>
            </a:lvl4pPr>
            <a:lvl5pPr marL="1828800" indent="-231775">
              <a:buFont typeface="Wingdings" panose="05000000000000000000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1403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1978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9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841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57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21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7AED9B-0CA9-4DEC-A6B9-340779260F70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4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1800">
          <a:solidFill>
            <a:schemeClr val="tx1"/>
          </a:solidFill>
          <a:latin typeface="+mn-lt"/>
          <a:ea typeface="+mn-ea"/>
        </a:defRPr>
      </a:lvl2pPr>
      <a:lvl3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1600">
          <a:solidFill>
            <a:schemeClr val="tx1"/>
          </a:solidFill>
          <a:latin typeface="+mn-lt"/>
          <a:ea typeface="+mn-ea"/>
        </a:defRPr>
      </a:lvl3pPr>
      <a:lvl4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1400">
          <a:solidFill>
            <a:schemeClr val="tx1"/>
          </a:solidFill>
          <a:latin typeface="+mn-lt"/>
          <a:ea typeface="+mn-ea"/>
        </a:defRPr>
      </a:lvl4pPr>
      <a:lvl5pPr marL="1082675" indent="-16827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1200">
          <a:solidFill>
            <a:schemeClr val="tx1"/>
          </a:solidFill>
          <a:latin typeface="+mn-lt"/>
          <a:ea typeface="+mn-ea"/>
        </a:defRPr>
      </a:lvl5pPr>
      <a:lvl6pPr marL="1311275" indent="-168275" algn="l" rtl="0" eaLnBrk="1" fontAlgn="base" hangingPunct="1">
        <a:spcBef>
          <a:spcPct val="20000"/>
        </a:spcBef>
        <a:spcAft>
          <a:spcPct val="0"/>
        </a:spcAft>
        <a:buClr>
          <a:srgbClr val="00B0F0"/>
        </a:buClr>
        <a:buFont typeface="Comic Sans MS" panose="030F0702030302020204" pitchFamily="66" charset="0"/>
        <a:buChar char="Љ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9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65138" indent="-2254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682625" indent="-231775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14617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1685" y="2964263"/>
            <a:ext cx="6988629" cy="5610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b="1" i="1" dirty="0">
                <a:latin typeface="Comic Sans MS" panose="030F0702030302020204" pitchFamily="66" charset="0"/>
              </a:rPr>
              <a:t>Strongyloides spp.</a:t>
            </a:r>
            <a:r>
              <a:rPr lang="en-US" sz="2800" b="1" dirty="0">
                <a:latin typeface="Comic Sans MS" panose="030F0702030302020204" pitchFamily="66" charset="0"/>
              </a:rPr>
              <a:t>; </a:t>
            </a:r>
            <a:r>
              <a:rPr lang="en-US" sz="2800" b="1" i="1" dirty="0">
                <a:latin typeface="Comic Sans MS" panose="030F0702030302020204" pitchFamily="66" charset="0"/>
              </a:rPr>
              <a:t>Trichuris spp.</a:t>
            </a:r>
            <a:endParaRPr lang="en-US" sz="2800" i="1" dirty="0">
              <a:latin typeface="Comic Sans MS" panose="030F0702030302020204" pitchFamily="66" charset="0"/>
            </a:endParaRPr>
          </a:p>
        </p:txBody>
      </p:sp>
      <p:pic>
        <p:nvPicPr>
          <p:cNvPr id="3076" name="Picture 4" descr="vpglogo22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5711" y="5013158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726C77-F8AA-AB35-CBEE-8FB0120A7690}"/>
              </a:ext>
            </a:extLst>
          </p:cNvPr>
          <p:cNvSpPr txBox="1"/>
          <p:nvPr/>
        </p:nvSpPr>
        <p:spPr>
          <a:xfrm>
            <a:off x="5225031" y="3819999"/>
            <a:ext cx="2204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+mn-lt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16137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i="1" dirty="0"/>
              <a:t>Strongyloides spp.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97556" y="2490428"/>
            <a:ext cx="109042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1. </a:t>
            </a:r>
            <a:r>
              <a:rPr lang="en-US" dirty="0">
                <a:latin typeface="Comic Sans MS" panose="030F0702030302020204" pitchFamily="66" charset="0"/>
              </a:rPr>
              <a:t>Heterogonic Life Cycle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2. </a:t>
            </a:r>
            <a:r>
              <a:rPr lang="en-US" dirty="0">
                <a:latin typeface="Comic Sans MS" panose="030F0702030302020204" pitchFamily="66" charset="0"/>
              </a:rPr>
              <a:t>Autoinfection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3. </a:t>
            </a:r>
            <a:r>
              <a:rPr lang="en-US" dirty="0">
                <a:latin typeface="Comic Sans MS" panose="030F0702030302020204" pitchFamily="66" charset="0"/>
              </a:rPr>
              <a:t>Kid Goats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4. </a:t>
            </a:r>
            <a:r>
              <a:rPr lang="en-US" dirty="0">
                <a:latin typeface="Comic Sans MS" panose="030F0702030302020204" pitchFamily="66" charset="0"/>
              </a:rPr>
              <a:t>Skin penetration </a:t>
            </a:r>
            <a:r>
              <a:rPr lang="en-US" dirty="0">
                <a:latin typeface="Comic Sans MS" panose="030F0702030302020204" pitchFamily="66" charset="0"/>
                <a:sym typeface="Wingdings" panose="05000000000000000000" pitchFamily="2" charset="2"/>
              </a:rPr>
              <a:t> dermatitis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5. </a:t>
            </a:r>
            <a:r>
              <a:rPr lang="en-US" dirty="0">
                <a:latin typeface="Comic Sans MS" panose="030F0702030302020204" pitchFamily="66" charset="0"/>
              </a:rPr>
              <a:t>Eggs in Feces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6. </a:t>
            </a:r>
            <a:r>
              <a:rPr lang="en-US" dirty="0">
                <a:latin typeface="Comic Sans MS" panose="030F0702030302020204" pitchFamily="66" charset="0"/>
              </a:rPr>
              <a:t>Enteritis </a:t>
            </a:r>
            <a:r>
              <a:rPr lang="en-US" dirty="0">
                <a:latin typeface="Comic Sans MS" panose="030F0702030302020204" pitchFamily="66" charset="0"/>
                <a:sym typeface="Wingdings" panose="05000000000000000000" pitchFamily="2" charset="2"/>
              </a:rPr>
              <a:t> Diarrhea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7. </a:t>
            </a:r>
            <a:r>
              <a:rPr lang="en-US" dirty="0">
                <a:latin typeface="Comic Sans MS" panose="030F0702030302020204" pitchFamily="66" charset="0"/>
              </a:rPr>
              <a:t>Baermann technique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8. </a:t>
            </a:r>
            <a:r>
              <a:rPr lang="en-US" dirty="0">
                <a:latin typeface="Comic Sans MS" panose="030F0702030302020204" pitchFamily="66" charset="0"/>
              </a:rPr>
              <a:t>Pre-weaned piglets.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9. </a:t>
            </a:r>
            <a:r>
              <a:rPr lang="en-US" dirty="0">
                <a:latin typeface="Comic Sans MS" panose="030F0702030302020204" pitchFamily="66" charset="0"/>
              </a:rPr>
              <a:t>Possibly Zoonotic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______ 10. </a:t>
            </a:r>
            <a:r>
              <a:rPr lang="en-US" dirty="0">
                <a:latin typeface="Comic Sans MS" panose="030F0702030302020204" pitchFamily="66" charset="0"/>
              </a:rPr>
              <a:t>Foal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165681" y="3323261"/>
            <a:ext cx="3393283" cy="166199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Strongyloides ransomi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Strongyloides westeri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Strongyloides </a:t>
            </a:r>
            <a:r>
              <a:rPr lang="en-US" i="1" dirty="0" err="1">
                <a:latin typeface="Comic Sans MS" panose="030F0702030302020204" pitchFamily="66" charset="0"/>
              </a:rPr>
              <a:t>papillosus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 </a:t>
            </a:r>
            <a:r>
              <a:rPr lang="en-US" i="1" dirty="0">
                <a:latin typeface="Comic Sans MS" panose="030F0702030302020204" pitchFamily="66" charset="0"/>
              </a:rPr>
              <a:t>Strongyloides stercoralis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8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 spp.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associated characteristic.</a:t>
            </a: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9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36729"/>
            <a:ext cx="10972800" cy="1020224"/>
          </a:xfrm>
        </p:spPr>
        <p:txBody>
          <a:bodyPr/>
          <a:lstStyle/>
          <a:p>
            <a:r>
              <a:rPr lang="en-US" sz="4000" b="1" i="1" dirty="0"/>
              <a:t>Strongyloides ransomi</a:t>
            </a:r>
            <a:br>
              <a:rPr lang="en-US" sz="4000" b="1" i="1" dirty="0"/>
            </a:br>
            <a:r>
              <a:rPr lang="en-US" sz="3200" dirty="0"/>
              <a:t>Transmission &amp; Disease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952931" y="2903184"/>
            <a:ext cx="2629469" cy="80021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Piglet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dirty="0">
                <a:latin typeface="Comic Sans MS" panose="030F0702030302020204" pitchFamily="66" charset="0"/>
              </a:rPr>
              <a:t>Sow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9"/>
            <a:ext cx="10593738" cy="706406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Regarding the epidemiology of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 ransomi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. Match each description with the appropriate “source” host.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695451-BFE4-FC25-CBB4-C64F0A33DD2E}"/>
              </a:ext>
            </a:extLst>
          </p:cNvPr>
          <p:cNvSpPr txBox="1"/>
          <p:nvPr/>
        </p:nvSpPr>
        <p:spPr>
          <a:xfrm>
            <a:off x="1649917" y="2634617"/>
            <a:ext cx="649866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Somatic Migration of Larvae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+mn-lt"/>
              </a:rPr>
              <a:t>Source of “re-stocking” arrested larvae in tissues that target next litter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Diarrhea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Source of Transmammary transmission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Source of Environmental Contamination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07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48" y="102737"/>
            <a:ext cx="10639752" cy="1354216"/>
          </a:xfrm>
        </p:spPr>
        <p:txBody>
          <a:bodyPr/>
          <a:lstStyle/>
          <a:p>
            <a:pPr algn="l"/>
            <a:r>
              <a:rPr lang="en-US" sz="4000" b="1" i="1" dirty="0"/>
              <a:t>Strongyloides spp.</a:t>
            </a:r>
            <a:br>
              <a:rPr lang="en-US" sz="4000" b="1" i="1" dirty="0"/>
            </a:br>
            <a:r>
              <a:rPr lang="en-US" sz="3200" dirty="0"/>
              <a:t>Treatments for Control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56041" y="2492907"/>
            <a:ext cx="11463243" cy="39426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309688" indent="-1309688"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Regarding </a:t>
            </a:r>
            <a:r>
              <a:rPr lang="en-US" sz="2400" b="1" i="1" dirty="0">
                <a:latin typeface="Comic Sans MS" panose="030F0702030302020204" pitchFamily="66" charset="0"/>
              </a:rPr>
              <a:t>Strongyloides spp.</a:t>
            </a:r>
            <a:r>
              <a:rPr lang="en-US" sz="2400" b="1" dirty="0">
                <a:latin typeface="Comic Sans MS" panose="030F0702030302020204" pitchFamily="66" charset="0"/>
              </a:rPr>
              <a:t>:</a:t>
            </a:r>
          </a:p>
          <a:p>
            <a:pPr marL="1309688" indent="-1309688"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Besides the need to reduce pathology, one also treats neonates to</a:t>
            </a: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 _________________________________ .</a:t>
            </a: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2. One deworms the dam prior to parturition to</a:t>
            </a: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 _____________________________________ .</a:t>
            </a:r>
          </a:p>
          <a:p>
            <a:pPr marL="1309688" indent="-1309688">
              <a:buAutoNum type="arabicPeriod"/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309688" indent="-1309688">
              <a:buAutoNum type="arabicPeriod"/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42648" y="1817045"/>
            <a:ext cx="10399120" cy="63026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Fill in the blank: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Fill in the blank with the correct reasons to deworm each host.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2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i="1" dirty="0"/>
              <a:t>Strongyloides stercoralis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4232476" y="5655997"/>
            <a:ext cx="3727048" cy="80021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Heterogonic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Homogonic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42648" y="1817045"/>
            <a:ext cx="9883396" cy="63026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life cycle term associated with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 stercoralis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appropriate description.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5</a:t>
            </a:fld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5C762B-2FA1-1F23-84D5-8BAB0A81B414}"/>
              </a:ext>
            </a:extLst>
          </p:cNvPr>
          <p:cNvGrpSpPr/>
          <p:nvPr/>
        </p:nvGrpSpPr>
        <p:grpSpPr>
          <a:xfrm>
            <a:off x="208344" y="2726383"/>
            <a:ext cx="5644589" cy="2060293"/>
            <a:chOff x="208344" y="2685327"/>
            <a:chExt cx="5644589" cy="206029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DB54FFA-3839-3BB9-C79C-45B2A99B37AD}"/>
                </a:ext>
              </a:extLst>
            </p:cNvPr>
            <p:cNvSpPr txBox="1"/>
            <p:nvPr/>
          </p:nvSpPr>
          <p:spPr>
            <a:xfrm>
              <a:off x="456041" y="2826929"/>
              <a:ext cx="5396892" cy="191869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1309688" indent="-1309688">
                <a:tabLst>
                  <a:tab pos="5486400" algn="l"/>
                </a:tabLst>
              </a:pPr>
              <a:r>
                <a:rPr lang="en-US" b="1" dirty="0">
                  <a:latin typeface="Comic Sans MS" panose="030F0702030302020204" pitchFamily="66" charset="0"/>
                </a:rPr>
                <a:t>___ 1. </a:t>
              </a:r>
              <a:r>
                <a:rPr lang="en-US" dirty="0">
                  <a:latin typeface="Comic Sans MS" panose="030F0702030302020204" pitchFamily="66" charset="0"/>
                </a:rPr>
                <a:t>Parasitic, parthenogenetic female worm </a:t>
              </a:r>
            </a:p>
            <a:p>
              <a:pPr marL="1309688" indent="-1309688">
                <a:tabLst>
                  <a:tab pos="5486400" algn="l"/>
                </a:tabLst>
              </a:pPr>
              <a:endParaRPr lang="en-US" sz="1000" dirty="0">
                <a:latin typeface="Comic Sans MS" panose="030F0702030302020204" pitchFamily="66" charset="0"/>
              </a:endParaRPr>
            </a:p>
            <a:p>
              <a:pPr marL="1309688" indent="-1309688">
                <a:tabLst>
                  <a:tab pos="5486400" algn="l"/>
                </a:tabLst>
              </a:pPr>
              <a:endParaRPr lang="en-US" sz="1000" dirty="0">
                <a:latin typeface="Comic Sans MS" panose="030F0702030302020204" pitchFamily="66" charset="0"/>
              </a:endParaRP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</a:rPr>
                <a:t> </a:t>
              </a: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egg, L1, L2, L3</a:t>
              </a:r>
            </a:p>
            <a:p>
              <a:pPr marL="1309688" indent="-1309688">
                <a:tabLst>
                  <a:tab pos="5486400" algn="l"/>
                </a:tabLst>
              </a:pPr>
              <a:endParaRPr lang="en-US" dirty="0">
                <a:latin typeface="Comic Sans MS" panose="030F0702030302020204" pitchFamily="66" charset="0"/>
                <a:sym typeface="Wingdings" panose="05000000000000000000" pitchFamily="2" charset="2"/>
              </a:endParaRPr>
            </a:p>
            <a:p>
              <a:pPr marL="1309688" indent="-1309688">
                <a:tabLst>
                  <a:tab pos="5486400" algn="l"/>
                </a:tabLst>
              </a:pPr>
              <a:endParaRPr lang="en-US" sz="1000" dirty="0">
                <a:latin typeface="Comic Sans MS" panose="030F0702030302020204" pitchFamily="66" charset="0"/>
                <a:sym typeface="Wingdings" panose="05000000000000000000" pitchFamily="2" charset="2"/>
              </a:endParaRP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infective L3 infects the host </a:t>
              </a: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Parasitic Parthenogenetic female worm.</a:t>
              </a:r>
              <a:endParaRPr lang="en-US" b="1" dirty="0">
                <a:latin typeface="Comic Sans MS" panose="030F0702030302020204" pitchFamily="66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102209C-E6D7-6278-CC31-D13567670CDE}"/>
                </a:ext>
              </a:extLst>
            </p:cNvPr>
            <p:cNvSpPr txBox="1"/>
            <p:nvPr/>
          </p:nvSpPr>
          <p:spPr>
            <a:xfrm>
              <a:off x="1255102" y="3682025"/>
              <a:ext cx="10631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environment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52AEB72-3E14-5107-D648-464C51EA033A}"/>
                </a:ext>
              </a:extLst>
            </p:cNvPr>
            <p:cNvSpPr/>
            <p:nvPr/>
          </p:nvSpPr>
          <p:spPr>
            <a:xfrm>
              <a:off x="550070" y="3411989"/>
              <a:ext cx="2148264" cy="522436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B1B1EFF-BDE6-175C-FC86-31445DBC46DE}"/>
                </a:ext>
              </a:extLst>
            </p:cNvPr>
            <p:cNvSpPr/>
            <p:nvPr/>
          </p:nvSpPr>
          <p:spPr>
            <a:xfrm>
              <a:off x="208344" y="2685327"/>
              <a:ext cx="5644589" cy="206029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7B5AFAE-6EB2-ED51-81E4-9458E5A5FA51}"/>
              </a:ext>
            </a:extLst>
          </p:cNvPr>
          <p:cNvGrpSpPr/>
          <p:nvPr/>
        </p:nvGrpSpPr>
        <p:grpSpPr>
          <a:xfrm>
            <a:off x="6339069" y="2726383"/>
            <a:ext cx="5536556" cy="2539869"/>
            <a:chOff x="6339069" y="2471738"/>
            <a:chExt cx="5536556" cy="253986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E79081E-63FC-7CE2-BFD0-CE227A01ED59}"/>
                </a:ext>
              </a:extLst>
            </p:cNvPr>
            <p:cNvSpPr txBox="1"/>
            <p:nvPr/>
          </p:nvSpPr>
          <p:spPr>
            <a:xfrm>
              <a:off x="6462915" y="2632600"/>
              <a:ext cx="5412709" cy="226349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1309688" indent="-1309688">
                <a:tabLst>
                  <a:tab pos="5486400" algn="l"/>
                </a:tabLst>
              </a:pPr>
              <a:r>
                <a:rPr lang="en-US" b="1" dirty="0">
                  <a:latin typeface="Comic Sans MS" panose="030F0702030302020204" pitchFamily="66" charset="0"/>
                </a:rPr>
                <a:t>____ 2. </a:t>
              </a:r>
              <a:r>
                <a:rPr lang="en-US" dirty="0">
                  <a:latin typeface="Comic Sans MS" panose="030F0702030302020204" pitchFamily="66" charset="0"/>
                </a:rPr>
                <a:t>Parasitic, parthenogenetic female worm </a:t>
              </a:r>
            </a:p>
            <a:p>
              <a:pPr marL="1309688" indent="-1309688">
                <a:tabLst>
                  <a:tab pos="5486400" algn="l"/>
                </a:tabLst>
              </a:pPr>
              <a:endParaRPr lang="en-US" dirty="0">
                <a:latin typeface="Comic Sans MS" panose="030F0702030302020204" pitchFamily="66" charset="0"/>
              </a:endParaRP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egg, L1, L2, L3</a:t>
              </a: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free-living male &amp; female</a:t>
              </a: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Many eggs, L1s, L2s, L3s</a:t>
              </a:r>
            </a:p>
            <a:p>
              <a:pPr marL="1309688" indent="-1309688">
                <a:tabLst>
                  <a:tab pos="5486400" algn="l"/>
                </a:tabLst>
              </a:pPr>
              <a:endParaRPr lang="en-US" dirty="0">
                <a:latin typeface="Comic Sans MS" panose="030F0702030302020204" pitchFamily="66" charset="0"/>
                <a:sym typeface="Wingdings" panose="05000000000000000000" pitchFamily="2" charset="2"/>
              </a:endParaRP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infective L3s infect the host </a:t>
              </a: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Parasitic Parthenogenetic female worm.</a:t>
              </a:r>
              <a:endParaRPr lang="en-US" b="1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E8761A0-8CBF-7E45-8F63-6F5B13C18E0B}"/>
                </a:ext>
              </a:extLst>
            </p:cNvPr>
            <p:cNvSpPr txBox="1"/>
            <p:nvPr/>
          </p:nvSpPr>
          <p:spPr>
            <a:xfrm>
              <a:off x="7557262" y="4026928"/>
              <a:ext cx="10631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environment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6843A5F-52A6-ED02-1722-4A9281597645}"/>
                </a:ext>
              </a:extLst>
            </p:cNvPr>
            <p:cNvSpPr/>
            <p:nvPr/>
          </p:nvSpPr>
          <p:spPr>
            <a:xfrm>
              <a:off x="6462914" y="3152001"/>
              <a:ext cx="3251809" cy="112749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78CE4EC-E419-5EEB-88DF-8F9AA1FAC67F}"/>
                </a:ext>
              </a:extLst>
            </p:cNvPr>
            <p:cNvSpPr/>
            <p:nvPr/>
          </p:nvSpPr>
          <p:spPr>
            <a:xfrm>
              <a:off x="6339069" y="2471738"/>
              <a:ext cx="5536556" cy="2539869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365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i="1" dirty="0"/>
              <a:t>Strongyloides stercoralis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56041" y="2492907"/>
            <a:ext cx="7738835" cy="39426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309688" indent="-130968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1. </a:t>
            </a:r>
            <a:r>
              <a:rPr lang="en-US" dirty="0">
                <a:latin typeface="Comic Sans MS" panose="030F0702030302020204" pitchFamily="66" charset="0"/>
              </a:rPr>
              <a:t>All within the dog’s gut; the ova hatches, L1 &amp; L2 develop to the infective L3; the L3 penetrates the gut wall  &amp; utilizes tracheal migration to return to the small intestine to become a parasitic female.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2. </a:t>
            </a:r>
            <a:r>
              <a:rPr lang="en-US" dirty="0">
                <a:latin typeface="Comic Sans MS" panose="030F0702030302020204" pitchFamily="66" charset="0"/>
              </a:rPr>
              <a:t>During Immunosuppression, large numbers of larvae, via an elevated rate of autoinfection, cause excess enteritis.</a:t>
            </a:r>
          </a:p>
          <a:p>
            <a:pPr marL="1252538" indent="-1252538">
              <a:tabLst>
                <a:tab pos="5486400" algn="l"/>
              </a:tabLst>
            </a:pPr>
            <a:endParaRPr lang="en-US" sz="10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3. </a:t>
            </a:r>
            <a:r>
              <a:rPr lang="en-US" dirty="0">
                <a:latin typeface="Comic Sans MS" panose="030F0702030302020204" pitchFamily="66" charset="0"/>
              </a:rPr>
              <a:t>The cause of the chronic, but asymptomatic infections in older dogs.</a:t>
            </a:r>
          </a:p>
          <a:p>
            <a:pPr marL="1252538" indent="-1252538">
              <a:tabLst>
                <a:tab pos="5486400" algn="l"/>
              </a:tabLst>
            </a:pPr>
            <a:endParaRPr lang="en-US" sz="10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4. </a:t>
            </a:r>
            <a:r>
              <a:rPr lang="en-US" dirty="0">
                <a:latin typeface="Comic Sans MS" panose="030F0702030302020204" pitchFamily="66" charset="0"/>
              </a:rPr>
              <a:t>During Immunosuppression and via autoinfection, larvae migrate to various organs of the body causing serious pathology, including neurologic pathology. (Visceral Larval Migrans)</a:t>
            </a:r>
          </a:p>
          <a:p>
            <a:pPr marL="1252538" indent="-1252538">
              <a:tabLst>
                <a:tab pos="5486400" algn="l"/>
              </a:tabLst>
            </a:pPr>
            <a:endParaRPr lang="en-US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310623" y="2918086"/>
            <a:ext cx="3727048" cy="1354217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Disseminated Strongyloidiasis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Autoinfection</a:t>
            </a:r>
          </a:p>
          <a:p>
            <a:pPr>
              <a:tabLst>
                <a:tab pos="5486400" algn="l"/>
              </a:tabLst>
            </a:pP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dirty="0">
                <a:latin typeface="Comic Sans MS" panose="030F0702030302020204" pitchFamily="66" charset="0"/>
              </a:rPr>
              <a:t>Hyperinfection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42648" y="1817045"/>
            <a:ext cx="9883396" cy="63026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type of life cycle associated with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 stercoralis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appropriate description.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9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i="1" dirty="0"/>
              <a:t>Strongyloides v/s Trichuris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609600" y="2218968"/>
            <a:ext cx="1090429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1. </a:t>
            </a:r>
            <a:r>
              <a:rPr lang="en-US" dirty="0">
                <a:latin typeface="Comic Sans MS" panose="030F0702030302020204" pitchFamily="66" charset="0"/>
              </a:rPr>
              <a:t>Pathology in Pre-weaned Piglet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2. </a:t>
            </a:r>
            <a:r>
              <a:rPr lang="en-US" dirty="0">
                <a:latin typeface="Comic Sans MS" panose="030F0702030302020204" pitchFamily="66" charset="0"/>
              </a:rPr>
              <a:t>Cecum &amp; colon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3. </a:t>
            </a:r>
            <a:r>
              <a:rPr lang="en-US" dirty="0">
                <a:latin typeface="Comic Sans MS" panose="030F0702030302020204" pitchFamily="66" charset="0"/>
              </a:rPr>
              <a:t>Dirty Kennel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4. </a:t>
            </a:r>
            <a:r>
              <a:rPr lang="en-US" dirty="0">
                <a:latin typeface="Comic Sans MS" panose="030F0702030302020204" pitchFamily="66" charset="0"/>
              </a:rPr>
              <a:t>Infective ova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5. </a:t>
            </a:r>
            <a:r>
              <a:rPr lang="en-US" dirty="0">
                <a:latin typeface="Comic Sans MS" panose="030F0702030302020204" pitchFamily="66" charset="0"/>
              </a:rPr>
              <a:t>Skin penetration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6. </a:t>
            </a:r>
            <a:r>
              <a:rPr lang="en-US" dirty="0">
                <a:latin typeface="Comic Sans MS" panose="030F0702030302020204" pitchFamily="66" charset="0"/>
              </a:rPr>
              <a:t>Intermittent blood diarrhea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7. </a:t>
            </a:r>
            <a:r>
              <a:rPr lang="en-US" dirty="0">
                <a:latin typeface="Comic Sans MS" panose="030F0702030302020204" pitchFamily="66" charset="0"/>
              </a:rPr>
              <a:t>Transmammary transmission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____ 8. </a:t>
            </a:r>
            <a:r>
              <a:rPr lang="en-US" dirty="0">
                <a:latin typeface="Comic Sans MS" panose="030F0702030302020204" pitchFamily="66" charset="0"/>
              </a:rPr>
              <a:t>Watery Scours (not bloody)</a:t>
            </a:r>
            <a:endParaRPr lang="en-US" sz="1000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165681" y="3323261"/>
            <a:ext cx="2772395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Strongyloides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Trichuris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dirty="0">
                <a:latin typeface="Comic Sans MS" panose="030F0702030302020204" pitchFamily="66" charset="0"/>
              </a:rPr>
              <a:t>Both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9"/>
            <a:ext cx="10593738" cy="460692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Compare &amp; Contrast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v/s 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Trichuris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87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122A31FC-587B-0A4D-7C45-F64200E13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04" y="200025"/>
            <a:ext cx="11247102" cy="1219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  <a:t>Trichuris spp.</a:t>
            </a:r>
            <a:b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en-US" altLang="en-US" sz="2800" b="1" dirty="0" err="1">
                <a:latin typeface="Comic Sans MS" panose="030F0702030302020204" pitchFamily="66" charset="0"/>
                <a:cs typeface="Times New Roman" pitchFamily="18" charset="0"/>
              </a:rPr>
              <a:t>Characeristics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604" y="2399595"/>
            <a:ext cx="10351699" cy="40814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Long Prepatent Period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Neonate hosts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Very Hardy, Resistant Eggs in the Environment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Adult hosts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Baermann technique for dogs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Larvae &amp; Young Adults resistant to dewormers.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“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Thumps” (respiratory issues)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Repeat treatment monthly for 3 months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Pseudo-</a:t>
            </a:r>
            <a:r>
              <a:rPr lang="en-US" sz="1700" kern="100" dirty="0" err="1">
                <a:ea typeface="Times New Roman" panose="02020603050405020304" pitchFamily="18" charset="0"/>
                <a:cs typeface="Calibri" panose="020F0502020204030204" pitchFamily="34" charset="0"/>
              </a:rPr>
              <a:t>Addisons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Syndrome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75C0C6-AEC6-DC40-B832-A6C7CF9C8B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1FA3F80-BB0A-593C-53EA-467FD028D6DB}"/>
              </a:ext>
            </a:extLst>
          </p:cNvPr>
          <p:cNvSpPr txBox="1">
            <a:spLocks noChangeArrowheads="1"/>
          </p:cNvSpPr>
          <p:nvPr/>
        </p:nvSpPr>
        <p:spPr>
          <a:xfrm>
            <a:off x="258792" y="1673666"/>
            <a:ext cx="11476007" cy="72592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box: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the Boxes that apply to characteristics of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Trichuris spp.</a:t>
            </a:r>
          </a:p>
          <a:p>
            <a:pPr marL="0" indent="0" algn="ctr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6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[</a:t>
            </a:r>
            <a:endParaRPr lang="en-US" altLang="en-US" sz="12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02976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93FF649-6AF6-49DD-9D35-F6985BFE34D6}"/>
    </a:ext>
  </a:extLst>
</a:theme>
</file>

<file path=ppt/theme/theme2.xml><?xml version="1.0" encoding="utf-8"?>
<a:theme xmlns:a="http://schemas.openxmlformats.org/drawingml/2006/main" name="1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3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274E512-A19E-446E-B514-685B15A3BFBE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677D68D5-188B-40F4-82B8-0009D0AE5DE1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_lecture_15.pptx" id="{D50DDA1F-7E7D-4C51-BD7B-D8EDE2AE1E43}" vid="{A70893A7-025F-44AC-BA98-AD0198119E73}"/>
    </a:ext>
  </a:extLst>
</a:theme>
</file>

<file path=ppt/theme/theme6.xml><?xml version="1.0" encoding="utf-8"?>
<a:theme xmlns:a="http://schemas.openxmlformats.org/drawingml/2006/main" name="JRDF_Theme 1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FF0000"/>
      </a:hlink>
      <a:folHlink>
        <a:srgbClr val="FFCC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quare bullets.pptx" id="{C1DDB4A3-5B3B-4EC4-B88D-685FE099B209}" vid="{5A6593AC-7BB6-4FC1-92B2-2A4E3015FE6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6093</TotalTime>
  <Words>625</Words>
  <Application>Microsoft Office PowerPoint</Application>
  <PresentationFormat>Widescreen</PresentationFormat>
  <Paragraphs>149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Tahoma</vt:lpstr>
      <vt:lpstr>Times New Roman</vt:lpstr>
      <vt:lpstr>Wingdings</vt:lpstr>
      <vt:lpstr>Blends</vt:lpstr>
      <vt:lpstr>1_JRDF_Theme 1</vt:lpstr>
      <vt:lpstr>1_Blends</vt:lpstr>
      <vt:lpstr>1_Default Design</vt:lpstr>
      <vt:lpstr>1_Office Theme</vt:lpstr>
      <vt:lpstr>JRDF_Theme 1</vt:lpstr>
      <vt:lpstr>PowerPoint Presentation</vt:lpstr>
      <vt:lpstr>Strongyloides spp.</vt:lpstr>
      <vt:lpstr>Strongyloides ransomi Transmission &amp; Disease</vt:lpstr>
      <vt:lpstr>Strongyloides spp. Treatments for Control</vt:lpstr>
      <vt:lpstr>Strongyloides stercoralis</vt:lpstr>
      <vt:lpstr>Strongyloides stercoralis</vt:lpstr>
      <vt:lpstr>Strongyloides v/s Trichuris</vt:lpstr>
      <vt:lpstr>Trichuris spp. Characeristics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James R Flowers</cp:lastModifiedBy>
  <cp:revision>115</cp:revision>
  <cp:lastPrinted>2024-04-18T14:14:17Z</cp:lastPrinted>
  <dcterms:created xsi:type="dcterms:W3CDTF">2022-09-23T15:17:00Z</dcterms:created>
  <dcterms:modified xsi:type="dcterms:W3CDTF">2024-10-01T20:42:12Z</dcterms:modified>
</cp:coreProperties>
</file>