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2"/>
  </p:notesMasterIdLst>
  <p:sldIdLst>
    <p:sldId id="256" r:id="rId2"/>
    <p:sldId id="388" r:id="rId3"/>
    <p:sldId id="390" r:id="rId4"/>
    <p:sldId id="391" r:id="rId5"/>
    <p:sldId id="392" r:id="rId6"/>
    <p:sldId id="394" r:id="rId7"/>
    <p:sldId id="396" r:id="rId8"/>
    <p:sldId id="430" r:id="rId9"/>
    <p:sldId id="428" r:id="rId10"/>
    <p:sldId id="429" r:id="rId11"/>
    <p:sldId id="402" r:id="rId12"/>
    <p:sldId id="404" r:id="rId13"/>
    <p:sldId id="405" r:id="rId14"/>
    <p:sldId id="406" r:id="rId15"/>
    <p:sldId id="408" r:id="rId16"/>
    <p:sldId id="334" r:id="rId17"/>
    <p:sldId id="335" r:id="rId18"/>
    <p:sldId id="409" r:id="rId19"/>
    <p:sldId id="336" r:id="rId20"/>
    <p:sldId id="417" r:id="rId21"/>
    <p:sldId id="431" r:id="rId22"/>
    <p:sldId id="432" r:id="rId23"/>
    <p:sldId id="433" r:id="rId24"/>
    <p:sldId id="434" r:id="rId25"/>
    <p:sldId id="435" r:id="rId26"/>
    <p:sldId id="436" r:id="rId27"/>
    <p:sldId id="437" r:id="rId28"/>
    <p:sldId id="438" r:id="rId29"/>
    <p:sldId id="439" r:id="rId30"/>
    <p:sldId id="440" r:id="rId31"/>
    <p:sldId id="441" r:id="rId32"/>
    <p:sldId id="442" r:id="rId33"/>
    <p:sldId id="443" r:id="rId34"/>
    <p:sldId id="444" r:id="rId35"/>
    <p:sldId id="445" r:id="rId36"/>
    <p:sldId id="446" r:id="rId37"/>
    <p:sldId id="447" r:id="rId38"/>
    <p:sldId id="448" r:id="rId39"/>
    <p:sldId id="449" r:id="rId40"/>
    <p:sldId id="450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4"/>
  </p:normalViewPr>
  <p:slideViewPr>
    <p:cSldViewPr snapToGrid="0" snapToObjects="1">
      <p:cViewPr varScale="1">
        <p:scale>
          <a:sx n="84" d="100"/>
          <a:sy n="84" d="100"/>
        </p:scale>
        <p:origin x="11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2AB35-477B-7E42-A352-D3385C5287EE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D7F69-76D1-E740-ACA3-7F3E55C84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157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68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637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811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631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513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093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289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511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Fresh passed eggs require 10 – 14 days to develop infective larva within eggs.</a:t>
            </a:r>
          </a:p>
        </p:txBody>
      </p:sp>
    </p:spTree>
    <p:extLst>
      <p:ext uri="{BB962C8B-B14F-4D97-AF65-F5344CB8AC3E}">
        <p14:creationId xmlns:p14="http://schemas.microsoft.com/office/powerpoint/2010/main" val="8455948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Remember this prepatent time (~80 days). It is the reason for  starting routine deworming of foals at 2 – 3 months of age.</a:t>
            </a:r>
          </a:p>
        </p:txBody>
      </p:sp>
    </p:spTree>
    <p:extLst>
      <p:ext uri="{BB962C8B-B14F-4D97-AF65-F5344CB8AC3E}">
        <p14:creationId xmlns:p14="http://schemas.microsoft.com/office/powerpoint/2010/main" val="25473303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76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One of the most important features of most ascarids is the long-lived eggs produced in large numbers by female worms. The highly resistant egg protects an infective larva inside.</a:t>
            </a:r>
          </a:p>
        </p:txBody>
      </p:sp>
    </p:spTree>
    <p:extLst>
      <p:ext uri="{BB962C8B-B14F-4D97-AF65-F5344CB8AC3E}">
        <p14:creationId xmlns:p14="http://schemas.microsoft.com/office/powerpoint/2010/main" val="42645114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028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581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649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7283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No opportunity for transmission in confinement reared pigs because of sanitation and short time pigs are in finishing pens.</a:t>
            </a:r>
          </a:p>
        </p:txBody>
      </p:sp>
    </p:spTree>
    <p:extLst>
      <p:ext uri="{BB962C8B-B14F-4D97-AF65-F5344CB8AC3E}">
        <p14:creationId xmlns:p14="http://schemas.microsoft.com/office/powerpoint/2010/main" val="24085011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This same life cycle is used by </a:t>
            </a:r>
            <a:r>
              <a:rPr lang="en-US" i="1" dirty="0"/>
              <a:t>Ascaris </a:t>
            </a:r>
            <a:r>
              <a:rPr lang="en-US" i="1" dirty="0" err="1"/>
              <a:t>suum</a:t>
            </a:r>
            <a:r>
              <a:rPr lang="en-US" dirty="0"/>
              <a:t>, </a:t>
            </a:r>
            <a:r>
              <a:rPr lang="en-US" i="1" dirty="0"/>
              <a:t>Ascaris lumbricoides </a:t>
            </a:r>
            <a:r>
              <a:rPr lang="en-US" dirty="0"/>
              <a:t>(human), and </a:t>
            </a:r>
            <a:r>
              <a:rPr lang="en-US" i="1" dirty="0" err="1"/>
              <a:t>Parascaris</a:t>
            </a:r>
            <a:r>
              <a:rPr lang="en-US" i="1" dirty="0"/>
              <a:t> </a:t>
            </a:r>
            <a:r>
              <a:rPr lang="en-US" i="1" dirty="0" err="1"/>
              <a:t>equorum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88957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041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756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Be sure to check efficacy of </a:t>
            </a:r>
            <a:r>
              <a:rPr lang="en-US" dirty="0" err="1"/>
              <a:t>avermectin</a:t>
            </a:r>
            <a:r>
              <a:rPr lang="en-US" dirty="0"/>
              <a:t> and benzimidazole classes of drugs for possible drug resistance by </a:t>
            </a:r>
            <a:r>
              <a:rPr lang="en-US" i="1" dirty="0"/>
              <a:t>Ascaris </a:t>
            </a:r>
            <a:r>
              <a:rPr lang="en-US" i="1" dirty="0" err="1"/>
              <a:t>suum</a:t>
            </a:r>
            <a:r>
              <a:rPr lang="en-US" dirty="0"/>
              <a:t>. There are reports of albendazole resistance in human </a:t>
            </a:r>
            <a:r>
              <a:rPr lang="en-US" i="1" dirty="0"/>
              <a:t>Ascaris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0536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Easy to identify at postmortem exam by location and size of adult worms. Ova are difficult to distinguish from </a:t>
            </a:r>
            <a:r>
              <a:rPr lang="en-US" i="1" dirty="0" err="1"/>
              <a:t>Heterakis</a:t>
            </a:r>
            <a:r>
              <a:rPr lang="en-US" i="1" dirty="0"/>
              <a:t> </a:t>
            </a:r>
            <a:r>
              <a:rPr lang="en-US" i="1" dirty="0" err="1"/>
              <a:t>gallinarium</a:t>
            </a:r>
            <a:r>
              <a:rPr lang="en-US" i="1" dirty="0"/>
              <a:t> </a:t>
            </a:r>
            <a:r>
              <a:rPr lang="en-US" i="0" dirty="0"/>
              <a:t>(</a:t>
            </a:r>
            <a:r>
              <a:rPr lang="en-US" i="0" dirty="0" err="1"/>
              <a:t>cecal</a:t>
            </a:r>
            <a:r>
              <a:rPr lang="en-US" i="0" dirty="0"/>
              <a:t> ascarid</a:t>
            </a:r>
            <a:r>
              <a:rPr lang="en-US" i="1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125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Very young hosts show a pot-belly appearance when harboring large numbers of worms as shown here. This is seen in puppies, foals, piglets and human babies.</a:t>
            </a:r>
          </a:p>
        </p:txBody>
      </p:sp>
    </p:spTree>
    <p:extLst>
      <p:ext uri="{BB962C8B-B14F-4D97-AF65-F5344CB8AC3E}">
        <p14:creationId xmlns:p14="http://schemas.microsoft.com/office/powerpoint/2010/main" val="49832240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5826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631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46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This figure shows the location of adult worms in the duodenum. Large numbers of worms in puppies can lead to adult worms being vomited or passed in feces.</a:t>
            </a:r>
          </a:p>
        </p:txBody>
      </p:sp>
    </p:spTree>
    <p:extLst>
      <p:ext uri="{BB962C8B-B14F-4D97-AF65-F5344CB8AC3E}">
        <p14:creationId xmlns:p14="http://schemas.microsoft.com/office/powerpoint/2010/main" val="3902879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61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30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18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66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55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pitchFamily="34" charset="-128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CFC0DD8-D6D5-B345-9F4D-D0454DEA8A0F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3B3C95F-51F6-B84A-9647-5E5F5CFBD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8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C0DD8-D6D5-B345-9F4D-D0454DEA8A0F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3C95F-51F6-B84A-9647-5E5F5CFBD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58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C0DD8-D6D5-B345-9F4D-D0454DEA8A0F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3C95F-51F6-B84A-9647-5E5F5CFBD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11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9CFC0DD8-D6D5-B345-9F4D-D0454DEA8A0F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A3B3C95F-51F6-B84A-9647-5E5F5CFBD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9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9CFC0DD8-D6D5-B345-9F4D-D0454DEA8A0F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A3B3C95F-51F6-B84A-9647-5E5F5CFBD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35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9CFC0DD8-D6D5-B345-9F4D-D0454DEA8A0F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A3B3C95F-51F6-B84A-9647-5E5F5CFBD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8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C0DD8-D6D5-B345-9F4D-D0454DEA8A0F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3C95F-51F6-B84A-9647-5E5F5CFBD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5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C0DD8-D6D5-B345-9F4D-D0454DEA8A0F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3C95F-51F6-B84A-9647-5E5F5CFBD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3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C0DD8-D6D5-B345-9F4D-D0454DEA8A0F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3C95F-51F6-B84A-9647-5E5F5CFBD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99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C0DD8-D6D5-B345-9F4D-D0454DEA8A0F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3C95F-51F6-B84A-9647-5E5F5CFBD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68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C0DD8-D6D5-B345-9F4D-D0454DEA8A0F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3C95F-51F6-B84A-9647-5E5F5CFBD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7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C0DD8-D6D5-B345-9F4D-D0454DEA8A0F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3C95F-51F6-B84A-9647-5E5F5CFBD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6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C0DD8-D6D5-B345-9F4D-D0454DEA8A0F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3C95F-51F6-B84A-9647-5E5F5CFBD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5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C0DD8-D6D5-B345-9F4D-D0454DEA8A0F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3C95F-51F6-B84A-9647-5E5F5CFBD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8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fld id="{9CFC0DD8-D6D5-B345-9F4D-D0454DEA8A0F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A3B3C95F-51F6-B84A-9647-5E5F5CFBD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7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parasitology.cvm.ncsu.edu/vmp930/supplement/parascaris_impaction.pdf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jpe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5435E-02EF-184A-A4C5-C3492C3EA5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VMP 930 lecture 20a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ABAA66-8B04-B843-8370-BB978B4743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Order </a:t>
            </a:r>
            <a:r>
              <a:rPr lang="en-US" b="1" dirty="0" err="1"/>
              <a:t>Ascaridia</a:t>
            </a:r>
            <a:endParaRPr lang="en-US" b="1" dirty="0"/>
          </a:p>
          <a:p>
            <a:r>
              <a:rPr lang="en-US" b="1" i="1" dirty="0" err="1"/>
              <a:t>Toxocara</a:t>
            </a:r>
            <a:r>
              <a:rPr lang="en-US" b="1" i="1" dirty="0"/>
              <a:t> </a:t>
            </a:r>
            <a:r>
              <a:rPr lang="en-US" b="1" i="1" dirty="0" err="1"/>
              <a:t>canis</a:t>
            </a:r>
            <a:r>
              <a:rPr lang="en-US" b="1" i="1" dirty="0"/>
              <a:t> </a:t>
            </a:r>
            <a:r>
              <a:rPr lang="en-US" b="1" dirty="0"/>
              <a:t>and </a:t>
            </a:r>
            <a:r>
              <a:rPr lang="en-US" b="1" i="1" dirty="0" err="1"/>
              <a:t>Toxocara</a:t>
            </a:r>
            <a:r>
              <a:rPr lang="en-US" b="1" i="1" dirty="0"/>
              <a:t> </a:t>
            </a:r>
            <a:r>
              <a:rPr lang="en-US" b="1" i="1" dirty="0" err="1"/>
              <a:t>cati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208148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ABA057-51B7-954D-AEF9-C2CAB96A6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4504" y="2284413"/>
            <a:ext cx="10363200" cy="110648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Larvae from ingestion of a </a:t>
            </a:r>
            <a:r>
              <a:rPr lang="en-US" b="1" u="sng" dirty="0"/>
              <a:t>paratenic host </a:t>
            </a:r>
            <a:r>
              <a:rPr lang="en-US" b="1" dirty="0"/>
              <a:t>containing infective larvae in its tissues.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CEA69261-214B-4479-B6C0-CDD67D1F842E}"/>
              </a:ext>
            </a:extLst>
          </p:cNvPr>
          <p:cNvSpPr txBox="1">
            <a:spLocks/>
          </p:cNvSpPr>
          <p:nvPr/>
        </p:nvSpPr>
        <p:spPr bwMode="auto">
          <a:xfrm>
            <a:off x="1324504" y="3768727"/>
            <a:ext cx="10363200" cy="1536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Usually results in adult worm development without larval migration outside of the intestinal mucosa in a dog of any age.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4DBF1F4F-5992-43E7-84DB-5DE748596B04}"/>
              </a:ext>
            </a:extLst>
          </p:cNvPr>
          <p:cNvSpPr txBox="1">
            <a:spLocks/>
          </p:cNvSpPr>
          <p:nvPr/>
        </p:nvSpPr>
        <p:spPr bwMode="auto">
          <a:xfrm>
            <a:off x="1701801" y="1222374"/>
            <a:ext cx="10390716" cy="661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b="1" i="1" kern="0" dirty="0"/>
              <a:t>Toxocara canis</a:t>
            </a:r>
            <a:r>
              <a:rPr lang="en-US" b="1" kern="0" dirty="0"/>
              <a:t>: Route of Infection</a:t>
            </a:r>
            <a:endParaRPr lang="en-US" kern="0" dirty="0">
              <a:solidFill>
                <a:srgbClr val="FAF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462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1586442" y="2231230"/>
            <a:ext cx="8910108" cy="1068387"/>
          </a:xfrm>
        </p:spPr>
        <p:txBody>
          <a:bodyPr/>
          <a:lstStyle/>
          <a:p>
            <a:pPr algn="ctr">
              <a:buFont typeface="Monotype Sorts" charset="2"/>
              <a:buNone/>
            </a:pPr>
            <a:r>
              <a:rPr lang="en-US" b="1" dirty="0"/>
              <a:t>Reactivation of arrested larvae in tissues of the mother dog during pregnancy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8377ECBF-6A54-409A-8ED1-31463DB94884}"/>
              </a:ext>
            </a:extLst>
          </p:cNvPr>
          <p:cNvSpPr txBox="1">
            <a:spLocks/>
          </p:cNvSpPr>
          <p:nvPr/>
        </p:nvSpPr>
        <p:spPr bwMode="auto">
          <a:xfrm>
            <a:off x="1576917" y="1098549"/>
            <a:ext cx="10390716" cy="661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b="1" i="1" kern="0" dirty="0"/>
              <a:t>Toxocara canis</a:t>
            </a:r>
            <a:r>
              <a:rPr lang="en-US" b="1" kern="0" dirty="0"/>
              <a:t>: Route of Infection</a:t>
            </a:r>
            <a:endParaRPr lang="en-US" kern="0" dirty="0">
              <a:solidFill>
                <a:srgbClr val="FAFD00"/>
              </a:solidFill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49BDD81-D724-49AF-B1C5-C051CFEAA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896" y="3598863"/>
            <a:ext cx="10363200" cy="272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3600" kern="0" dirty="0"/>
              <a:t>Leads to </a:t>
            </a:r>
            <a:r>
              <a:rPr lang="en-US" sz="3600" u="sng" kern="0" dirty="0"/>
              <a:t>transuterine</a:t>
            </a:r>
            <a:r>
              <a:rPr lang="en-US" sz="3600" kern="0" dirty="0"/>
              <a:t> infection of the puppies.</a:t>
            </a:r>
          </a:p>
          <a:p>
            <a:r>
              <a:rPr lang="en-US" sz="3600" kern="0" dirty="0"/>
              <a:t>Puppies have patent infections as soon as 3 weeks after birth.</a:t>
            </a:r>
          </a:p>
          <a:p>
            <a:r>
              <a:rPr lang="en-US" sz="3600" kern="0" dirty="0"/>
              <a:t>Transuterine infection does NOT occur in cats.</a:t>
            </a:r>
          </a:p>
        </p:txBody>
      </p:sp>
    </p:spTree>
    <p:extLst>
      <p:ext uri="{BB962C8B-B14F-4D97-AF65-F5344CB8AC3E}">
        <p14:creationId xmlns:p14="http://schemas.microsoft.com/office/powerpoint/2010/main" val="154596905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866775" y="2238376"/>
            <a:ext cx="9605963" cy="3606800"/>
          </a:xfrm>
        </p:spPr>
        <p:txBody>
          <a:bodyPr/>
          <a:lstStyle/>
          <a:p>
            <a:r>
              <a:rPr lang="en-US" sz="3600" b="1" u="sng" dirty="0"/>
              <a:t>Prepatent period</a:t>
            </a:r>
          </a:p>
          <a:p>
            <a:pPr lvl="1"/>
            <a:r>
              <a:rPr lang="en-US" sz="3200" dirty="0"/>
              <a:t>3  -  5 weeks</a:t>
            </a:r>
          </a:p>
          <a:p>
            <a:pPr lvl="2">
              <a:buClr>
                <a:schemeClr val="accent2"/>
              </a:buClr>
            </a:pPr>
            <a:r>
              <a:rPr lang="en-US" sz="2800" dirty="0"/>
              <a:t> ~5 weeks if infection starts with ‘egg’ stage</a:t>
            </a:r>
          </a:p>
          <a:p>
            <a:pPr lvl="2">
              <a:buClr>
                <a:schemeClr val="accent2"/>
              </a:buClr>
            </a:pPr>
            <a:r>
              <a:rPr lang="en-US" sz="2800" dirty="0"/>
              <a:t>~3 weeks if </a:t>
            </a:r>
            <a:r>
              <a:rPr lang="en-US" sz="2800" i="1" dirty="0"/>
              <a:t>in utero </a:t>
            </a:r>
            <a:r>
              <a:rPr lang="en-US" sz="2800" dirty="0"/>
              <a:t>infection</a:t>
            </a:r>
          </a:p>
          <a:p>
            <a:pPr lvl="2">
              <a:buClr>
                <a:schemeClr val="accent2"/>
              </a:buClr>
            </a:pPr>
            <a:r>
              <a:rPr lang="en-US" sz="2800" dirty="0"/>
              <a:t>~3 weeks if ingestion of paratenic host</a:t>
            </a:r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1CE0C36F-1B66-4B0E-84D3-83F846AF32E3}"/>
              </a:ext>
            </a:extLst>
          </p:cNvPr>
          <p:cNvSpPr txBox="1">
            <a:spLocks/>
          </p:cNvSpPr>
          <p:nvPr/>
        </p:nvSpPr>
        <p:spPr bwMode="auto">
          <a:xfrm>
            <a:off x="1576917" y="1012824"/>
            <a:ext cx="10390716" cy="661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b="1" i="1" kern="0" dirty="0"/>
              <a:t>Toxocara canis</a:t>
            </a:r>
            <a:r>
              <a:rPr lang="en-US" b="1" kern="0" dirty="0"/>
              <a:t>: Prepatent Period</a:t>
            </a:r>
            <a:endParaRPr lang="en-US" kern="0" dirty="0">
              <a:solidFill>
                <a:srgbClr val="FAF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63739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idx="1"/>
          </p:nvPr>
        </p:nvSpPr>
        <p:spPr>
          <a:xfrm>
            <a:off x="981075" y="2133600"/>
            <a:ext cx="7210425" cy="4000500"/>
          </a:xfrm>
        </p:spPr>
        <p:txBody>
          <a:bodyPr/>
          <a:lstStyle/>
          <a:p>
            <a:r>
              <a:rPr lang="en-US" dirty="0"/>
              <a:t>Gastroenteritis </a:t>
            </a:r>
          </a:p>
          <a:p>
            <a:pPr lvl="1"/>
            <a:r>
              <a:rPr lang="en-US" dirty="0"/>
              <a:t>Inflammation</a:t>
            </a:r>
          </a:p>
          <a:p>
            <a:pPr lvl="1"/>
            <a:r>
              <a:rPr lang="en-US" dirty="0"/>
              <a:t>hypersensitivity </a:t>
            </a:r>
          </a:p>
          <a:p>
            <a:pPr lvl="1"/>
            <a:endParaRPr lang="en-US" dirty="0"/>
          </a:p>
          <a:p>
            <a:r>
              <a:rPr lang="en-US" dirty="0"/>
              <a:t>Abdominal pain, pot-bellied, poor coat</a:t>
            </a:r>
          </a:p>
          <a:p>
            <a:r>
              <a:rPr lang="en-US" dirty="0"/>
              <a:t>Fetid, mucoid diarrhea</a:t>
            </a:r>
          </a:p>
          <a:p>
            <a:r>
              <a:rPr lang="en-US" dirty="0"/>
              <a:t>Respiratory signs are rare</a:t>
            </a:r>
          </a:p>
          <a:p>
            <a:pPr>
              <a:buFont typeface="Monotype Sorts" charset="2"/>
              <a:buNone/>
            </a:pPr>
            <a:endParaRPr lang="en-US" dirty="0"/>
          </a:p>
          <a:p>
            <a:pPr>
              <a:buFont typeface="Monotype Sorts" charset="2"/>
              <a:buNone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794432-FAD0-2F40-94D7-039D129882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420100" y="1971675"/>
            <a:ext cx="3152775" cy="4563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3">
            <a:extLst>
              <a:ext uri="{FF2B5EF4-FFF2-40B4-BE49-F238E27FC236}">
                <a16:creationId xmlns:a16="http://schemas.microsoft.com/office/drawing/2014/main" id="{CFCAC2B8-62A3-410F-878D-7A8AD2114F2C}"/>
              </a:ext>
            </a:extLst>
          </p:cNvPr>
          <p:cNvSpPr txBox="1">
            <a:spLocks/>
          </p:cNvSpPr>
          <p:nvPr/>
        </p:nvSpPr>
        <p:spPr bwMode="auto">
          <a:xfrm>
            <a:off x="1576917" y="1012824"/>
            <a:ext cx="10390716" cy="661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b="1" kern="0" dirty="0"/>
              <a:t>Pathogenesis &amp; Clinical Signs</a:t>
            </a:r>
            <a:endParaRPr lang="en-US" kern="0" dirty="0">
              <a:solidFill>
                <a:srgbClr val="FAF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2355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idx="1"/>
          </p:nvPr>
        </p:nvSpPr>
        <p:spPr>
          <a:xfrm>
            <a:off x="1828800" y="2324100"/>
            <a:ext cx="8339138" cy="3124200"/>
          </a:xfrm>
        </p:spPr>
        <p:txBody>
          <a:bodyPr/>
          <a:lstStyle/>
          <a:p>
            <a:r>
              <a:rPr lang="en-US" dirty="0"/>
              <a:t>Observation of Clinical signs</a:t>
            </a:r>
            <a:endParaRPr lang="en-US" dirty="0">
              <a:solidFill>
                <a:srgbClr val="FAFD00"/>
              </a:solidFill>
            </a:endParaRPr>
          </a:p>
          <a:p>
            <a:r>
              <a:rPr lang="en-US" dirty="0"/>
              <a:t>Fecal</a:t>
            </a:r>
          </a:p>
          <a:p>
            <a:pPr lvl="1"/>
            <a:r>
              <a:rPr lang="en-US" dirty="0"/>
              <a:t> can be negative unless  &gt; 3-5 weeks old</a:t>
            </a:r>
          </a:p>
          <a:p>
            <a:r>
              <a:rPr lang="en-US" dirty="0"/>
              <a:t>Adult worms in vomit or in feces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50E9A515-58DC-4BE1-B4E7-CCFA7AAB4A17}"/>
              </a:ext>
            </a:extLst>
          </p:cNvPr>
          <p:cNvSpPr txBox="1">
            <a:spLocks/>
          </p:cNvSpPr>
          <p:nvPr/>
        </p:nvSpPr>
        <p:spPr bwMode="auto">
          <a:xfrm>
            <a:off x="1719792" y="1079499"/>
            <a:ext cx="6424083" cy="661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b="1" kern="0" dirty="0"/>
              <a:t>Diagnosis</a:t>
            </a:r>
            <a:endParaRPr lang="en-US" kern="0" dirty="0">
              <a:solidFill>
                <a:srgbClr val="FAF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5198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>
          <a:xfrm>
            <a:off x="1371599" y="2066925"/>
            <a:ext cx="10677525" cy="4476750"/>
          </a:xfrm>
        </p:spPr>
        <p:txBody>
          <a:bodyPr/>
          <a:lstStyle/>
          <a:p>
            <a:r>
              <a:rPr lang="en-US" dirty="0"/>
              <a:t>Adults and larvae in intestines - many drugs effective</a:t>
            </a:r>
          </a:p>
          <a:p>
            <a:r>
              <a:rPr lang="en-US" dirty="0"/>
              <a:t>Arrested larvae - drugs less effective</a:t>
            </a:r>
          </a:p>
          <a:p>
            <a:r>
              <a:rPr lang="en-US" dirty="0"/>
              <a:t>Deworm dam (timing of monthly prophylaxis)</a:t>
            </a:r>
          </a:p>
          <a:p>
            <a:r>
              <a:rPr lang="en-US" dirty="0"/>
              <a:t>Deworm newborn puppies</a:t>
            </a:r>
          </a:p>
          <a:p>
            <a:pPr lvl="1"/>
            <a:r>
              <a:rPr lang="en-US" dirty="0"/>
              <a:t>start at 2-3 weeks till monthly heartworm preventative started</a:t>
            </a:r>
          </a:p>
          <a:p>
            <a:r>
              <a:rPr lang="en-US" dirty="0"/>
              <a:t>Environment</a:t>
            </a:r>
          </a:p>
          <a:p>
            <a:pPr lvl="1"/>
            <a:r>
              <a:rPr lang="en-US" dirty="0"/>
              <a:t>Clean surfaces, dispose of feces</a:t>
            </a:r>
          </a:p>
          <a:p>
            <a:pPr lvl="1"/>
            <a:r>
              <a:rPr lang="en-US" dirty="0"/>
              <a:t>wash hands thoroughly after handling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81777320-1F1F-40CC-BAAE-FE6A87E7D374}"/>
              </a:ext>
            </a:extLst>
          </p:cNvPr>
          <p:cNvSpPr txBox="1">
            <a:spLocks/>
          </p:cNvSpPr>
          <p:nvPr/>
        </p:nvSpPr>
        <p:spPr bwMode="auto">
          <a:xfrm>
            <a:off x="1538817" y="1165224"/>
            <a:ext cx="6424083" cy="661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b="1" kern="0" dirty="0"/>
              <a:t>Treatment &amp; Control</a:t>
            </a:r>
            <a:endParaRPr lang="en-US" kern="0" dirty="0">
              <a:solidFill>
                <a:srgbClr val="FAF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84824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34585" y="885825"/>
            <a:ext cx="5371040" cy="790576"/>
          </a:xfrm>
          <a:noFill/>
        </p:spPr>
        <p:txBody>
          <a:bodyPr/>
          <a:lstStyle/>
          <a:p>
            <a:r>
              <a:rPr lang="en-US" sz="4800" b="1" i="1" dirty="0" err="1"/>
              <a:t>Toxocara</a:t>
            </a:r>
            <a:r>
              <a:rPr lang="en-US" sz="4800" b="1" i="1" dirty="0"/>
              <a:t> </a:t>
            </a:r>
            <a:r>
              <a:rPr lang="en-US" sz="4800" b="1" i="1" dirty="0" err="1"/>
              <a:t>cati</a:t>
            </a:r>
            <a:endParaRPr lang="en-US" sz="4800" b="1" i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38201" y="1971677"/>
            <a:ext cx="10048874" cy="4616012"/>
          </a:xfrm>
        </p:spPr>
        <p:txBody>
          <a:bodyPr/>
          <a:lstStyle/>
          <a:p>
            <a:r>
              <a:rPr lang="en-US" sz="2800" dirty="0"/>
              <a:t>small intestine of cats</a:t>
            </a:r>
          </a:p>
          <a:p>
            <a:r>
              <a:rPr lang="en-US" sz="2800" dirty="0"/>
              <a:t>similar to </a:t>
            </a:r>
            <a:r>
              <a:rPr lang="en-US" sz="2800" i="1" dirty="0"/>
              <a:t>T. </a:t>
            </a:r>
            <a:r>
              <a:rPr lang="en-US" sz="2800" i="1" dirty="0" err="1"/>
              <a:t>canis</a:t>
            </a:r>
            <a:r>
              <a:rPr lang="en-US" sz="2800" i="1" dirty="0"/>
              <a:t> </a:t>
            </a:r>
            <a:r>
              <a:rPr lang="en-US" sz="2800" dirty="0"/>
              <a:t>but …</a:t>
            </a:r>
          </a:p>
          <a:p>
            <a:pPr lvl="1"/>
            <a:r>
              <a:rPr lang="en-US" sz="2400" dirty="0"/>
              <a:t>More prominent cervical alae</a:t>
            </a:r>
          </a:p>
          <a:p>
            <a:pPr lvl="1"/>
            <a:r>
              <a:rPr lang="en-US" sz="2400" u="sng" dirty="0"/>
              <a:t>Adult</a:t>
            </a:r>
            <a:r>
              <a:rPr lang="en-US" sz="2400" dirty="0"/>
              <a:t> cats often get patent infections by ingestion of </a:t>
            </a:r>
            <a:r>
              <a:rPr lang="en-US" sz="2400" dirty="0" err="1"/>
              <a:t>paratenic</a:t>
            </a:r>
            <a:r>
              <a:rPr lang="en-US" sz="2400" dirty="0"/>
              <a:t> (transport) hosts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Transmission to kittens:</a:t>
            </a:r>
          </a:p>
          <a:p>
            <a:pPr lvl="2">
              <a:buClr>
                <a:schemeClr val="accent2"/>
              </a:buClr>
            </a:pPr>
            <a:r>
              <a:rPr lang="en-US" dirty="0" err="1">
                <a:solidFill>
                  <a:srgbClr val="FF0000"/>
                </a:solidFill>
              </a:rPr>
              <a:t>transmammary</a:t>
            </a:r>
            <a:r>
              <a:rPr lang="en-US" dirty="0">
                <a:solidFill>
                  <a:srgbClr val="FF0000"/>
                </a:solidFill>
              </a:rPr>
              <a:t> transmission is important but queen must have been infected during pregnancy</a:t>
            </a:r>
          </a:p>
          <a:p>
            <a:pPr lvl="2">
              <a:buClr>
                <a:schemeClr val="accent2"/>
              </a:buClr>
            </a:pPr>
            <a:r>
              <a:rPr lang="en-US" u="sng" dirty="0"/>
              <a:t>no</a:t>
            </a:r>
            <a:r>
              <a:rPr lang="en-US" dirty="0"/>
              <a:t> </a:t>
            </a:r>
            <a:r>
              <a:rPr lang="en-US" dirty="0" err="1"/>
              <a:t>transuterine</a:t>
            </a:r>
            <a:r>
              <a:rPr lang="en-US" dirty="0"/>
              <a:t> transmission </a:t>
            </a:r>
          </a:p>
          <a:p>
            <a:pPr lvl="1"/>
            <a:r>
              <a:rPr lang="en-US" sz="2400" dirty="0"/>
              <a:t>PPP ~ 8weeks from ingested egg</a:t>
            </a:r>
          </a:p>
        </p:txBody>
      </p:sp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9047" y="428625"/>
            <a:ext cx="448066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487694" y="2762252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b="1" dirty="0">
                <a:solidFill>
                  <a:schemeClr val="bg1"/>
                </a:solidFill>
              </a:rPr>
              <a:t>Cervical </a:t>
            </a:r>
            <a:r>
              <a:rPr lang="en-US" b="1" dirty="0" err="1">
                <a:solidFill>
                  <a:schemeClr val="bg1"/>
                </a:solidFill>
              </a:rPr>
              <a:t>alae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4" name="Straight Arrow Connector 3"/>
          <p:cNvCxnSpPr>
            <a:cxnSpLocks/>
          </p:cNvCxnSpPr>
          <p:nvPr/>
        </p:nvCxnSpPr>
        <p:spPr>
          <a:xfrm>
            <a:off x="8515350" y="2657477"/>
            <a:ext cx="52387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10917097" y="2325086"/>
            <a:ext cx="533400" cy="9010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33585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34585" y="952500"/>
            <a:ext cx="10390716" cy="723901"/>
          </a:xfrm>
          <a:noFill/>
        </p:spPr>
        <p:txBody>
          <a:bodyPr/>
          <a:lstStyle/>
          <a:p>
            <a:r>
              <a:rPr lang="en-US" b="1" i="1" dirty="0" err="1"/>
              <a:t>Toxocara</a:t>
            </a:r>
            <a:r>
              <a:rPr lang="en-US" b="1" i="1" dirty="0"/>
              <a:t> </a:t>
            </a:r>
            <a:r>
              <a:rPr lang="en-US" b="1" i="1" dirty="0" err="1"/>
              <a:t>cati</a:t>
            </a:r>
            <a:endParaRPr lang="en-US" b="1" i="1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2266951"/>
            <a:ext cx="8210550" cy="2581275"/>
          </a:xfrm>
        </p:spPr>
        <p:txBody>
          <a:bodyPr/>
          <a:lstStyle/>
          <a:p>
            <a:r>
              <a:rPr lang="en-US" b="1" dirty="0"/>
              <a:t>Treatment of kittens from 6-8 weeks of age </a:t>
            </a:r>
          </a:p>
          <a:p>
            <a:pPr lvl="1"/>
            <a:r>
              <a:rPr lang="en-US" b="1" dirty="0" err="1"/>
              <a:t>Pyrantel</a:t>
            </a:r>
            <a:r>
              <a:rPr lang="en-US" b="1" dirty="0"/>
              <a:t>, </a:t>
            </a:r>
            <a:r>
              <a:rPr lang="en-US" b="1" dirty="0" err="1"/>
              <a:t>fenbendazole</a:t>
            </a:r>
            <a:r>
              <a:rPr lang="en-US" b="1" dirty="0"/>
              <a:t>, </a:t>
            </a:r>
            <a:r>
              <a:rPr lang="en-US" b="1" dirty="0" err="1"/>
              <a:t>ivermectin</a:t>
            </a:r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Visceral larva migrans </a:t>
            </a:r>
            <a:r>
              <a:rPr lang="en-US" b="1" dirty="0"/>
              <a:t>in humans</a:t>
            </a:r>
          </a:p>
          <a:p>
            <a:pPr lvl="1"/>
            <a:r>
              <a:rPr lang="en-US" b="1" dirty="0"/>
              <a:t>Avoid contaminated sand boxes and gardens</a:t>
            </a:r>
          </a:p>
        </p:txBody>
      </p:sp>
    </p:spTree>
    <p:extLst>
      <p:ext uri="{BB962C8B-B14F-4D97-AF65-F5344CB8AC3E}">
        <p14:creationId xmlns:p14="http://schemas.microsoft.com/office/powerpoint/2010/main" val="124192225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561975"/>
            <a:ext cx="7753350" cy="112395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b="1" dirty="0"/>
              <a:t>Zoonosis: </a:t>
            </a:r>
            <a:r>
              <a:rPr lang="en-US" b="1" u="sng" dirty="0">
                <a:solidFill>
                  <a:srgbClr val="FF0000"/>
                </a:solidFill>
              </a:rPr>
              <a:t>Visceral larva migrans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76201" y="2181225"/>
            <a:ext cx="7191374" cy="4543426"/>
          </a:xfrm>
        </p:spPr>
        <p:txBody>
          <a:bodyPr/>
          <a:lstStyle/>
          <a:p>
            <a:pPr marL="514350" indent="-457200"/>
            <a:r>
              <a:rPr lang="en-US" sz="2800" dirty="0"/>
              <a:t>Migration of larvae in tissues of aberrant host (ex. Humans)</a:t>
            </a:r>
          </a:p>
          <a:p>
            <a:pPr marL="514350" indent="-457200"/>
            <a:r>
              <a:rPr lang="en-US" sz="2800" dirty="0"/>
              <a:t>ingestion of </a:t>
            </a:r>
            <a:r>
              <a:rPr lang="en-US" sz="2800" u="sng" dirty="0"/>
              <a:t>infective egg</a:t>
            </a:r>
            <a:endParaRPr lang="en-US" sz="2800" dirty="0"/>
          </a:p>
          <a:p>
            <a:pPr marL="914400" lvl="1" indent="-457200"/>
            <a:r>
              <a:rPr lang="en-US" sz="2600" dirty="0"/>
              <a:t>Beware cat frequented sand boxes and gardens</a:t>
            </a:r>
          </a:p>
          <a:p>
            <a:pPr marL="514350" indent="-457200"/>
            <a:r>
              <a:rPr lang="en-US" sz="2800" dirty="0"/>
              <a:t>Ocular larvae migrans</a:t>
            </a:r>
          </a:p>
          <a:p>
            <a:pPr marL="914400" lvl="1" indent="-457200"/>
            <a:r>
              <a:rPr lang="en-US" sz="2600" dirty="0"/>
              <a:t>children with granulomatous reaction to larvae in eye</a:t>
            </a:r>
          </a:p>
          <a:p>
            <a:pPr marL="514350" indent="-457200"/>
            <a:r>
              <a:rPr lang="en-US" sz="2800" dirty="0"/>
              <a:t>14% of people have antibodies to </a:t>
            </a:r>
            <a:r>
              <a:rPr lang="en-US" sz="2800" i="1" dirty="0"/>
              <a:t>Toxocara</a:t>
            </a:r>
          </a:p>
        </p:txBody>
      </p:sp>
      <p:pic>
        <p:nvPicPr>
          <p:cNvPr id="21508" name="Picture 5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04737" y="2305049"/>
            <a:ext cx="4850026" cy="3457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483039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i="1" dirty="0" err="1"/>
              <a:t>Toxascaris</a:t>
            </a:r>
            <a:r>
              <a:rPr lang="en-US" b="1" i="1" dirty="0"/>
              <a:t> </a:t>
            </a:r>
            <a:r>
              <a:rPr lang="en-US" b="1" i="1" dirty="0" err="1"/>
              <a:t>leonina</a:t>
            </a:r>
            <a:endParaRPr lang="en-US" b="1" i="1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904876" y="2181225"/>
            <a:ext cx="5838824" cy="4462461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&lt;1% prevalence - dogs, cats	</a:t>
            </a:r>
          </a:p>
          <a:p>
            <a:pPr>
              <a:defRPr/>
            </a:pPr>
            <a:r>
              <a:rPr lang="en-US" dirty="0"/>
              <a:t>eggs oval, smooth shell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Infection</a:t>
            </a:r>
          </a:p>
          <a:p>
            <a:pPr lvl="1">
              <a:defRPr/>
            </a:pPr>
            <a:r>
              <a:rPr lang="en-US" dirty="0"/>
              <a:t>ingestion of eggs or  infected</a:t>
            </a:r>
          </a:p>
          <a:p>
            <a:pPr lvl="1">
              <a:defRPr/>
            </a:pPr>
            <a:r>
              <a:rPr lang="en-US" dirty="0"/>
              <a:t>paratenic host only  </a:t>
            </a:r>
          </a:p>
          <a:p>
            <a:pPr>
              <a:defRPr/>
            </a:pPr>
            <a:r>
              <a:rPr lang="en-US" dirty="0"/>
              <a:t>  PPP 8-10 weeks</a:t>
            </a:r>
          </a:p>
          <a:p>
            <a:pPr>
              <a:defRPr/>
            </a:pPr>
            <a:r>
              <a:rPr lang="en-US" dirty="0"/>
              <a:t>  mild clinical signs</a:t>
            </a:r>
          </a:p>
          <a:p>
            <a:pPr>
              <a:defRPr/>
            </a:pPr>
            <a:r>
              <a:rPr lang="en-US" dirty="0"/>
              <a:t>  </a:t>
            </a:r>
            <a:r>
              <a:rPr lang="en-US" u="sng" dirty="0"/>
              <a:t>no</a:t>
            </a:r>
            <a:r>
              <a:rPr lang="en-US" dirty="0"/>
              <a:t> visceral larva </a:t>
            </a:r>
            <a:r>
              <a:rPr lang="en-US" dirty="0" err="1"/>
              <a:t>migrans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25605" name="Picture 10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677025" y="2657475"/>
            <a:ext cx="4733926" cy="3076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046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47684" y="1065704"/>
            <a:ext cx="7696200" cy="670450"/>
          </a:xfrm>
          <a:noFill/>
        </p:spPr>
        <p:txBody>
          <a:bodyPr/>
          <a:lstStyle/>
          <a:p>
            <a:r>
              <a:rPr lang="en-US" b="1" dirty="0"/>
              <a:t>Order ASCARIDIDA (</a:t>
            </a:r>
            <a:r>
              <a:rPr lang="en-US" b="1" dirty="0" err="1"/>
              <a:t>Ascarids</a:t>
            </a:r>
            <a:r>
              <a:rPr lang="en-US" b="1" dirty="0"/>
              <a:t>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17006" y="2110233"/>
            <a:ext cx="8391765" cy="4356351"/>
          </a:xfrm>
        </p:spPr>
        <p:txBody>
          <a:bodyPr/>
          <a:lstStyle/>
          <a:p>
            <a:r>
              <a:rPr lang="en-US" dirty="0"/>
              <a:t>Adult worms in small intestine are large! </a:t>
            </a:r>
          </a:p>
          <a:p>
            <a:pPr lvl="1"/>
            <a:r>
              <a:rPr lang="en-US" dirty="0"/>
              <a:t>mouth surrounded by 3 fleshy lips</a:t>
            </a:r>
          </a:p>
          <a:p>
            <a:r>
              <a:rPr lang="en-US" dirty="0"/>
              <a:t>Host-specific, adult stage</a:t>
            </a:r>
          </a:p>
          <a:p>
            <a:pPr lvl="1"/>
            <a:r>
              <a:rPr lang="en-US" i="1" dirty="0" err="1"/>
              <a:t>Toxocara</a:t>
            </a:r>
            <a:r>
              <a:rPr lang="en-US" i="1" dirty="0"/>
              <a:t> </a:t>
            </a:r>
            <a:r>
              <a:rPr lang="en-US" i="1" dirty="0" err="1"/>
              <a:t>canis</a:t>
            </a:r>
            <a:r>
              <a:rPr lang="en-US" i="1" dirty="0"/>
              <a:t>  </a:t>
            </a:r>
            <a:r>
              <a:rPr lang="en-US" dirty="0"/>
              <a:t>in dogs</a:t>
            </a:r>
          </a:p>
          <a:p>
            <a:pPr lvl="1"/>
            <a:r>
              <a:rPr lang="en-US" i="1" dirty="0" err="1"/>
              <a:t>Toxocara</a:t>
            </a:r>
            <a:r>
              <a:rPr lang="en-US" i="1" dirty="0"/>
              <a:t> </a:t>
            </a:r>
            <a:r>
              <a:rPr lang="en-US" i="1" dirty="0" err="1"/>
              <a:t>cati</a:t>
            </a:r>
            <a:r>
              <a:rPr lang="en-US" dirty="0"/>
              <a:t> in cats</a:t>
            </a:r>
          </a:p>
          <a:p>
            <a:pPr lvl="1"/>
            <a:r>
              <a:rPr lang="en-US" i="1" dirty="0" err="1"/>
              <a:t>Ascaris</a:t>
            </a:r>
            <a:r>
              <a:rPr lang="en-US" i="1" dirty="0"/>
              <a:t> </a:t>
            </a:r>
            <a:r>
              <a:rPr lang="en-US" i="1" dirty="0" err="1"/>
              <a:t>suum</a:t>
            </a:r>
            <a:r>
              <a:rPr lang="en-US" i="1" dirty="0"/>
              <a:t>  </a:t>
            </a:r>
            <a:r>
              <a:rPr lang="en-US" dirty="0"/>
              <a:t>in pigs</a:t>
            </a:r>
          </a:p>
          <a:p>
            <a:pPr lvl="1"/>
            <a:r>
              <a:rPr lang="en-US" i="1" dirty="0" err="1"/>
              <a:t>Parascaris</a:t>
            </a:r>
            <a:r>
              <a:rPr lang="en-US" dirty="0"/>
              <a:t> in horses</a:t>
            </a:r>
          </a:p>
          <a:p>
            <a:pPr lvl="1"/>
            <a:r>
              <a:rPr lang="en-US" i="1" dirty="0" err="1"/>
              <a:t>Baylisascaris</a:t>
            </a:r>
            <a:r>
              <a:rPr lang="en-US" dirty="0"/>
              <a:t> in raccoons</a:t>
            </a:r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0010" y="3429001"/>
            <a:ext cx="4638816" cy="310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441593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3660" y="1132275"/>
            <a:ext cx="5856815" cy="638176"/>
          </a:xfrm>
        </p:spPr>
        <p:txBody>
          <a:bodyPr/>
          <a:lstStyle/>
          <a:p>
            <a:r>
              <a:rPr lang="en-US" b="1" i="1" dirty="0" err="1"/>
              <a:t>Baylisascaris</a:t>
            </a:r>
            <a:r>
              <a:rPr lang="en-US" b="1" i="1" dirty="0"/>
              <a:t> </a:t>
            </a:r>
            <a:r>
              <a:rPr lang="en-US" b="1" i="1" dirty="0" err="1"/>
              <a:t>procyonis</a:t>
            </a:r>
            <a:endParaRPr lang="en-US" b="1" i="1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96876" y="2431237"/>
            <a:ext cx="5429250" cy="2656313"/>
          </a:xfrm>
        </p:spPr>
        <p:txBody>
          <a:bodyPr/>
          <a:lstStyle/>
          <a:p>
            <a:r>
              <a:rPr lang="en-US" dirty="0"/>
              <a:t>Raccoons</a:t>
            </a:r>
          </a:p>
          <a:p>
            <a:r>
              <a:rPr lang="en-US" dirty="0"/>
              <a:t>May infect dogs exposed to raccoon latrines</a:t>
            </a:r>
          </a:p>
          <a:p>
            <a:r>
              <a:rPr lang="en-US" dirty="0"/>
              <a:t>Very aggressive visceral larva migrans, neurological signs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96351" y="1844663"/>
            <a:ext cx="3098138" cy="485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6" descr="bayli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26101" y="1873441"/>
            <a:ext cx="2918207" cy="232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972174" y="2093223"/>
            <a:ext cx="1988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b="1" i="1" dirty="0" err="1"/>
              <a:t>Baylisascaris</a:t>
            </a:r>
            <a:r>
              <a:rPr lang="en-US" b="1" dirty="0"/>
              <a:t> egg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27688" y="3876405"/>
            <a:ext cx="2333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/>
              <a:t>Granular shell surface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178169" y="3577979"/>
            <a:ext cx="4572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34891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453DA-2A13-5E40-AEF4-A3AC0E3C8F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VMP 930 lecture 20b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7D2CEB-C44F-8B4C-A498-33611FF1B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791055"/>
          </a:xfrm>
        </p:spPr>
        <p:txBody>
          <a:bodyPr/>
          <a:lstStyle/>
          <a:p>
            <a:r>
              <a:rPr lang="en-US" b="1" i="1" dirty="0" err="1"/>
              <a:t>Parascaris</a:t>
            </a:r>
            <a:r>
              <a:rPr lang="en-US" b="1" i="1" dirty="0"/>
              <a:t> </a:t>
            </a:r>
            <a:r>
              <a:rPr lang="en-US" b="1" i="1" dirty="0" err="1"/>
              <a:t>equorum</a:t>
            </a:r>
            <a:r>
              <a:rPr lang="en-US" b="1" i="1" dirty="0"/>
              <a:t> </a:t>
            </a:r>
            <a:r>
              <a:rPr lang="en-US" b="1" dirty="0"/>
              <a:t>in horses</a:t>
            </a:r>
          </a:p>
        </p:txBody>
      </p:sp>
    </p:spTree>
    <p:extLst>
      <p:ext uri="{BB962C8B-B14F-4D97-AF65-F5344CB8AC3E}">
        <p14:creationId xmlns:p14="http://schemas.microsoft.com/office/powerpoint/2010/main" val="6000318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50160C-2CCF-0A4D-9325-B33CDF33B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8433" y="840687"/>
            <a:ext cx="5614767" cy="950914"/>
          </a:xfrm>
        </p:spPr>
        <p:txBody>
          <a:bodyPr/>
          <a:lstStyle/>
          <a:p>
            <a:r>
              <a:rPr lang="en-US" b="1" i="1" dirty="0" err="1"/>
              <a:t>Parascaris</a:t>
            </a:r>
            <a:r>
              <a:rPr lang="en-US" b="1" i="1" dirty="0"/>
              <a:t> </a:t>
            </a:r>
            <a:r>
              <a:rPr lang="en-US" b="1" i="1" dirty="0" err="1"/>
              <a:t>equorum</a:t>
            </a:r>
            <a:endParaRPr lang="en-US" b="1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1536C9-6431-2445-8F21-26AE8C3AE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200" y="2261971"/>
            <a:ext cx="6439741" cy="4114800"/>
          </a:xfrm>
        </p:spPr>
        <p:txBody>
          <a:bodyPr/>
          <a:lstStyle/>
          <a:p>
            <a:r>
              <a:rPr lang="en-US" dirty="0"/>
              <a:t>The Ascarid of horses</a:t>
            </a:r>
          </a:p>
          <a:p>
            <a:pPr lvl="1"/>
            <a:r>
              <a:rPr lang="en-US" dirty="0"/>
              <a:t>Common on breeding farms</a:t>
            </a:r>
          </a:p>
          <a:p>
            <a:pPr lvl="1"/>
            <a:r>
              <a:rPr lang="en-US" dirty="0"/>
              <a:t>Target of routine deworming starting at 2-3 months of age.</a:t>
            </a:r>
          </a:p>
          <a:p>
            <a:pPr lvl="2">
              <a:buClr>
                <a:schemeClr val="accent2"/>
              </a:buClr>
            </a:pPr>
            <a:r>
              <a:rPr lang="en-US" dirty="0"/>
              <a:t>Why at this age?</a:t>
            </a:r>
          </a:p>
          <a:p>
            <a:pPr lvl="1"/>
            <a:r>
              <a:rPr lang="en-US" dirty="0"/>
              <a:t>small intestine of young horses &lt; 2 </a:t>
            </a:r>
            <a:r>
              <a:rPr lang="en-US" dirty="0" err="1"/>
              <a:t>yrs</a:t>
            </a:r>
            <a:endParaRPr lang="en-US" dirty="0"/>
          </a:p>
          <a:p>
            <a:pPr lvl="1"/>
            <a:r>
              <a:rPr lang="en-US" dirty="0"/>
              <a:t>adult worms are large, thick-bodied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0D7231F6-4477-4075-9982-590B368322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171200" y="1846918"/>
            <a:ext cx="4543200" cy="3041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EDB2F14-3BBD-499C-9CD6-6CC493A69F66}"/>
              </a:ext>
            </a:extLst>
          </p:cNvPr>
          <p:cNvSpPr txBox="1"/>
          <p:nvPr/>
        </p:nvSpPr>
        <p:spPr>
          <a:xfrm>
            <a:off x="7290174" y="4886541"/>
            <a:ext cx="4305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This figure shows a ruptured small intestine that occurred shortly after a first-time deworming of a 4-month-old foal.</a:t>
            </a:r>
          </a:p>
        </p:txBody>
      </p:sp>
    </p:spTree>
    <p:extLst>
      <p:ext uri="{BB962C8B-B14F-4D97-AF65-F5344CB8AC3E}">
        <p14:creationId xmlns:p14="http://schemas.microsoft.com/office/powerpoint/2010/main" val="3127830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649485" y="986400"/>
            <a:ext cx="5399015" cy="783601"/>
          </a:xfrm>
          <a:noFill/>
        </p:spPr>
        <p:txBody>
          <a:bodyPr/>
          <a:lstStyle/>
          <a:p>
            <a:pPr algn="l"/>
            <a:r>
              <a:rPr lang="en-US" b="1" i="1" dirty="0" err="1"/>
              <a:t>Parascaris</a:t>
            </a:r>
            <a:r>
              <a:rPr lang="en-US" b="1" i="1" dirty="0"/>
              <a:t> </a:t>
            </a:r>
            <a:r>
              <a:rPr lang="en-US" b="1" i="1" dirty="0" err="1"/>
              <a:t>equorum</a:t>
            </a:r>
            <a:endParaRPr lang="en-US" b="1" i="1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1206000" y="2362201"/>
            <a:ext cx="5482800" cy="3109799"/>
          </a:xfrm>
        </p:spPr>
        <p:txBody>
          <a:bodyPr/>
          <a:lstStyle/>
          <a:p>
            <a:r>
              <a:rPr lang="en-US" b="1" dirty="0"/>
              <a:t>Transmission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Ingestion of an infective egg is </a:t>
            </a:r>
            <a:r>
              <a:rPr lang="en-US" u="sng" dirty="0">
                <a:solidFill>
                  <a:srgbClr val="FF0000"/>
                </a:solidFill>
              </a:rPr>
              <a:t>the ONLY route of infection</a:t>
            </a:r>
          </a:p>
          <a:p>
            <a:pPr lvl="1"/>
            <a:r>
              <a:rPr lang="en-US" dirty="0"/>
              <a:t>Fresh passed eggs require 10 – 14 days to develop infective larva within eggs.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3" name="Picture 6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854400" y="2527200"/>
            <a:ext cx="4896000" cy="31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951352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619200" y="2268000"/>
            <a:ext cx="9853538" cy="3828000"/>
          </a:xfrm>
        </p:spPr>
        <p:txBody>
          <a:bodyPr/>
          <a:lstStyle/>
          <a:p>
            <a:r>
              <a:rPr lang="en-US" b="1" dirty="0"/>
              <a:t>Life Cycle</a:t>
            </a:r>
          </a:p>
          <a:p>
            <a:pPr lvl="1"/>
            <a:r>
              <a:rPr lang="en-US" dirty="0"/>
              <a:t>Egg containing infective larva (takes ~10-14 days)</a:t>
            </a:r>
          </a:p>
          <a:p>
            <a:pPr lvl="1"/>
            <a:r>
              <a:rPr lang="en-US" dirty="0"/>
              <a:t>Larvae migrate to liver, lungs, coughed up and swallowed, returning to the small intestine in 2-4 weeks after ingestion</a:t>
            </a:r>
          </a:p>
          <a:p>
            <a:pPr lvl="1"/>
            <a:r>
              <a:rPr lang="en-US" b="1" u="sng" dirty="0"/>
              <a:t>Prepatent period ~ 80 days</a:t>
            </a:r>
          </a:p>
          <a:p>
            <a:pPr>
              <a:buFont typeface="Monotype Sorts" charset="2"/>
              <a:buNone/>
            </a:pPr>
            <a:r>
              <a:rPr lang="en-US" dirty="0"/>
              <a:t>				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F2BDC70-7A3D-4AE8-A7DF-E4CE1BE9E9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49485" y="986400"/>
            <a:ext cx="5399015" cy="783601"/>
          </a:xfrm>
          <a:noFill/>
        </p:spPr>
        <p:txBody>
          <a:bodyPr/>
          <a:lstStyle/>
          <a:p>
            <a:pPr algn="l"/>
            <a:r>
              <a:rPr lang="en-US" b="1" i="1" dirty="0" err="1"/>
              <a:t>Parascaris</a:t>
            </a:r>
            <a:r>
              <a:rPr lang="en-US" b="1" i="1" dirty="0"/>
              <a:t> </a:t>
            </a:r>
            <a:r>
              <a:rPr lang="en-US" b="1" i="1" dirty="0" err="1"/>
              <a:t>equorum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801864303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1649485" y="2203200"/>
            <a:ext cx="8339138" cy="4110600"/>
          </a:xfrm>
        </p:spPr>
        <p:txBody>
          <a:bodyPr/>
          <a:lstStyle/>
          <a:p>
            <a:r>
              <a:rPr lang="en-US" b="1" u="sng" dirty="0"/>
              <a:t>Pathogenesis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Respiratory problems</a:t>
            </a:r>
          </a:p>
          <a:p>
            <a:pPr lvl="2">
              <a:buClr>
                <a:schemeClr val="accent2"/>
              </a:buClr>
            </a:pPr>
            <a:r>
              <a:rPr lang="en-US" dirty="0"/>
              <a:t>congestion due to  parasite antigens/allergy</a:t>
            </a:r>
          </a:p>
          <a:p>
            <a:pPr lvl="2">
              <a:buClr>
                <a:schemeClr val="accent2"/>
              </a:buClr>
            </a:pPr>
            <a:r>
              <a:rPr lang="en-US" dirty="0"/>
              <a:t>migration of larvae</a:t>
            </a:r>
          </a:p>
          <a:p>
            <a:pPr lvl="1">
              <a:buClr>
                <a:srgbClr val="FF0000"/>
              </a:buClr>
            </a:pPr>
            <a:r>
              <a:rPr lang="en-US" dirty="0">
                <a:solidFill>
                  <a:srgbClr val="FF0000"/>
                </a:solidFill>
              </a:rPr>
              <a:t>Intestinal problems</a:t>
            </a:r>
          </a:p>
          <a:p>
            <a:pPr lvl="2">
              <a:buClr>
                <a:schemeClr val="accent2"/>
              </a:buClr>
            </a:pPr>
            <a:r>
              <a:rPr lang="en-US" dirty="0"/>
              <a:t>enteritis, obstruction, perforation</a:t>
            </a:r>
          </a:p>
          <a:p>
            <a:pPr>
              <a:buFont typeface="Monotype Sorts" charset="2"/>
              <a:buNone/>
            </a:pPr>
            <a:r>
              <a:rPr lang="en-US" dirty="0"/>
              <a:t>						</a:t>
            </a:r>
          </a:p>
          <a:p>
            <a:pPr>
              <a:buFont typeface="Monotype Sorts" charset="2"/>
              <a:buNone/>
            </a:pPr>
            <a:endParaRPr lang="en-US" dirty="0"/>
          </a:p>
          <a:p>
            <a:pPr>
              <a:buFont typeface="Monotype Sorts" charset="2"/>
              <a:buNone/>
            </a:pP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999953-5292-4494-8BB8-E30AD7C038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49485" y="986400"/>
            <a:ext cx="5399015" cy="783601"/>
          </a:xfrm>
          <a:noFill/>
        </p:spPr>
        <p:txBody>
          <a:bodyPr/>
          <a:lstStyle/>
          <a:p>
            <a:pPr algn="l"/>
            <a:r>
              <a:rPr lang="en-US" b="1" i="1" dirty="0" err="1"/>
              <a:t>Parascaris</a:t>
            </a:r>
            <a:r>
              <a:rPr lang="en-US" b="1" i="1" dirty="0"/>
              <a:t> </a:t>
            </a:r>
            <a:r>
              <a:rPr lang="en-US" b="1" i="1" dirty="0" err="1"/>
              <a:t>equorum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74575613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idx="1"/>
          </p:nvPr>
        </p:nvSpPr>
        <p:spPr>
          <a:xfrm>
            <a:off x="1166400" y="2280000"/>
            <a:ext cx="4564800" cy="32976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b="1" u="sng" dirty="0"/>
              <a:t>Clinical signs</a:t>
            </a:r>
            <a:r>
              <a:rPr lang="en-US" b="1" dirty="0"/>
              <a:t>:</a:t>
            </a:r>
          </a:p>
          <a:p>
            <a:pPr lvl="1">
              <a:defRPr/>
            </a:pPr>
            <a:r>
              <a:rPr lang="en-US" dirty="0"/>
              <a:t>diarrhea – odorous</a:t>
            </a:r>
          </a:p>
          <a:p>
            <a:pPr lvl="1">
              <a:defRPr/>
            </a:pPr>
            <a:r>
              <a:rPr lang="en-US" dirty="0"/>
              <a:t>potbellied appearance</a:t>
            </a:r>
          </a:p>
          <a:p>
            <a:pPr lvl="1">
              <a:defRPr/>
            </a:pPr>
            <a:r>
              <a:rPr lang="en-US" dirty="0"/>
              <a:t>rough hair coat</a:t>
            </a:r>
          </a:p>
          <a:p>
            <a:pPr lvl="1">
              <a:defRPr/>
            </a:pPr>
            <a:r>
              <a:rPr lang="en-US" dirty="0"/>
              <a:t>respiratory signs</a:t>
            </a:r>
            <a:endParaRPr lang="en-US" b="1" dirty="0"/>
          </a:p>
          <a:p>
            <a:pPr lvl="1">
              <a:defRPr/>
            </a:pPr>
            <a:r>
              <a:rPr lang="en-US" b="1" u="sng" dirty="0">
                <a:solidFill>
                  <a:srgbClr val="FF0000"/>
                </a:solidFill>
              </a:rPr>
              <a:t>Suboptimal Growth</a:t>
            </a:r>
            <a:r>
              <a:rPr lang="en-US" dirty="0"/>
              <a:t>	</a:t>
            </a:r>
          </a:p>
        </p:txBody>
      </p:sp>
      <p:pic>
        <p:nvPicPr>
          <p:cNvPr id="29700" name="Picture 5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321600" y="2258400"/>
            <a:ext cx="5493600" cy="36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23EFA18A-15D8-47D9-AB8E-BF6A76FC90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49485" y="986400"/>
            <a:ext cx="5399015" cy="783601"/>
          </a:xfrm>
          <a:noFill/>
        </p:spPr>
        <p:txBody>
          <a:bodyPr/>
          <a:lstStyle/>
          <a:p>
            <a:pPr algn="l"/>
            <a:r>
              <a:rPr lang="en-US" b="1" i="1" dirty="0" err="1"/>
              <a:t>Parascaris</a:t>
            </a:r>
            <a:r>
              <a:rPr lang="en-US" b="1" i="1" dirty="0"/>
              <a:t> </a:t>
            </a:r>
            <a:r>
              <a:rPr lang="en-US" b="1" i="1" dirty="0" err="1"/>
              <a:t>equorum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708108230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1088288" y="2385000"/>
            <a:ext cx="9481312" cy="3652200"/>
          </a:xfrm>
        </p:spPr>
        <p:txBody>
          <a:bodyPr/>
          <a:lstStyle/>
          <a:p>
            <a:r>
              <a:rPr lang="en-US" b="1" u="sng" dirty="0"/>
              <a:t>Treatment &amp; Control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clean environment</a:t>
            </a:r>
          </a:p>
          <a:p>
            <a:pPr lvl="2">
              <a:buClr>
                <a:schemeClr val="accent2"/>
              </a:buClr>
            </a:pPr>
            <a:r>
              <a:rPr lang="en-US" dirty="0"/>
              <a:t>adult worms are very fecund</a:t>
            </a:r>
          </a:p>
          <a:p>
            <a:pPr lvl="2">
              <a:buClr>
                <a:schemeClr val="accent2"/>
              </a:buClr>
            </a:pPr>
            <a:r>
              <a:rPr lang="en-US" dirty="0"/>
              <a:t>eggs are very resistant and sticky!</a:t>
            </a:r>
          </a:p>
          <a:p>
            <a:pPr lvl="1"/>
            <a:r>
              <a:rPr lang="en-US" dirty="0"/>
              <a:t>mare: clean teats &amp; udder</a:t>
            </a:r>
          </a:p>
          <a:p>
            <a:pPr lvl="1"/>
            <a:r>
              <a:rPr lang="en-US" dirty="0"/>
              <a:t>deworm foal at 2-3 months, q 2 months till ~1 year of age.</a:t>
            </a:r>
          </a:p>
          <a:p>
            <a:pPr lvl="1"/>
            <a:r>
              <a:rPr lang="en-US" u="sng" dirty="0"/>
              <a:t>Drug resistance to avermectins</a:t>
            </a:r>
            <a:r>
              <a:rPr lang="en-US" dirty="0"/>
              <a:t> is common.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416462-EC34-476F-9E26-7B52D977E8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49485" y="986400"/>
            <a:ext cx="5399015" cy="783601"/>
          </a:xfrm>
          <a:noFill/>
        </p:spPr>
        <p:txBody>
          <a:bodyPr/>
          <a:lstStyle/>
          <a:p>
            <a:pPr algn="l"/>
            <a:r>
              <a:rPr lang="en-US" b="1" i="1" dirty="0" err="1"/>
              <a:t>Parascaris</a:t>
            </a:r>
            <a:r>
              <a:rPr lang="en-US" b="1" i="1" dirty="0"/>
              <a:t> </a:t>
            </a:r>
            <a:r>
              <a:rPr lang="en-US" b="1" i="1" dirty="0" err="1"/>
              <a:t>equorum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500005131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C416462-EC34-476F-9E26-7B52D977E8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49485" y="986400"/>
            <a:ext cx="5399015" cy="783601"/>
          </a:xfrm>
          <a:noFill/>
        </p:spPr>
        <p:txBody>
          <a:bodyPr/>
          <a:lstStyle/>
          <a:p>
            <a:pPr algn="l"/>
            <a:r>
              <a:rPr lang="en-US" b="1" i="1" dirty="0" err="1"/>
              <a:t>Parascaris</a:t>
            </a:r>
            <a:r>
              <a:rPr lang="en-US" b="1" i="1" dirty="0"/>
              <a:t> </a:t>
            </a:r>
            <a:r>
              <a:rPr lang="en-US" b="1" i="1" dirty="0" err="1"/>
              <a:t>equorum</a:t>
            </a:r>
            <a:endParaRPr lang="en-US" b="1" i="1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2B19D98-7BD5-4658-A21B-6B510114E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4200" y="2584800"/>
            <a:ext cx="8458200" cy="336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sz="3200" b="1" kern="0" dirty="0">
                <a:solidFill>
                  <a:schemeClr val="tx1"/>
                </a:solidFill>
              </a:rPr>
              <a:t>If you suspect a heavy infection, do </a:t>
            </a:r>
            <a:r>
              <a:rPr lang="en-US" sz="3200" b="1" u="sng" kern="0" dirty="0">
                <a:solidFill>
                  <a:schemeClr val="tx1"/>
                </a:solidFill>
              </a:rPr>
              <a:t>NOT</a:t>
            </a:r>
            <a:r>
              <a:rPr lang="en-US" sz="3200" b="1" kern="0" dirty="0">
                <a:solidFill>
                  <a:schemeClr val="tx1"/>
                </a:solidFill>
              </a:rPr>
              <a:t> use a potent drug at full dosage (e.g. benzimidazole). </a:t>
            </a:r>
            <a:r>
              <a:rPr lang="en-US" sz="3200" b="1" kern="0" dirty="0"/>
              <a:t>	</a:t>
            </a:r>
            <a:br>
              <a:rPr lang="en-US" sz="3200" b="1" kern="0" dirty="0"/>
            </a:br>
            <a:r>
              <a:rPr lang="en-US" sz="3200" b="1" kern="0" dirty="0"/>
              <a:t>				</a:t>
            </a:r>
            <a:br>
              <a:rPr lang="en-US" sz="3200" b="1" kern="0" dirty="0"/>
            </a:br>
            <a:r>
              <a:rPr lang="en-US" sz="3200" b="1" kern="0" dirty="0"/>
              <a:t>				</a:t>
            </a:r>
            <a:r>
              <a:rPr lang="en-US" b="1" u="sng" kern="0" dirty="0">
                <a:solidFill>
                  <a:srgbClr val="FF0000"/>
                </a:solidFill>
              </a:rPr>
              <a:t>WHY?</a:t>
            </a:r>
            <a:r>
              <a:rPr lang="en-US" sz="3200" b="1" kern="0" dirty="0"/>
              <a:t>									</a:t>
            </a:r>
            <a:br>
              <a:rPr lang="en-US" sz="3200" b="1" kern="0" dirty="0"/>
            </a:br>
            <a:endParaRPr lang="en-US" sz="3200" b="1" kern="0" dirty="0"/>
          </a:p>
        </p:txBody>
      </p:sp>
    </p:spTree>
    <p:extLst>
      <p:ext uri="{BB962C8B-B14F-4D97-AF65-F5344CB8AC3E}">
        <p14:creationId xmlns:p14="http://schemas.microsoft.com/office/powerpoint/2010/main" val="2563623541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C416462-EC34-476F-9E26-7B52D977E8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49485" y="986400"/>
            <a:ext cx="5399015" cy="783601"/>
          </a:xfrm>
          <a:noFill/>
        </p:spPr>
        <p:txBody>
          <a:bodyPr/>
          <a:lstStyle/>
          <a:p>
            <a:pPr algn="l"/>
            <a:r>
              <a:rPr lang="en-US" b="1" i="1" dirty="0" err="1"/>
              <a:t>Parascaris</a:t>
            </a:r>
            <a:r>
              <a:rPr lang="en-US" b="1" i="1" dirty="0"/>
              <a:t> </a:t>
            </a:r>
            <a:r>
              <a:rPr lang="en-US" b="1" i="1" dirty="0" err="1"/>
              <a:t>equorum</a:t>
            </a:r>
            <a:endParaRPr lang="en-US" b="1" i="1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2B19D98-7BD5-4658-A21B-6B510114E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125" y="2176313"/>
            <a:ext cx="8458200" cy="95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sz="2400" b="1" kern="0" dirty="0">
                <a:solidFill>
                  <a:schemeClr val="tx1"/>
                </a:solidFill>
              </a:rPr>
              <a:t>If you suspect a heavy infection, do </a:t>
            </a:r>
            <a:r>
              <a:rPr lang="en-US" sz="2400" b="1" u="sng" kern="0" dirty="0">
                <a:solidFill>
                  <a:schemeClr val="tx1"/>
                </a:solidFill>
              </a:rPr>
              <a:t>NOT</a:t>
            </a:r>
            <a:r>
              <a:rPr lang="en-US" sz="2400" b="1" kern="0" dirty="0">
                <a:solidFill>
                  <a:schemeClr val="tx1"/>
                </a:solidFill>
              </a:rPr>
              <a:t> use a potent drug at full dosage (e.g. benzimidazole). </a:t>
            </a:r>
            <a:r>
              <a:rPr lang="en-US" sz="3600" b="1" u="sng" kern="0" dirty="0">
                <a:solidFill>
                  <a:srgbClr val="FF0000"/>
                </a:solidFill>
              </a:rPr>
              <a:t>WHY?</a:t>
            </a:r>
            <a:endParaRPr lang="en-US" sz="2400" b="1" kern="0" dirty="0">
              <a:solidFill>
                <a:srgbClr val="FF0000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7B1E8C6-0139-4E1C-AD25-789F673C8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901" y="3534225"/>
            <a:ext cx="6711150" cy="2857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82500" lnSpcReduction="10000"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sz="3200" b="1" u="sng" kern="0" dirty="0">
                <a:solidFill>
                  <a:srgbClr val="FF0000"/>
                </a:solidFill>
              </a:rPr>
              <a:t>LARGE</a:t>
            </a:r>
            <a:r>
              <a:rPr lang="en-US" sz="3200" b="1" kern="0" dirty="0">
                <a:solidFill>
                  <a:srgbClr val="FF0000"/>
                </a:solidFill>
              </a:rPr>
              <a:t> worms causing impaction, anaphylaxis. </a:t>
            </a:r>
          </a:p>
          <a:p>
            <a:r>
              <a:rPr lang="en-US" sz="3200" b="1" kern="0" dirty="0">
                <a:solidFill>
                  <a:srgbClr val="FF0000"/>
                </a:solidFill>
              </a:rPr>
              <a:t>So, use a lower dose or mild drug + mineral oil</a:t>
            </a:r>
            <a:br>
              <a:rPr lang="en-US" sz="3200" b="1" kern="0" dirty="0">
                <a:solidFill>
                  <a:srgbClr val="FF0000"/>
                </a:solidFill>
              </a:rPr>
            </a:br>
            <a:endParaRPr lang="en-US" sz="3200" b="1" kern="0" dirty="0">
              <a:solidFill>
                <a:srgbClr val="FF0000"/>
              </a:solidFill>
            </a:endParaRPr>
          </a:p>
          <a:p>
            <a:r>
              <a:rPr lang="en-US" sz="3200" b="1" kern="0" dirty="0"/>
              <a:t/>
            </a:r>
            <a:br>
              <a:rPr lang="en-US" sz="3200" b="1" kern="0" dirty="0"/>
            </a:br>
            <a:r>
              <a:rPr lang="en-US" sz="2400" b="1" kern="0" dirty="0">
                <a:solidFill>
                  <a:schemeClr val="tx1"/>
                </a:solidFill>
              </a:rPr>
              <a:t>(For a clinical presentation of the consequences see:  “What is your diagnosis?” in Supplemental Course Materials at </a:t>
            </a:r>
            <a:r>
              <a:rPr lang="en-US" sz="2400" b="1" kern="0" dirty="0">
                <a:solidFill>
                  <a:schemeClr val="tx1"/>
                </a:solidFill>
                <a:hlinkClick r:id="rId3"/>
              </a:rPr>
              <a:t>https://parasitology.cvm.ncsu.edu/vmp930/supplement/parascaris_impaction.pdf</a:t>
            </a:r>
            <a:r>
              <a:rPr lang="en-US" sz="2400" b="1" kern="0" dirty="0">
                <a:solidFill>
                  <a:schemeClr val="tx1"/>
                </a:solidFill>
              </a:rPr>
              <a:t> )</a:t>
            </a:r>
            <a:endParaRPr lang="en-US" b="1" kern="0" dirty="0">
              <a:solidFill>
                <a:schemeClr val="tx1"/>
              </a:solidFill>
            </a:endParaRPr>
          </a:p>
        </p:txBody>
      </p:sp>
      <p:pic>
        <p:nvPicPr>
          <p:cNvPr id="2" name="Picture 5">
            <a:extLst>
              <a:ext uri="{FF2B5EF4-FFF2-40B4-BE49-F238E27FC236}">
                <a16:creationId xmlns:a16="http://schemas.microsoft.com/office/drawing/2014/main" id="{F51DC814-AD1C-42B1-9A22-EECAE30729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372418" y="2847975"/>
            <a:ext cx="4667182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502374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38300" y="1042930"/>
            <a:ext cx="7696200" cy="712940"/>
          </a:xfrm>
          <a:noFill/>
        </p:spPr>
        <p:txBody>
          <a:bodyPr/>
          <a:lstStyle/>
          <a:p>
            <a:r>
              <a:rPr lang="en-US" b="1" dirty="0"/>
              <a:t>Order ASCARIDIDA (</a:t>
            </a:r>
            <a:r>
              <a:rPr lang="en-US" b="1" dirty="0" err="1"/>
              <a:t>Ascarids</a:t>
            </a:r>
            <a:r>
              <a:rPr lang="en-US" b="1" dirty="0"/>
              <a:t>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1828800"/>
            <a:ext cx="7881938" cy="1642646"/>
          </a:xfrm>
        </p:spPr>
        <p:txBody>
          <a:bodyPr/>
          <a:lstStyle/>
          <a:p>
            <a:r>
              <a:rPr lang="en-US" dirty="0"/>
              <a:t>Eggs are thick-walled (highly resistant), distinctive, contain a single cell.  Can persist in soil for years!</a:t>
            </a:r>
          </a:p>
        </p:txBody>
      </p:sp>
      <p:pic>
        <p:nvPicPr>
          <p:cNvPr id="7172" name="Picture 6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32355" y="3644864"/>
            <a:ext cx="4058433" cy="2699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7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344432" y="3644864"/>
            <a:ext cx="4235886" cy="2864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718152" y="3943122"/>
            <a:ext cx="184550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i="1" dirty="0" err="1"/>
              <a:t>Ascaris</a:t>
            </a:r>
            <a:r>
              <a:rPr lang="en-US" b="1" i="1" dirty="0"/>
              <a:t> </a:t>
            </a:r>
            <a:r>
              <a:rPr lang="en-US" b="1" i="1" dirty="0" err="1"/>
              <a:t>suum</a:t>
            </a:r>
            <a:r>
              <a:rPr lang="en-US" b="1" i="1" dirty="0"/>
              <a:t> </a:t>
            </a:r>
            <a:r>
              <a:rPr lang="en-US" b="1" dirty="0"/>
              <a:t>egg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29779" y="5698863"/>
            <a:ext cx="164827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b="1" dirty="0"/>
              <a:t>thick rough shell</a:t>
            </a:r>
          </a:p>
        </p:txBody>
      </p:sp>
      <p:cxnSp>
        <p:nvCxnSpPr>
          <p:cNvPr id="5" name="Straight Arrow Connector 4"/>
          <p:cNvCxnSpPr>
            <a:cxnSpLocks/>
            <a:stCxn id="3" idx="0"/>
          </p:cNvCxnSpPr>
          <p:nvPr/>
        </p:nvCxnSpPr>
        <p:spPr>
          <a:xfrm flipH="1" flipV="1">
            <a:off x="2761989" y="5248405"/>
            <a:ext cx="891928" cy="45045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358257" y="3794480"/>
            <a:ext cx="20955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b="1" i="1" dirty="0" err="1"/>
              <a:t>Toxocara</a:t>
            </a:r>
            <a:r>
              <a:rPr lang="en-US" b="1" dirty="0"/>
              <a:t> egg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64147" y="5868140"/>
            <a:ext cx="13335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dirty="0"/>
              <a:t>thick rough shell</a:t>
            </a:r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>
          <a:xfrm flipH="1" flipV="1">
            <a:off x="8974899" y="5404981"/>
            <a:ext cx="711172" cy="3877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324956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5F815-C54C-8F42-A9F1-3D44B14D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2633" y="1681882"/>
            <a:ext cx="7000898" cy="1462088"/>
          </a:xfrm>
        </p:spPr>
        <p:txBody>
          <a:bodyPr/>
          <a:lstStyle/>
          <a:p>
            <a:r>
              <a:rPr lang="en-US" b="1" dirty="0"/>
              <a:t>VMP 930 lecture 20c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BE0A54-D6AF-0E48-87C0-EB7408510B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/>
              <a:t>Ascaris </a:t>
            </a:r>
            <a:r>
              <a:rPr lang="en-US" b="1" i="1" dirty="0" err="1"/>
              <a:t>suum</a:t>
            </a:r>
            <a:r>
              <a:rPr lang="en-US" b="1" i="1" dirty="0"/>
              <a:t> </a:t>
            </a:r>
            <a:r>
              <a:rPr lang="en-US" b="1" dirty="0"/>
              <a:t>in pigs</a:t>
            </a:r>
          </a:p>
          <a:p>
            <a:r>
              <a:rPr lang="en-US" b="1" i="1" dirty="0" err="1"/>
              <a:t>Ascaridia</a:t>
            </a:r>
            <a:r>
              <a:rPr lang="en-US" b="1" dirty="0"/>
              <a:t> in birds</a:t>
            </a:r>
          </a:p>
        </p:txBody>
      </p:sp>
    </p:spTree>
    <p:extLst>
      <p:ext uri="{BB962C8B-B14F-4D97-AF65-F5344CB8AC3E}">
        <p14:creationId xmlns:p14="http://schemas.microsoft.com/office/powerpoint/2010/main" val="8159979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2388" y="1054302"/>
            <a:ext cx="5111430" cy="702795"/>
          </a:xfrm>
          <a:noFill/>
        </p:spPr>
        <p:txBody>
          <a:bodyPr/>
          <a:lstStyle/>
          <a:p>
            <a:pPr algn="l"/>
            <a:r>
              <a:rPr lang="en-US" b="1" i="1" dirty="0"/>
              <a:t>Ascaris suum</a:t>
            </a:r>
            <a:endParaRPr lang="en-US" b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033462" y="2133984"/>
            <a:ext cx="6976933" cy="1741488"/>
          </a:xfrm>
        </p:spPr>
        <p:txBody>
          <a:bodyPr/>
          <a:lstStyle/>
          <a:p>
            <a:r>
              <a:rPr lang="en-US" dirty="0"/>
              <a:t>Ascarid of Pigs</a:t>
            </a:r>
          </a:p>
          <a:p>
            <a:pPr lvl="1"/>
            <a:r>
              <a:rPr lang="en-US" dirty="0"/>
              <a:t>Eggs: thick shelled, rough, brownish, oval</a:t>
            </a:r>
          </a:p>
          <a:p>
            <a:pPr lvl="1"/>
            <a:r>
              <a:rPr lang="en-US" dirty="0"/>
              <a:t>1 female can produce 200,000 eggs/day</a:t>
            </a:r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961328" y="2073057"/>
            <a:ext cx="4026056" cy="259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805" y="3875472"/>
            <a:ext cx="3276608" cy="219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10" descr="The image “http://www.excelsior-sentinel.com/ascpc2.gif” cannot be displayed, because it contains errors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98720" y="3982233"/>
            <a:ext cx="2674655" cy="203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241120" y="6082430"/>
            <a:ext cx="2335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b="1" dirty="0"/>
              <a:t>Impaction of pig </a:t>
            </a:r>
            <a:r>
              <a:rPr lang="en-US" sz="1600" b="1" dirty="0" err="1"/>
              <a:t>jejunem</a:t>
            </a:r>
            <a:r>
              <a:rPr lang="en-US" sz="1600" b="1" dirty="0"/>
              <a:t> with </a:t>
            </a:r>
            <a:r>
              <a:rPr lang="en-US" sz="1600" b="1" i="1" dirty="0" err="1"/>
              <a:t>Ascaris</a:t>
            </a:r>
            <a:r>
              <a:rPr lang="en-US" sz="1600" b="1" i="1" dirty="0"/>
              <a:t> </a:t>
            </a:r>
            <a:r>
              <a:rPr lang="en-US" sz="1600" b="1" i="1" dirty="0" err="1"/>
              <a:t>suum</a:t>
            </a:r>
            <a:endParaRPr lang="en-US" sz="16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543800" y="6019801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dirty="0">
                <a:solidFill>
                  <a:schemeClr val="bg1"/>
                </a:solidFill>
              </a:rPr>
              <a:t>egg from fresh pig feces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267A21-AEC2-4262-B0C3-2F673A6276E2}"/>
              </a:ext>
            </a:extLst>
          </p:cNvPr>
          <p:cNvSpPr txBox="1"/>
          <p:nvPr/>
        </p:nvSpPr>
        <p:spPr>
          <a:xfrm>
            <a:off x="5113750" y="5942442"/>
            <a:ext cx="2335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b="1" i="1" dirty="0"/>
              <a:t>Ascaris suum egg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E7CD23-95A3-4016-A4B8-2C95AD65268D}"/>
              </a:ext>
            </a:extLst>
          </p:cNvPr>
          <p:cNvSpPr txBox="1"/>
          <p:nvPr/>
        </p:nvSpPr>
        <p:spPr>
          <a:xfrm>
            <a:off x="8806825" y="4655249"/>
            <a:ext cx="2335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b="1" dirty="0"/>
              <a:t>Potential for large </a:t>
            </a:r>
            <a:r>
              <a:rPr lang="en-US" sz="1600" b="1" i="1" dirty="0"/>
              <a:t>Ascaris suum</a:t>
            </a:r>
            <a:r>
              <a:rPr lang="en-US" sz="1600" b="1" dirty="0"/>
              <a:t> infections</a:t>
            </a:r>
          </a:p>
        </p:txBody>
      </p:sp>
    </p:spTree>
    <p:extLst>
      <p:ext uri="{BB962C8B-B14F-4D97-AF65-F5344CB8AC3E}">
        <p14:creationId xmlns:p14="http://schemas.microsoft.com/office/powerpoint/2010/main" val="107430915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094983" y="2133599"/>
            <a:ext cx="7053198" cy="4060521"/>
          </a:xfrm>
        </p:spPr>
        <p:txBody>
          <a:bodyPr/>
          <a:lstStyle/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b="1" u="sng" dirty="0"/>
              <a:t>Life Cycle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US" b="1" u="sng" dirty="0"/>
              <a:t>Only 1 route of infection</a:t>
            </a:r>
            <a:r>
              <a:rPr lang="en-US" dirty="0"/>
              <a:t>:</a:t>
            </a:r>
          </a:p>
          <a:p>
            <a:pPr lvl="2">
              <a:buClr>
                <a:srgbClr val="FFC000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u="sng" dirty="0"/>
              <a:t>INGESTION of infective egg</a:t>
            </a:r>
          </a:p>
          <a:p>
            <a:pPr lvl="2">
              <a:buClr>
                <a:srgbClr val="FFC000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dirty="0"/>
              <a:t>requires 10-14 days for egg to be infective	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Larvae migrate, coughed up and swallowed back into the small intestine in 7-8 days </a:t>
            </a:r>
            <a:r>
              <a:rPr lang="en-US" dirty="0" err="1"/>
              <a:t>p.i.</a:t>
            </a:r>
            <a:endParaRPr lang="en-US" dirty="0"/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Prepatent period ~ 60 days</a:t>
            </a:r>
          </a:p>
        </p:txBody>
      </p:sp>
      <p:pic>
        <p:nvPicPr>
          <p:cNvPr id="34820" name="Picture 17" descr="The image “http://www.excelsior-sentinel.com/ascpc2.gif” cannot be displayed, because it contains errors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6324" y="2572708"/>
            <a:ext cx="2572011" cy="1959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B633FE57-684A-483D-BB84-6680C5EC4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7232" y="1061288"/>
            <a:ext cx="5111430" cy="702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b="1" i="1" kern="0" dirty="0"/>
              <a:t>Ascaris suum</a:t>
            </a:r>
            <a:endParaRPr lang="en-US" b="1" kern="0" dirty="0"/>
          </a:p>
        </p:txBody>
      </p:sp>
    </p:spTree>
    <p:extLst>
      <p:ext uri="{BB962C8B-B14F-4D97-AF65-F5344CB8AC3E}">
        <p14:creationId xmlns:p14="http://schemas.microsoft.com/office/powerpoint/2010/main" val="540933181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800100" y="2140907"/>
            <a:ext cx="6008562" cy="4431343"/>
          </a:xfrm>
        </p:spPr>
        <p:txBody>
          <a:bodyPr/>
          <a:lstStyle/>
          <a:p>
            <a:r>
              <a:rPr lang="en-US" sz="2800" b="1" u="sng" dirty="0"/>
              <a:t>PATHOGENESIS</a:t>
            </a:r>
          </a:p>
          <a:p>
            <a:pPr lvl="1"/>
            <a:r>
              <a:rPr lang="en-US" sz="2400" dirty="0"/>
              <a:t>Especially with repeated infection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Lungs</a:t>
            </a:r>
          </a:p>
          <a:p>
            <a:pPr lvl="2">
              <a:buClr>
                <a:srgbClr val="FFC000"/>
              </a:buClr>
            </a:pPr>
            <a:r>
              <a:rPr lang="en-US" sz="2000" dirty="0"/>
              <a:t>hemorrhage, edema, eosinophils/cells 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Liver</a:t>
            </a:r>
          </a:p>
          <a:p>
            <a:pPr lvl="2">
              <a:buClr>
                <a:srgbClr val="FFC000"/>
              </a:buClr>
            </a:pPr>
            <a:r>
              <a:rPr lang="en-US" sz="2000" dirty="0"/>
              <a:t>focal fibrosis = ‘milk spots’</a:t>
            </a:r>
          </a:p>
          <a:p>
            <a:pPr lvl="2">
              <a:buClr>
                <a:srgbClr val="FFC000"/>
              </a:buClr>
            </a:pPr>
            <a:r>
              <a:rPr lang="en-US" sz="2000" dirty="0"/>
              <a:t>$ loss, even though edible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Intestine</a:t>
            </a:r>
          </a:p>
          <a:p>
            <a:pPr lvl="2">
              <a:buClr>
                <a:srgbClr val="FFC000"/>
              </a:buClr>
            </a:pPr>
            <a:r>
              <a:rPr lang="en-US" sz="2000" dirty="0"/>
              <a:t>hypertrophy of muscle layer</a:t>
            </a:r>
          </a:p>
          <a:p>
            <a:pPr lvl="3">
              <a:buClr>
                <a:schemeClr val="tx2"/>
              </a:buClr>
            </a:pPr>
            <a:r>
              <a:rPr lang="en-US" sz="1800" dirty="0"/>
              <a:t>(causes distended abdomen and poor nutrient absorption)</a:t>
            </a:r>
          </a:p>
          <a:p>
            <a:pPr>
              <a:buFont typeface="Monotype Sorts" charset="2"/>
              <a:buNone/>
            </a:pPr>
            <a:endParaRPr lang="en-US" sz="2800" dirty="0"/>
          </a:p>
        </p:txBody>
      </p:sp>
      <p:pic>
        <p:nvPicPr>
          <p:cNvPr id="35843" name="Picture 6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675119" y="1996440"/>
            <a:ext cx="4489101" cy="2761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296860" y="4491994"/>
            <a:ext cx="144420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b="1" dirty="0">
                <a:solidFill>
                  <a:schemeClr val="bg1"/>
                </a:solidFill>
              </a:rPr>
              <a:t>Focal fibrosis</a:t>
            </a:r>
          </a:p>
        </p:txBody>
      </p:sp>
      <p:cxnSp>
        <p:nvCxnSpPr>
          <p:cNvPr id="4" name="Straight Arrow Connector 3"/>
          <p:cNvCxnSpPr>
            <a:cxnSpLocks/>
            <a:stCxn id="2" idx="0"/>
          </p:cNvCxnSpPr>
          <p:nvPr/>
        </p:nvCxnSpPr>
        <p:spPr>
          <a:xfrm flipV="1">
            <a:off x="10018964" y="4085456"/>
            <a:ext cx="157546" cy="40653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cxnSpLocks/>
          </p:cNvCxnSpPr>
          <p:nvPr/>
        </p:nvCxnSpPr>
        <p:spPr>
          <a:xfrm flipV="1">
            <a:off x="10134600" y="4214635"/>
            <a:ext cx="247880" cy="277359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9A539E74-296C-4D6F-9BD4-DF3D11CD3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9862" y="1101705"/>
            <a:ext cx="5111430" cy="702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b="1" i="1" kern="0" dirty="0"/>
              <a:t>Ascaris suum</a:t>
            </a:r>
            <a:endParaRPr lang="en-US" b="1" kern="0" dirty="0"/>
          </a:p>
        </p:txBody>
      </p:sp>
    </p:spTree>
    <p:extLst>
      <p:ext uri="{BB962C8B-B14F-4D97-AF65-F5344CB8AC3E}">
        <p14:creationId xmlns:p14="http://schemas.microsoft.com/office/powerpoint/2010/main" val="948808841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xfrm>
            <a:off x="1130300" y="2400300"/>
            <a:ext cx="7607300" cy="2476500"/>
          </a:xfrm>
        </p:spPr>
        <p:txBody>
          <a:bodyPr/>
          <a:lstStyle/>
          <a:p>
            <a:r>
              <a:rPr lang="en-US" b="1" u="sng" dirty="0"/>
              <a:t>CLINICAL SIGNS</a:t>
            </a:r>
          </a:p>
          <a:p>
            <a:pPr lvl="1"/>
            <a:r>
              <a:rPr lang="en-US" dirty="0"/>
              <a:t>coughing = ‘thumps’, rapid, shallow expiration</a:t>
            </a:r>
          </a:p>
          <a:p>
            <a:pPr lvl="1"/>
            <a:r>
              <a:rPr lang="en-US" dirty="0"/>
              <a:t>stunted growth 					</a:t>
            </a:r>
          </a:p>
          <a:p>
            <a:pPr lvl="1"/>
            <a:r>
              <a:rPr lang="en-US" dirty="0"/>
              <a:t>diarrhea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CED2B5A-50B0-42CE-8926-D4B6CBB11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7232" y="1086340"/>
            <a:ext cx="5111430" cy="702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b="1" i="1" kern="0" dirty="0"/>
              <a:t>Ascaris suum</a:t>
            </a:r>
            <a:endParaRPr lang="en-US" b="1" kern="0" dirty="0"/>
          </a:p>
        </p:txBody>
      </p:sp>
    </p:spTree>
    <p:extLst>
      <p:ext uri="{BB962C8B-B14F-4D97-AF65-F5344CB8AC3E}">
        <p14:creationId xmlns:p14="http://schemas.microsoft.com/office/powerpoint/2010/main" val="4036281838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1112838" y="2082800"/>
            <a:ext cx="8291512" cy="4679950"/>
          </a:xfrm>
        </p:spPr>
        <p:txBody>
          <a:bodyPr/>
          <a:lstStyle/>
          <a:p>
            <a:r>
              <a:rPr lang="en-US" b="1" u="sng" dirty="0"/>
              <a:t>Treatment &amp; Control</a:t>
            </a:r>
            <a:endParaRPr lang="en-US" dirty="0"/>
          </a:p>
          <a:p>
            <a:pPr lvl="1"/>
            <a:r>
              <a:rPr lang="en-US" dirty="0"/>
              <a:t>clean environment - adult worms are very fecund, eggs are very resistant and sticky! </a:t>
            </a:r>
          </a:p>
          <a:p>
            <a:pPr lvl="1"/>
            <a:r>
              <a:rPr lang="en-US" dirty="0"/>
              <a:t>deworm sows  2 weeks before farrowing &amp; wash thoroughly to get rid of those sticky eggs</a:t>
            </a:r>
          </a:p>
          <a:p>
            <a:pPr lvl="1"/>
            <a:r>
              <a:rPr lang="en-US" dirty="0"/>
              <a:t>most drugs work</a:t>
            </a:r>
          </a:p>
          <a:p>
            <a:pPr lvl="2">
              <a:buClr>
                <a:srgbClr val="FFC000"/>
              </a:buClr>
            </a:pPr>
            <a:r>
              <a:rPr lang="en-US" dirty="0"/>
              <a:t> PYRANTEL kills newly hatched larvae in the intestine when it is used as a feed additive</a:t>
            </a:r>
          </a:p>
          <a:p>
            <a:pPr lvl="2">
              <a:buClr>
                <a:srgbClr val="FFC000"/>
              </a:buClr>
            </a:pPr>
            <a:r>
              <a:rPr lang="en-US" dirty="0" err="1"/>
              <a:t>Avermectin</a:t>
            </a:r>
            <a:r>
              <a:rPr lang="en-US" dirty="0"/>
              <a:t> and benzimidazole class of drugs should kill migrating and adult stages								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0D39246-7B21-48CE-BB85-E66166B23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4914" y="1086341"/>
            <a:ext cx="5111430" cy="702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en-US" b="1" i="1" kern="0" dirty="0"/>
              <a:t>Ascaris suum</a:t>
            </a:r>
            <a:endParaRPr lang="en-US" b="1" kern="0" dirty="0"/>
          </a:p>
        </p:txBody>
      </p:sp>
    </p:spTree>
    <p:extLst>
      <p:ext uri="{BB962C8B-B14F-4D97-AF65-F5344CB8AC3E}">
        <p14:creationId xmlns:p14="http://schemas.microsoft.com/office/powerpoint/2010/main" val="1292959048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11428" y="1058449"/>
            <a:ext cx="6015565" cy="717009"/>
          </a:xfrm>
        </p:spPr>
        <p:txBody>
          <a:bodyPr/>
          <a:lstStyle/>
          <a:p>
            <a:r>
              <a:rPr lang="en-US" b="1" i="1" dirty="0" err="1">
                <a:solidFill>
                  <a:schemeClr val="tx2"/>
                </a:solidFill>
              </a:rPr>
              <a:t>Ascaridia</a:t>
            </a:r>
            <a:r>
              <a:rPr lang="en-US" b="1" dirty="0">
                <a:solidFill>
                  <a:schemeClr val="tx2"/>
                </a:solidFill>
              </a:rPr>
              <a:t> sp.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6950" y="2049462"/>
            <a:ext cx="10835217" cy="4364038"/>
          </a:xfrm>
        </p:spPr>
        <p:txBody>
          <a:bodyPr/>
          <a:lstStyle/>
          <a:p>
            <a:r>
              <a:rPr lang="en-US" sz="2800" dirty="0"/>
              <a:t>One ascarid of birds</a:t>
            </a:r>
          </a:p>
          <a:p>
            <a:pPr lvl="1"/>
            <a:r>
              <a:rPr lang="en-US" sz="2400" dirty="0"/>
              <a:t>Adults inhabit the Small intestine</a:t>
            </a:r>
          </a:p>
          <a:p>
            <a:pPr lvl="1"/>
            <a:r>
              <a:rPr lang="en-US" sz="2400" dirty="0"/>
              <a:t>Relatively large worm, 5 – 10cm</a:t>
            </a:r>
          </a:p>
          <a:p>
            <a:pPr lvl="1"/>
            <a:r>
              <a:rPr lang="en-US" sz="2400" dirty="0"/>
              <a:t>Males have distinctive pre-anal sucker</a:t>
            </a:r>
          </a:p>
          <a:p>
            <a:r>
              <a:rPr lang="en-US" sz="2800" u="sng" dirty="0"/>
              <a:t>Only</a:t>
            </a:r>
            <a:r>
              <a:rPr lang="en-US" sz="2800" dirty="0"/>
              <a:t> route of infection is by ingestion of egg</a:t>
            </a:r>
          </a:p>
          <a:p>
            <a:pPr lvl="1"/>
            <a:r>
              <a:rPr lang="en-US" sz="2400" dirty="0"/>
              <a:t>prepatent time = 4-8 weeks</a:t>
            </a:r>
          </a:p>
          <a:p>
            <a:r>
              <a:rPr lang="en-US" sz="2800" dirty="0"/>
              <a:t>Pathology is in young birds (&lt; 3 months)</a:t>
            </a:r>
          </a:p>
          <a:p>
            <a:pPr lvl="1"/>
            <a:r>
              <a:rPr lang="en-US" sz="2400" dirty="0"/>
              <a:t>hemorrhagic enteritis, anemia and diarrhea</a:t>
            </a:r>
          </a:p>
          <a:p>
            <a:pPr lvl="1"/>
            <a:r>
              <a:rPr lang="en-US" sz="2400" dirty="0"/>
              <a:t>blockage with heavy burdens</a:t>
            </a:r>
          </a:p>
        </p:txBody>
      </p:sp>
    </p:spTree>
    <p:extLst>
      <p:ext uri="{BB962C8B-B14F-4D97-AF65-F5344CB8AC3E}">
        <p14:creationId xmlns:p14="http://schemas.microsoft.com/office/powerpoint/2010/main" val="14164848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0952" y="918568"/>
            <a:ext cx="5647265" cy="844551"/>
          </a:xfrm>
        </p:spPr>
        <p:txBody>
          <a:bodyPr/>
          <a:lstStyle/>
          <a:p>
            <a:r>
              <a:rPr lang="en-US" b="1" i="1" dirty="0" err="1"/>
              <a:t>Ascaridia</a:t>
            </a:r>
            <a:r>
              <a:rPr lang="en-US" b="1" i="1" dirty="0"/>
              <a:t> </a:t>
            </a:r>
            <a:r>
              <a:rPr lang="en-US" b="1" i="1" dirty="0" err="1"/>
              <a:t>galli</a:t>
            </a:r>
            <a:endParaRPr lang="en-US" b="1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0537" y="2424500"/>
            <a:ext cx="1948723" cy="2505501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94051" y="1981200"/>
            <a:ext cx="4884560" cy="32538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6900" y="2351088"/>
            <a:ext cx="3726412" cy="257891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58146" y="4932381"/>
            <a:ext cx="1833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b="1" dirty="0"/>
              <a:t>Oval egg with smooth thick shell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91000" y="5235068"/>
            <a:ext cx="2012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b="1" i="1" dirty="0" err="1"/>
              <a:t>Ascaridia</a:t>
            </a:r>
            <a:r>
              <a:rPr lang="en-US" sz="1600" b="1" dirty="0"/>
              <a:t> in small intestine of a bird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747250" y="2357439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b="1" dirty="0">
                <a:solidFill>
                  <a:schemeClr val="bg1"/>
                </a:solidFill>
              </a:rPr>
              <a:t>Posterior of male </a:t>
            </a:r>
            <a:r>
              <a:rPr lang="en-US" sz="1600" b="1" i="1" dirty="0" err="1">
                <a:solidFill>
                  <a:schemeClr val="bg1"/>
                </a:solidFill>
              </a:rPr>
              <a:t>Ascaridia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>
          <a:xfrm flipV="1">
            <a:off x="9493250" y="4076700"/>
            <a:ext cx="525639" cy="254001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299450" y="4330701"/>
            <a:ext cx="1581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b="1" dirty="0">
                <a:solidFill>
                  <a:schemeClr val="bg1"/>
                </a:solidFill>
              </a:rPr>
              <a:t>Pre-</a:t>
            </a:r>
            <a:r>
              <a:rPr lang="en-US" sz="1400" b="1" dirty="0" err="1">
                <a:solidFill>
                  <a:schemeClr val="bg1"/>
                </a:solidFill>
              </a:rPr>
              <a:t>cloacal</a:t>
            </a:r>
            <a:r>
              <a:rPr lang="en-US" sz="1400" b="1" dirty="0">
                <a:solidFill>
                  <a:schemeClr val="bg1"/>
                </a:solidFill>
              </a:rPr>
              <a:t> sucker</a:t>
            </a:r>
          </a:p>
        </p:txBody>
      </p:sp>
    </p:spTree>
    <p:extLst>
      <p:ext uri="{BB962C8B-B14F-4D97-AF65-F5344CB8AC3E}">
        <p14:creationId xmlns:p14="http://schemas.microsoft.com/office/powerpoint/2010/main" val="25682095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idx="1"/>
          </p:nvPr>
        </p:nvSpPr>
        <p:spPr>
          <a:xfrm>
            <a:off x="1668049" y="1995813"/>
            <a:ext cx="8491538" cy="4755715"/>
          </a:xfrm>
        </p:spPr>
        <p:txBody>
          <a:bodyPr/>
          <a:lstStyle/>
          <a:p>
            <a:r>
              <a:rPr lang="en-US" sz="2800" dirty="0"/>
              <a:t>Another ascarid of birds</a:t>
            </a:r>
          </a:p>
          <a:p>
            <a:pPr lvl="1"/>
            <a:r>
              <a:rPr lang="en-US" sz="2400" dirty="0"/>
              <a:t>AKA “</a:t>
            </a:r>
            <a:r>
              <a:rPr lang="en-US" sz="2400" dirty="0" err="1"/>
              <a:t>Cecal</a:t>
            </a:r>
            <a:r>
              <a:rPr lang="en-US" sz="2400" dirty="0"/>
              <a:t> Worm”</a:t>
            </a:r>
          </a:p>
          <a:p>
            <a:pPr lvl="1"/>
            <a:r>
              <a:rPr lang="en-US" sz="2400" dirty="0"/>
              <a:t>cecum of chicken, turkeys, etc. </a:t>
            </a:r>
          </a:p>
          <a:p>
            <a:r>
              <a:rPr lang="en-US" sz="2800" dirty="0"/>
              <a:t>bird is infected either by</a:t>
            </a:r>
          </a:p>
          <a:p>
            <a:pPr lvl="1"/>
            <a:r>
              <a:rPr lang="en-US" sz="2400" dirty="0"/>
              <a:t>ingestion of egg containing infective larva </a:t>
            </a:r>
          </a:p>
          <a:p>
            <a:pPr>
              <a:buFont typeface="Monotype Sorts" charset="2"/>
              <a:buNone/>
            </a:pPr>
            <a:r>
              <a:rPr lang="en-US" sz="2800" dirty="0"/>
              <a:t>		OR</a:t>
            </a:r>
          </a:p>
          <a:p>
            <a:pPr lvl="1"/>
            <a:r>
              <a:rPr lang="en-US" sz="2400" dirty="0"/>
              <a:t>infected transport host - </a:t>
            </a:r>
            <a:r>
              <a:rPr lang="en-US" sz="2400" u="sng" dirty="0"/>
              <a:t>earthworm</a:t>
            </a:r>
            <a:endParaRPr lang="en-US" sz="2400" dirty="0"/>
          </a:p>
          <a:p>
            <a:r>
              <a:rPr lang="en-US" sz="2800" i="1" dirty="0" err="1"/>
              <a:t>Heterakis</a:t>
            </a:r>
            <a:r>
              <a:rPr lang="en-US" sz="2800" dirty="0"/>
              <a:t> is relatively NON-pathogenic</a:t>
            </a:r>
          </a:p>
          <a:p>
            <a:pPr lvl="1"/>
            <a:r>
              <a:rPr lang="en-US" sz="2400" dirty="0"/>
              <a:t>but it can carry a protozoa (</a:t>
            </a:r>
            <a:r>
              <a:rPr lang="en-US" sz="2400" i="1" dirty="0" err="1"/>
              <a:t>Histomonas</a:t>
            </a:r>
            <a:r>
              <a:rPr lang="en-US" sz="2400" dirty="0"/>
              <a:t>) that is deadly for turkeys.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C97C923-BB22-4E09-9FE3-98F5EFB3D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952" y="935262"/>
            <a:ext cx="5647265" cy="844551"/>
          </a:xfrm>
        </p:spPr>
        <p:txBody>
          <a:bodyPr/>
          <a:lstStyle/>
          <a:p>
            <a:r>
              <a:rPr lang="en-US" b="1" i="1" dirty="0" err="1"/>
              <a:t>Heterakis</a:t>
            </a:r>
            <a:r>
              <a:rPr lang="en-US" b="1" i="1" dirty="0"/>
              <a:t> </a:t>
            </a:r>
            <a:r>
              <a:rPr lang="en-US" b="1" i="1" dirty="0" err="1"/>
              <a:t>gallinarum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893651013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idx="1"/>
          </p:nvPr>
        </p:nvSpPr>
        <p:spPr>
          <a:xfrm>
            <a:off x="14541327" y="-661763"/>
            <a:ext cx="8567738" cy="6553200"/>
          </a:xfrm>
        </p:spPr>
        <p:txBody>
          <a:bodyPr rtlCol="0">
            <a:normAutofit fontScale="70000" lnSpcReduction="20000"/>
          </a:bodyPr>
          <a:lstStyle/>
          <a:p>
            <a:pPr algn="ctr">
              <a:buNone/>
              <a:defRPr/>
            </a:pPr>
            <a:r>
              <a:rPr lang="en-US" sz="3500" b="1" i="1" dirty="0" err="1">
                <a:solidFill>
                  <a:srgbClr val="FAFD00"/>
                </a:solidFill>
              </a:rPr>
              <a:t>Heterakis</a:t>
            </a:r>
            <a:r>
              <a:rPr lang="en-US" sz="3500" b="1" i="1" dirty="0">
                <a:solidFill>
                  <a:srgbClr val="FAFD00"/>
                </a:solidFill>
              </a:rPr>
              <a:t> </a:t>
            </a:r>
            <a:r>
              <a:rPr lang="en-US" sz="3500" b="1" i="1" dirty="0" err="1">
                <a:solidFill>
                  <a:srgbClr val="FAFD00"/>
                </a:solidFill>
              </a:rPr>
              <a:t>gallinarum</a:t>
            </a:r>
            <a:r>
              <a:rPr lang="en-US" sz="3500" b="1" i="1" dirty="0">
                <a:solidFill>
                  <a:srgbClr val="FAFD00"/>
                </a:solidFill>
              </a:rPr>
              <a:t> </a:t>
            </a:r>
          </a:p>
          <a:p>
            <a:pPr algn="ctr">
              <a:buNone/>
              <a:defRPr/>
            </a:pPr>
            <a:r>
              <a:rPr lang="en-US" sz="3500" b="1" dirty="0"/>
              <a:t> </a:t>
            </a:r>
            <a:r>
              <a:rPr lang="en-US" sz="3500" b="1" u="sng" dirty="0"/>
              <a:t>eggs &amp; larvae</a:t>
            </a:r>
            <a:r>
              <a:rPr lang="en-US" sz="3500" b="1" dirty="0"/>
              <a:t> are</a:t>
            </a:r>
            <a:endParaRPr lang="en-US" sz="3500" b="1" u="sng" dirty="0"/>
          </a:p>
          <a:p>
            <a:pPr algn="ctr">
              <a:buNone/>
              <a:defRPr/>
            </a:pPr>
            <a:endParaRPr lang="en-US" sz="3500" b="1" u="sng" dirty="0"/>
          </a:p>
          <a:p>
            <a:pPr algn="ctr">
              <a:buNone/>
              <a:defRPr/>
            </a:pPr>
            <a:endParaRPr lang="en-US" sz="3500" b="1" dirty="0"/>
          </a:p>
          <a:p>
            <a:pPr algn="ctr">
              <a:buNone/>
              <a:defRPr/>
            </a:pPr>
            <a:r>
              <a:rPr lang="en-US" sz="3500" b="1" dirty="0"/>
              <a:t>carriers of a protozoa, </a:t>
            </a:r>
            <a:r>
              <a:rPr lang="en-US" sz="3500" b="1" i="1" dirty="0" err="1"/>
              <a:t>Histomonas</a:t>
            </a:r>
            <a:r>
              <a:rPr lang="en-US" sz="3500" b="1" i="1" dirty="0"/>
              <a:t> </a:t>
            </a:r>
            <a:r>
              <a:rPr lang="en-US" sz="3500" b="1" i="1" dirty="0" err="1"/>
              <a:t>meleagridis</a:t>
            </a:r>
            <a:endParaRPr lang="en-US" sz="3500" b="1" i="1" dirty="0"/>
          </a:p>
          <a:p>
            <a:pPr algn="ctr">
              <a:buNone/>
              <a:defRPr/>
            </a:pPr>
            <a:endParaRPr lang="en-US" sz="3500" b="1" i="1" dirty="0"/>
          </a:p>
          <a:p>
            <a:pPr algn="ctr">
              <a:buNone/>
              <a:defRPr/>
            </a:pPr>
            <a:r>
              <a:rPr lang="en-US" sz="3500" b="1" dirty="0"/>
              <a:t>    </a:t>
            </a:r>
          </a:p>
          <a:p>
            <a:pPr algn="ctr">
              <a:buNone/>
              <a:defRPr/>
            </a:pPr>
            <a:endParaRPr lang="en-US" sz="3500" b="1" dirty="0"/>
          </a:p>
          <a:p>
            <a:pPr algn="ctr">
              <a:buNone/>
              <a:defRPr/>
            </a:pPr>
            <a:r>
              <a:rPr lang="en-US" sz="3500" b="1" dirty="0"/>
              <a:t>severe ‘blackhead’ disease in </a:t>
            </a:r>
            <a:r>
              <a:rPr lang="en-US" sz="3500" b="1" dirty="0">
                <a:solidFill>
                  <a:srgbClr val="FF0000"/>
                </a:solidFill>
              </a:rPr>
              <a:t>turkeys</a:t>
            </a:r>
            <a:r>
              <a:rPr lang="en-US" sz="3500" b="1" dirty="0"/>
              <a:t> </a:t>
            </a:r>
            <a:r>
              <a:rPr lang="en-US" sz="3500" b="1" u="sng" dirty="0"/>
              <a:t>only</a:t>
            </a:r>
            <a:r>
              <a:rPr lang="en-US" sz="3500" b="1" dirty="0"/>
              <a:t>; </a:t>
            </a:r>
          </a:p>
          <a:p>
            <a:pPr algn="ctr">
              <a:buNone/>
              <a:defRPr/>
            </a:pPr>
            <a:r>
              <a:rPr lang="en-US" sz="3500" b="1" dirty="0"/>
              <a:t>(not in chickens)</a:t>
            </a:r>
          </a:p>
          <a:p>
            <a:pPr algn="ctr">
              <a:buNone/>
              <a:defRPr/>
            </a:pPr>
            <a:r>
              <a:rPr lang="en-US" sz="3500" b="1" dirty="0"/>
              <a:t>	  inflammation/necrosis of </a:t>
            </a:r>
            <a:r>
              <a:rPr lang="en-US" sz="3500" b="1" dirty="0" err="1"/>
              <a:t>cecum</a:t>
            </a:r>
            <a:r>
              <a:rPr lang="en-US" sz="3500" b="1" dirty="0"/>
              <a:t> &amp; liver</a:t>
            </a:r>
          </a:p>
          <a:p>
            <a:pPr algn="ctr">
              <a:buNone/>
              <a:defRPr/>
            </a:pPr>
            <a:endParaRPr lang="en-US" sz="3500" b="1" dirty="0"/>
          </a:p>
          <a:p>
            <a:pPr algn="ctr">
              <a:buNone/>
              <a:defRPr/>
            </a:pPr>
            <a:r>
              <a:rPr lang="en-US" sz="3500" b="1" dirty="0"/>
              <a:t>				</a:t>
            </a:r>
          </a:p>
          <a:p>
            <a:pPr algn="ctr">
              <a:buNone/>
              <a:defRPr/>
            </a:pPr>
            <a:r>
              <a:rPr lang="en-US" sz="3500" b="1" dirty="0"/>
              <a:t>				</a:t>
            </a:r>
          </a:p>
          <a:p>
            <a:pPr algn="ctr">
              <a:buNone/>
              <a:defRPr/>
            </a:pPr>
            <a:r>
              <a:rPr lang="en-US" sz="3500" b="1" dirty="0"/>
              <a:t>high mortality</a:t>
            </a:r>
          </a:p>
          <a:p>
            <a:pPr algn="ctr">
              <a:buNone/>
              <a:defRPr/>
            </a:pPr>
            <a:r>
              <a:rPr lang="en-US" sz="3500" b="1" dirty="0"/>
              <a:t>				</a:t>
            </a:r>
          </a:p>
          <a:p>
            <a:pPr>
              <a:buNone/>
              <a:defRPr/>
            </a:pPr>
            <a:r>
              <a:rPr lang="en-US" sz="4100" dirty="0"/>
              <a:t>			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7591682-23DE-412A-A27A-9F8C24C4A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852" y="937650"/>
            <a:ext cx="7559309" cy="844551"/>
          </a:xfrm>
        </p:spPr>
        <p:txBody>
          <a:bodyPr/>
          <a:lstStyle/>
          <a:p>
            <a:r>
              <a:rPr lang="en-US" b="1" i="1" dirty="0" err="1"/>
              <a:t>Heterakis</a:t>
            </a:r>
            <a:r>
              <a:rPr lang="en-US" b="1" i="1" dirty="0"/>
              <a:t> </a:t>
            </a:r>
            <a:r>
              <a:rPr lang="en-US" b="1" i="1" dirty="0" err="1"/>
              <a:t>gallinarum</a:t>
            </a:r>
            <a:r>
              <a:rPr lang="en-US" b="1" i="1" dirty="0"/>
              <a:t> in turkeys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A0F327-A018-4A93-97A4-F702657FD33A}"/>
              </a:ext>
            </a:extLst>
          </p:cNvPr>
          <p:cNvSpPr txBox="1"/>
          <p:nvPr/>
        </p:nvSpPr>
        <p:spPr>
          <a:xfrm>
            <a:off x="696934" y="2324100"/>
            <a:ext cx="1106326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sz="3200" b="1" dirty="0"/>
              <a:t>Blackhead disease in turkeys</a:t>
            </a:r>
          </a:p>
          <a:p>
            <a:pPr marL="742950" lvl="1" indent="-285750"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Pathology</a:t>
            </a:r>
          </a:p>
          <a:p>
            <a:pPr marL="1200150" lvl="2" indent="-28575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inflammation/necrosis of cecum &amp; liver</a:t>
            </a:r>
          </a:p>
          <a:p>
            <a:pPr marL="1200150" lvl="2" indent="-285750">
              <a:buClr>
                <a:srgbClr val="FFC0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400" dirty="0"/>
              <a:t>High mortality</a:t>
            </a:r>
          </a:p>
          <a:p>
            <a:pPr marL="1200150" lvl="2" indent="-285750">
              <a:buClr>
                <a:srgbClr val="FFC0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400" dirty="0"/>
              <a:t>Doesn’t affect chickens</a:t>
            </a:r>
          </a:p>
          <a:p>
            <a:pPr marL="742950" lvl="1" indent="-285750"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Epidemiology</a:t>
            </a:r>
          </a:p>
          <a:p>
            <a:pPr marL="1200150" lvl="2" indent="-285750">
              <a:buClr>
                <a:srgbClr val="FFC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Etiological agent = </a:t>
            </a:r>
            <a:r>
              <a:rPr lang="en-US" sz="2400" i="1" dirty="0" err="1"/>
              <a:t>Histomonas</a:t>
            </a:r>
            <a:r>
              <a:rPr lang="en-US" sz="2400" i="1" dirty="0"/>
              <a:t> </a:t>
            </a:r>
            <a:r>
              <a:rPr lang="en-US" sz="2400" i="1" dirty="0" err="1"/>
              <a:t>meleagridis</a:t>
            </a:r>
            <a:r>
              <a:rPr lang="en-US" sz="2400" dirty="0"/>
              <a:t> (protozoan)</a:t>
            </a:r>
          </a:p>
          <a:p>
            <a:pPr marL="1200150" lvl="2" indent="-285750">
              <a:buClr>
                <a:srgbClr val="FFC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i="1" dirty="0" err="1"/>
              <a:t>Heterakis</a:t>
            </a:r>
            <a:r>
              <a:rPr lang="en-US" sz="2400" dirty="0"/>
              <a:t> eggs and larvae are </a:t>
            </a:r>
            <a:r>
              <a:rPr lang="en-US" sz="2400" dirty="0" err="1"/>
              <a:t>carrieirs</a:t>
            </a:r>
            <a:r>
              <a:rPr lang="en-US" sz="2400" dirty="0"/>
              <a:t> of </a:t>
            </a:r>
            <a:r>
              <a:rPr lang="en-US" sz="2400" i="1" dirty="0" err="1"/>
              <a:t>Histomonas</a:t>
            </a:r>
            <a:r>
              <a:rPr lang="en-US" sz="2400" dirty="0"/>
              <a:t>.</a:t>
            </a:r>
          </a:p>
          <a:p>
            <a:pPr marL="1200150" lvl="2" indent="-285750">
              <a:buClr>
                <a:srgbClr val="FFC0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Turkeys become infected when they ingest </a:t>
            </a:r>
            <a:r>
              <a:rPr lang="en-US" sz="2400" i="1" dirty="0" err="1"/>
              <a:t>Heterakis</a:t>
            </a:r>
            <a:r>
              <a:rPr lang="en-US" sz="2400" dirty="0"/>
              <a:t> eggs or larvae, which carry </a:t>
            </a:r>
            <a:r>
              <a:rPr lang="en-US" sz="2400" i="1" dirty="0" err="1"/>
              <a:t>Histomonas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020859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657600" y="237994"/>
            <a:ext cx="4628367" cy="627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584542" y="3213971"/>
            <a:ext cx="18538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u="sng" dirty="0"/>
              <a:t>Pot-belly</a:t>
            </a:r>
            <a:r>
              <a:rPr lang="en-US" b="1" dirty="0"/>
              <a:t> typical of large worm-burden in young</a:t>
            </a:r>
          </a:p>
        </p:txBody>
      </p:sp>
    </p:spTree>
    <p:extLst>
      <p:ext uri="{BB962C8B-B14F-4D97-AF65-F5344CB8AC3E}">
        <p14:creationId xmlns:p14="http://schemas.microsoft.com/office/powerpoint/2010/main" val="37790404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>
          <a:xfrm>
            <a:off x="1905000" y="2692400"/>
            <a:ext cx="7881938" cy="3568700"/>
          </a:xfrm>
        </p:spPr>
        <p:txBody>
          <a:bodyPr/>
          <a:lstStyle/>
          <a:p>
            <a:r>
              <a:rPr lang="en-US" b="1" dirty="0"/>
              <a:t>To control ‘blackhead’ disease</a:t>
            </a:r>
          </a:p>
          <a:p>
            <a:pPr lvl="1"/>
            <a:r>
              <a:rPr lang="en-US" dirty="0"/>
              <a:t>Must control </a:t>
            </a:r>
            <a:r>
              <a:rPr lang="en-US" i="1" dirty="0" err="1"/>
              <a:t>Heterakis</a:t>
            </a:r>
            <a:r>
              <a:rPr lang="en-US" dirty="0"/>
              <a:t> nematode infections:</a:t>
            </a:r>
          </a:p>
          <a:p>
            <a:pPr lvl="2">
              <a:buClr>
                <a:srgbClr val="FFC000"/>
              </a:buClr>
              <a:buSzPct val="60000"/>
            </a:pPr>
            <a:r>
              <a:rPr lang="en-US" dirty="0"/>
              <a:t>Deworm</a:t>
            </a:r>
          </a:p>
          <a:p>
            <a:pPr lvl="2">
              <a:buClr>
                <a:srgbClr val="FFC000"/>
              </a:buClr>
              <a:buSzPct val="60000"/>
            </a:pPr>
            <a:r>
              <a:rPr lang="en-US" dirty="0"/>
              <a:t>Clean up the environment</a:t>
            </a:r>
          </a:p>
          <a:p>
            <a:pPr lvl="2">
              <a:buClr>
                <a:srgbClr val="FFC000"/>
              </a:buClr>
              <a:buSzPct val="60000"/>
            </a:pPr>
            <a:r>
              <a:rPr lang="en-US" dirty="0"/>
              <a:t>Don’t house turkeys with chicken, or use areas that previously housed chickens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81D3177-6C87-4B4D-8B38-36F2B229A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852" y="937650"/>
            <a:ext cx="7559309" cy="844551"/>
          </a:xfrm>
        </p:spPr>
        <p:txBody>
          <a:bodyPr/>
          <a:lstStyle/>
          <a:p>
            <a:r>
              <a:rPr lang="en-US" b="1" i="1" dirty="0" err="1"/>
              <a:t>Heterakis</a:t>
            </a:r>
            <a:r>
              <a:rPr lang="en-US" b="1" i="1" dirty="0"/>
              <a:t> </a:t>
            </a:r>
            <a:r>
              <a:rPr lang="en-US" b="1" i="1" dirty="0" err="1"/>
              <a:t>gallinarum</a:t>
            </a:r>
            <a:r>
              <a:rPr lang="en-US" b="1" i="1" dirty="0"/>
              <a:t> in turkeys</a:t>
            </a:r>
          </a:p>
        </p:txBody>
      </p:sp>
    </p:spTree>
    <p:extLst>
      <p:ext uri="{BB962C8B-B14F-4D97-AF65-F5344CB8AC3E}">
        <p14:creationId xmlns:p14="http://schemas.microsoft.com/office/powerpoint/2010/main" val="160619064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262588" y="1154482"/>
            <a:ext cx="7666823" cy="555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124954" y="647901"/>
            <a:ext cx="3942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400" b="1" i="1" dirty="0" err="1"/>
              <a:t>Toxocara</a:t>
            </a:r>
            <a:r>
              <a:rPr lang="en-US" sz="2400" b="1" i="1" dirty="0"/>
              <a:t> </a:t>
            </a:r>
            <a:r>
              <a:rPr lang="en-US" sz="2400" b="1" i="1" dirty="0" err="1"/>
              <a:t>canis</a:t>
            </a:r>
            <a:r>
              <a:rPr lang="en-US" sz="2400" b="1" i="1" dirty="0"/>
              <a:t> </a:t>
            </a:r>
            <a:r>
              <a:rPr lang="en-US" sz="2400" b="1" dirty="0"/>
              <a:t>in duodenum</a:t>
            </a:r>
          </a:p>
        </p:txBody>
      </p:sp>
    </p:spTree>
    <p:extLst>
      <p:ext uri="{BB962C8B-B14F-4D97-AF65-F5344CB8AC3E}">
        <p14:creationId xmlns:p14="http://schemas.microsoft.com/office/powerpoint/2010/main" val="2456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16004" y="1077238"/>
            <a:ext cx="7120900" cy="736949"/>
          </a:xfrm>
          <a:noFill/>
        </p:spPr>
        <p:txBody>
          <a:bodyPr/>
          <a:lstStyle/>
          <a:p>
            <a:r>
              <a:rPr lang="en-US" b="1" i="1" dirty="0" err="1">
                <a:solidFill>
                  <a:schemeClr val="tx1"/>
                </a:solidFill>
              </a:rPr>
              <a:t>Toxocara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en-US" b="1" i="1" dirty="0" err="1">
                <a:solidFill>
                  <a:schemeClr val="tx1"/>
                </a:solidFill>
              </a:rPr>
              <a:t>canis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29072" y="2310008"/>
            <a:ext cx="5670895" cy="3796430"/>
          </a:xfrm>
        </p:spPr>
        <p:txBody>
          <a:bodyPr/>
          <a:lstStyle/>
          <a:p>
            <a:r>
              <a:rPr lang="en-US" dirty="0"/>
              <a:t>very common parasitic problem in dogs</a:t>
            </a:r>
          </a:p>
          <a:p>
            <a:r>
              <a:rPr lang="en-US" dirty="0"/>
              <a:t>thick, white, large 50-180 mm adult worms</a:t>
            </a:r>
          </a:p>
          <a:p>
            <a:r>
              <a:rPr lang="en-US" dirty="0"/>
              <a:t>anterior end:  cervical alae are expanded </a:t>
            </a:r>
          </a:p>
          <a:p>
            <a:pPr lvl="1"/>
            <a:r>
              <a:rPr lang="en-US" dirty="0"/>
              <a:t>i.e. ‘arrowhead’ worms				    </a:t>
            </a:r>
          </a:p>
          <a:p>
            <a:endParaRPr lang="en-US" u="sng" dirty="0"/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5980" y="2911065"/>
            <a:ext cx="5727556" cy="3740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189407" y="5783272"/>
            <a:ext cx="193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>
                <a:solidFill>
                  <a:schemeClr val="bg1"/>
                </a:solidFill>
              </a:rPr>
              <a:t>cervical </a:t>
            </a:r>
            <a:r>
              <a:rPr lang="en-US" dirty="0" err="1">
                <a:solidFill>
                  <a:schemeClr val="bg1"/>
                </a:solidFill>
              </a:rPr>
              <a:t>alae</a:t>
            </a:r>
            <a:r>
              <a:rPr lang="en-US" dirty="0">
                <a:solidFill>
                  <a:schemeClr val="bg1"/>
                </a:solidFill>
              </a:rPr>
              <a:t> at anterior end</a:t>
            </a:r>
          </a:p>
        </p:txBody>
      </p:sp>
      <p:cxnSp>
        <p:nvCxnSpPr>
          <p:cNvPr id="4" name="Straight Arrow Connector 3"/>
          <p:cNvCxnSpPr>
            <a:cxnSpLocks/>
          </p:cNvCxnSpPr>
          <p:nvPr/>
        </p:nvCxnSpPr>
        <p:spPr>
          <a:xfrm flipH="1" flipV="1">
            <a:off x="10564660" y="5226565"/>
            <a:ext cx="157619" cy="556707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cxnSpLocks/>
          </p:cNvCxnSpPr>
          <p:nvPr/>
        </p:nvCxnSpPr>
        <p:spPr>
          <a:xfrm flipV="1">
            <a:off x="9551096" y="5226565"/>
            <a:ext cx="325938" cy="556707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930286" y="3014144"/>
            <a:ext cx="1638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>
                <a:solidFill>
                  <a:schemeClr val="bg1"/>
                </a:solidFill>
              </a:rPr>
              <a:t>posterior end of female</a:t>
            </a:r>
          </a:p>
        </p:txBody>
      </p:sp>
    </p:spTree>
    <p:extLst>
      <p:ext uri="{BB962C8B-B14F-4D97-AF65-F5344CB8AC3E}">
        <p14:creationId xmlns:p14="http://schemas.microsoft.com/office/powerpoint/2010/main" val="332831977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818360" y="803754"/>
            <a:ext cx="6680549" cy="838200"/>
          </a:xfrm>
          <a:noFill/>
        </p:spPr>
        <p:txBody>
          <a:bodyPr/>
          <a:lstStyle/>
          <a:p>
            <a:r>
              <a:rPr lang="en-US" b="1" i="1" dirty="0">
                <a:solidFill>
                  <a:schemeClr val="tx1"/>
                </a:solidFill>
              </a:rPr>
              <a:t>Toxocara canis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41334" y="2345499"/>
            <a:ext cx="8415338" cy="3517203"/>
          </a:xfrm>
        </p:spPr>
        <p:txBody>
          <a:bodyPr/>
          <a:lstStyle/>
          <a:p>
            <a:r>
              <a:rPr lang="en-US" b="1" dirty="0"/>
              <a:t>Life Cycle</a:t>
            </a:r>
          </a:p>
          <a:p>
            <a:pPr lvl="1"/>
            <a:r>
              <a:rPr lang="en-US" dirty="0"/>
              <a:t>Adult worms live in the small intestine</a:t>
            </a:r>
          </a:p>
          <a:p>
            <a:pPr lvl="1"/>
            <a:r>
              <a:rPr lang="en-US" dirty="0"/>
              <a:t>Female worms produce a large number of eggs</a:t>
            </a:r>
          </a:p>
          <a:p>
            <a:pPr lvl="1"/>
            <a:r>
              <a:rPr lang="en-US" dirty="0"/>
              <a:t>1 cell develops into an infective larva within the eggshell in ~4 weeks</a:t>
            </a:r>
          </a:p>
          <a:p>
            <a:pPr lvl="1"/>
            <a:r>
              <a:rPr lang="en-US" dirty="0"/>
              <a:t> ‘Egg’ is ingested</a:t>
            </a:r>
          </a:p>
          <a:p>
            <a:pPr>
              <a:buFont typeface="Monotype Sorts" charset="2"/>
              <a:buNone/>
            </a:pPr>
            <a:endParaRPr lang="en-US" dirty="0"/>
          </a:p>
        </p:txBody>
      </p:sp>
      <p:pic>
        <p:nvPicPr>
          <p:cNvPr id="11270" name="Picture 13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347380" y="4506421"/>
            <a:ext cx="3120829" cy="196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24018" y="3832862"/>
            <a:ext cx="20351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158634" y="6133930"/>
            <a:ext cx="2035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b="1" dirty="0"/>
              <a:t>egg from fresh feces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2059" y="6180097"/>
            <a:ext cx="2794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b="1" dirty="0"/>
              <a:t>L</a:t>
            </a:r>
            <a:r>
              <a:rPr lang="en-US" sz="1600" b="1" baseline="-25000" dirty="0"/>
              <a:t>3</a:t>
            </a:r>
            <a:r>
              <a:rPr lang="en-US" sz="1600" b="1" dirty="0"/>
              <a:t> hatching </a:t>
            </a:r>
          </a:p>
          <a:p>
            <a:pPr algn="ctr">
              <a:buNone/>
            </a:pPr>
            <a:r>
              <a:rPr lang="en-US" sz="1600" dirty="0"/>
              <a:t>(in lab experiment)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A769F59-027F-4F9C-AA03-CA59E894FF1B}"/>
              </a:ext>
            </a:extLst>
          </p:cNvPr>
          <p:cNvCxnSpPr/>
          <p:nvPr/>
        </p:nvCxnSpPr>
        <p:spPr bwMode="auto">
          <a:xfrm flipV="1">
            <a:off x="7492283" y="4937763"/>
            <a:ext cx="1808292" cy="55168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284E0BC-A4D9-45F0-8B78-560FA612CF2E}"/>
              </a:ext>
            </a:extLst>
          </p:cNvPr>
          <p:cNvSpPr txBox="1"/>
          <p:nvPr/>
        </p:nvSpPr>
        <p:spPr>
          <a:xfrm rot="20637121">
            <a:off x="7593709" y="4851333"/>
            <a:ext cx="1410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Approx. 4 weeks</a:t>
            </a:r>
          </a:p>
        </p:txBody>
      </p:sp>
    </p:spTree>
    <p:extLst>
      <p:ext uri="{BB962C8B-B14F-4D97-AF65-F5344CB8AC3E}">
        <p14:creationId xmlns:p14="http://schemas.microsoft.com/office/powerpoint/2010/main" val="356684148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C084E-1F3C-42B1-A992-DD2F4D9F8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Toxocara canis</a:t>
            </a:r>
            <a:r>
              <a:rPr lang="en-US" b="1" dirty="0"/>
              <a:t>: Route of Infection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0DD9F9-719F-48F7-80A6-DF994DEBD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8240" y="2353849"/>
            <a:ext cx="7452987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b="1" kern="0" dirty="0"/>
              <a:t> </a:t>
            </a:r>
            <a:r>
              <a:rPr lang="en-US" b="1" u="sng" kern="0" dirty="0"/>
              <a:t>Direct</a:t>
            </a:r>
            <a:r>
              <a:rPr lang="en-US" b="1" kern="0" dirty="0"/>
              <a:t>: Ingestion of infective egg containing larva. Ascarid L</a:t>
            </a:r>
            <a:r>
              <a:rPr lang="en-US" b="1" kern="0" baseline="-25000" dirty="0"/>
              <a:t>3</a:t>
            </a:r>
            <a:r>
              <a:rPr lang="en-US" b="1" kern="0" dirty="0"/>
              <a:t> are infective when they hatch from egg in the small intestine. </a:t>
            </a:r>
          </a:p>
          <a:p>
            <a:pPr marL="0" indent="0">
              <a:buNone/>
              <a:defRPr/>
            </a:pPr>
            <a:endParaRPr lang="en-US" b="1" kern="0" dirty="0"/>
          </a:p>
          <a:p>
            <a:pPr>
              <a:defRPr/>
            </a:pPr>
            <a:r>
              <a:rPr lang="en-US" b="1" u="sng" kern="0" dirty="0"/>
              <a:t>Indirect</a:t>
            </a:r>
            <a:r>
              <a:rPr lang="en-US" b="1" kern="0" dirty="0"/>
              <a:t>: Ingestion of paratenic host which contains larva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C2778AB0-D9B8-49A3-AF65-EF73AA3772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25470" y="2581405"/>
            <a:ext cx="2894621" cy="3142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4184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5C3B5B-CE37-3A40-A98A-DC08CAF48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Toxocara canis</a:t>
            </a:r>
            <a:r>
              <a:rPr lang="en-US" b="1" dirty="0"/>
              <a:t>: Route of Infection</a:t>
            </a:r>
            <a:endParaRPr lang="en-US" dirty="0">
              <a:solidFill>
                <a:srgbClr val="FAFD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F3EA52-7B5F-2146-9B79-608BFAA31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024" y="3816348"/>
            <a:ext cx="4752975" cy="252571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u="sng" dirty="0"/>
              <a:t>tracheal migration </a:t>
            </a:r>
            <a:r>
              <a:rPr lang="en-US" dirty="0"/>
              <a:t>results in development of adult worms in the small intestine mostly in puppies under 3 months of age.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A8C47C2B-3440-4454-AEEF-9190413394D4}"/>
              </a:ext>
            </a:extLst>
          </p:cNvPr>
          <p:cNvSpPr txBox="1">
            <a:spLocks/>
          </p:cNvSpPr>
          <p:nvPr/>
        </p:nvSpPr>
        <p:spPr bwMode="auto">
          <a:xfrm>
            <a:off x="6477003" y="3816348"/>
            <a:ext cx="5195358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2. </a:t>
            </a:r>
            <a:r>
              <a:rPr lang="en-US" u="sng" kern="0" dirty="0"/>
              <a:t>somatic migration </a:t>
            </a:r>
            <a:r>
              <a:rPr lang="en-US" kern="0" dirty="0"/>
              <a:t>results in infective larvae becoming arrested in tissue of mature dogs.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7B11F854-A555-4A6F-9FE1-E13FA38347FD}"/>
              </a:ext>
            </a:extLst>
          </p:cNvPr>
          <p:cNvSpPr txBox="1">
            <a:spLocks/>
          </p:cNvSpPr>
          <p:nvPr/>
        </p:nvSpPr>
        <p:spPr bwMode="auto">
          <a:xfrm>
            <a:off x="2514600" y="2263776"/>
            <a:ext cx="6648448" cy="132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kern="0" dirty="0"/>
              <a:t>Larva from </a:t>
            </a:r>
            <a:r>
              <a:rPr lang="en-US" b="1" u="sng" kern="0" dirty="0"/>
              <a:t>ingested eggs </a:t>
            </a:r>
            <a:r>
              <a:rPr lang="en-US" b="1" kern="0" dirty="0"/>
              <a:t>can take one of 2 routes depending on host age.</a:t>
            </a:r>
          </a:p>
        </p:txBody>
      </p:sp>
    </p:spTree>
    <p:extLst>
      <p:ext uri="{BB962C8B-B14F-4D97-AF65-F5344CB8AC3E}">
        <p14:creationId xmlns:p14="http://schemas.microsoft.com/office/powerpoint/2010/main" val="40563386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2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2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lends2" id="{496DC248-EC6E-4C99-B00F-BE6076C03622}" vid="{965DB1AC-8535-4574-ABE4-FFFA09F834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1801</Words>
  <Application>Microsoft Office PowerPoint</Application>
  <PresentationFormat>Widescreen</PresentationFormat>
  <Paragraphs>279</Paragraphs>
  <Slides>40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ＭＳ Ｐゴシック</vt:lpstr>
      <vt:lpstr>Arial</vt:lpstr>
      <vt:lpstr>Calibri</vt:lpstr>
      <vt:lpstr>Monotype Sorts</vt:lpstr>
      <vt:lpstr>Tahoma</vt:lpstr>
      <vt:lpstr>Wingdings</vt:lpstr>
      <vt:lpstr>Blends2</vt:lpstr>
      <vt:lpstr>VMP 930 lecture 20a</vt:lpstr>
      <vt:lpstr>Order ASCARIDIDA (Ascarids)</vt:lpstr>
      <vt:lpstr>Order ASCARIDIDA (Ascarids)</vt:lpstr>
      <vt:lpstr>PowerPoint Presentation</vt:lpstr>
      <vt:lpstr>PowerPoint Presentation</vt:lpstr>
      <vt:lpstr>Toxocara canis </vt:lpstr>
      <vt:lpstr>Toxocara canis</vt:lpstr>
      <vt:lpstr>Toxocara canis: Route of Infection</vt:lpstr>
      <vt:lpstr>Toxocara canis: Route of Infection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Toxocara cati</vt:lpstr>
      <vt:lpstr>Toxocara cati</vt:lpstr>
      <vt:lpstr>Zoonosis: Visceral larva migrans</vt:lpstr>
      <vt:lpstr>Toxascaris leonina</vt:lpstr>
      <vt:lpstr>Baylisascaris procyonis</vt:lpstr>
      <vt:lpstr>VMP 930 lecture 20b</vt:lpstr>
      <vt:lpstr>Parascaris equorum</vt:lpstr>
      <vt:lpstr>Parascaris equorum</vt:lpstr>
      <vt:lpstr>Parascaris equorum</vt:lpstr>
      <vt:lpstr>Parascaris equorum</vt:lpstr>
      <vt:lpstr>Parascaris equorum</vt:lpstr>
      <vt:lpstr>Parascaris equorum</vt:lpstr>
      <vt:lpstr>Parascaris equorum</vt:lpstr>
      <vt:lpstr>Parascaris equorum</vt:lpstr>
      <vt:lpstr>VMP 930 lecture 20c</vt:lpstr>
      <vt:lpstr>Ascaris suum</vt:lpstr>
      <vt:lpstr>PowerPoint Presentation</vt:lpstr>
      <vt:lpstr>PowerPoint Presentation</vt:lpstr>
      <vt:lpstr>PowerPoint Presentation</vt:lpstr>
      <vt:lpstr>PowerPoint Presentation</vt:lpstr>
      <vt:lpstr>Ascaridia sp.</vt:lpstr>
      <vt:lpstr>Ascaridia galli</vt:lpstr>
      <vt:lpstr>Heterakis gallinarum</vt:lpstr>
      <vt:lpstr>Heterakis gallinarum in turkeys</vt:lpstr>
      <vt:lpstr>Heterakis gallinarum in turkeys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VMP 930 lecture 20a</dc:title>
  <dc:creator>Bruce Hammerberg</dc:creator>
  <cp:lastModifiedBy>James R Flowers</cp:lastModifiedBy>
  <cp:revision>13</cp:revision>
  <dcterms:created xsi:type="dcterms:W3CDTF">2020-07-08T23:18:39Z</dcterms:created>
  <dcterms:modified xsi:type="dcterms:W3CDTF">2021-07-07T15:39:19Z</dcterms:modified>
</cp:coreProperties>
</file>