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716" r:id="rId2"/>
    <p:sldMasterId id="2147483731" r:id="rId3"/>
    <p:sldMasterId id="2147483744" r:id="rId4"/>
    <p:sldMasterId id="2147483756" r:id="rId5"/>
    <p:sldMasterId id="2147483768" r:id="rId6"/>
  </p:sldMasterIdLst>
  <p:notesMasterIdLst>
    <p:notesMasterId r:id="rId15"/>
  </p:notesMasterIdLst>
  <p:sldIdLst>
    <p:sldId id="339" r:id="rId7"/>
    <p:sldId id="665" r:id="rId8"/>
    <p:sldId id="696" r:id="rId9"/>
    <p:sldId id="697" r:id="rId10"/>
    <p:sldId id="701" r:id="rId11"/>
    <p:sldId id="702" r:id="rId12"/>
    <p:sldId id="703" r:id="rId13"/>
    <p:sldId id="699" r:id="rId14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4591" autoAdjust="0"/>
  </p:normalViewPr>
  <p:slideViewPr>
    <p:cSldViewPr snapToGrid="0">
      <p:cViewPr varScale="1">
        <p:scale>
          <a:sx n="88" d="100"/>
          <a:sy n="88" d="100"/>
        </p:scale>
        <p:origin x="11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996819-948C-4B32-9B87-D16B9FA8B6C9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E5BC2-F636-44DB-8188-C1B49442C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719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87424" indent="-302856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11422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991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80560" indent="-24228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665128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14969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634267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4118836" indent="-24228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7EB94D7-EEDD-4CD2-B189-FCB3C53E6F6C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610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107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96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02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403225" indent="-403225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  <a:lvl6pPr marL="2225675" indent="-168275">
              <a:defRPr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52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435507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954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/>
            </a:lvl1pPr>
            <a:lvl2pPr marL="806450" indent="-349250">
              <a:buFont typeface="Comic Sans MS" panose="030F0702030302020204" pitchFamily="66" charset="0"/>
              <a:buChar char="₻"/>
              <a:defRPr/>
            </a:lvl2pPr>
            <a:lvl3pPr marL="1263650" indent="-349250">
              <a:buFont typeface="Comic Sans MS" panose="030F0702030302020204" pitchFamily="66" charset="0"/>
              <a:buChar char="Ж"/>
              <a:defRPr/>
            </a:lvl3pPr>
            <a:lvl4pPr marL="1660525" indent="-288925">
              <a:buFont typeface="Comic Sans MS" panose="030F0702030302020204" pitchFamily="66" charset="0"/>
              <a:buChar char="Ђ"/>
              <a:defRPr/>
            </a:lvl4pPr>
            <a:lvl5pPr marL="2057400" indent="-228600">
              <a:buFont typeface="Comic Sans MS" panose="030F0702030302020204" pitchFamily="66" charset="0"/>
              <a:buChar char="₹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033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342900" indent="-342900">
              <a:buFont typeface="Comic Sans MS" panose="030F0702030302020204" pitchFamily="66" charset="0"/>
              <a:buChar char="€"/>
              <a:defRPr sz="2400"/>
            </a:lvl1pPr>
            <a:lvl2pPr marL="742950" indent="-285750">
              <a:buFont typeface="Comic Sans MS" panose="030F0702030302020204" pitchFamily="66" charset="0"/>
              <a:buChar char="₻"/>
              <a:defRPr sz="2000"/>
            </a:lvl2pPr>
            <a:lvl3pPr marL="1143000" indent="-228600">
              <a:buFont typeface="Comic Sans MS" panose="030F0702030302020204" pitchFamily="66" charset="0"/>
              <a:buChar char="Ж"/>
              <a:defRPr sz="1800"/>
            </a:lvl3pPr>
            <a:lvl4pPr marL="1600200" indent="-228600">
              <a:buFont typeface="Comic Sans MS" panose="030F0702030302020204" pitchFamily="66" charset="0"/>
              <a:buChar char="Ђ"/>
              <a:defRPr sz="1600"/>
            </a:lvl4pPr>
            <a:lvl5pPr marL="2057400" indent="-228600">
              <a:buFont typeface="Comic Sans MS" panose="030F0702030302020204" pitchFamily="66" charset="0"/>
              <a:buChar char="₹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710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0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344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7784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344488" indent="-344488">
              <a:buFont typeface="Comic Sans MS" panose="030F0702030302020204" pitchFamily="66" charset="0"/>
              <a:buChar char="€"/>
              <a:defRPr sz="3200"/>
            </a:lvl1pPr>
            <a:lvl2pPr marL="806450" indent="-349250">
              <a:buFont typeface="Comic Sans MS" panose="030F0702030302020204" pitchFamily="66" charset="0"/>
              <a:buChar char="₻"/>
              <a:defRPr sz="2800"/>
            </a:lvl2pPr>
            <a:lvl3pPr marL="1263650" indent="-349250">
              <a:buFont typeface="Comic Sans MS" panose="030F0702030302020204" pitchFamily="66" charset="0"/>
              <a:buChar char="Ж"/>
              <a:defRPr sz="2400"/>
            </a:lvl3pPr>
            <a:lvl4pPr marL="1720850" indent="-349250">
              <a:buFont typeface="Comic Sans MS" panose="030F0702030302020204" pitchFamily="66" charset="0"/>
              <a:buChar char="Ђ"/>
              <a:defRPr sz="2000"/>
            </a:lvl4pPr>
            <a:lvl5pPr marL="2057400" indent="-228600">
              <a:buFont typeface="Comic Sans MS" panose="030F0702030302020204" pitchFamily="66" charset="0"/>
              <a:buChar char="₹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24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0028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507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859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914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459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defRPr/>
              </a:pPr>
              <a:endParaRPr lang="en-US" altLang="en-US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196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676400"/>
            <a:ext cx="103632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96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 smtClean="0"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A98D1BD-76BC-DA4F-BF8E-2A73664A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1523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BF27A-B47B-DF45-A2FB-40CBE77854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620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922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703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DA3B-52EA-D044-9062-629B46C3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87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600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0193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67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401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537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21F11-61F5-7245-8C7E-1F51DECE1C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8008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214313"/>
            <a:ext cx="2601384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214313"/>
            <a:ext cx="7600949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D7040-78F5-F04A-BDFD-0910F375E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183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8BEC5B-45A6-4FD1-9952-5EC0BEB8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98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835C2-853A-4A37-984E-4BAE55486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4222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8DA1B-1E79-47EE-AD04-B589C40DFE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03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buClr>
                <a:srgbClr val="00B050"/>
              </a:buClr>
              <a:defRPr sz="2000"/>
            </a:lvl3pPr>
            <a:lvl4pPr>
              <a:defRPr sz="1800"/>
            </a:lvl4pPr>
            <a:lvl5pPr>
              <a:buClr>
                <a:srgbClr val="7030A0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F732B25-088A-5295-DFD9-15E2B893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50957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B2728-E1F3-464C-94DD-8CC8E0CF56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41058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D1F5C-BF37-423A-89B4-1BB6BE61D1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9881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E31B2-F9F1-4AED-8A0A-78A81C3448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20763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9A92A-D157-4A75-A970-BCA171EB0F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933396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AD91-16EF-4608-B78D-7100C0E11E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4626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04853-53C6-44DF-9688-47EC6A054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0544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4B2F7-B379-41F5-B96D-2F8E922C6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50351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669C2-BE6D-4C3E-B158-B6EB42AF4E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6697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A9F5-5864-4FBF-8A2A-894AB430D7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5236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49BEB-DCDA-FA98-B690-A5805E7C5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8E8092-2510-B175-D894-D7585AAB7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A0180-1C20-5D66-F9EF-2830A5B10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773B5-EB08-C947-CE27-1F98FCAC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3966E-6E3D-1C73-A1E4-F8518DD2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8D1BD-76BC-DA4F-BF8E-2A73664A76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0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5E2C10-BF61-A943-BA4D-B5191C44D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85282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E8C30-2612-361F-3DCD-8E314B0F2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8053F-9E41-6DAF-67CB-BFA8D88C0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0747-60DA-A67D-EC2B-E209717B1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EFD0A-D47A-F448-3371-EB3C3764D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724AC-0E4C-4E75-6D5F-FEFF761E2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8BF27A-B47B-DF45-A2FB-40CBE77854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17722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1B6C8-C8E0-D663-1BD8-0F96561A4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6B4D1-871D-6E8C-3706-29FA205AF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80301-73B7-9AA1-3ADF-321DB635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43BF-0B46-0453-7BF3-BC23D5989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45A59A-944E-3226-D688-A127E309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9DA3B-52EA-D044-9062-629B46C306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61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6B3EC-8A26-4F10-953B-54A2589DE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269FE-3415-489B-21AF-7EF99EF04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726C61-D6E9-0AA5-93FD-247275932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F92C29-3722-1B99-52EE-3709461A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4B506D-C5AB-1C6E-EB2F-D99BB5380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83D5AB-416E-A828-4B56-A2C090A4D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35E4F9-AA10-B547-8B21-BA34FC1504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277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D0141-67E9-14F2-DF6B-DFB41349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71F83-2C22-9983-12C4-AE08064B2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022D4-95A4-F1E2-26AF-1BBF95274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687714-3C08-F096-CDE9-06EDEBDD49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37D93-B54E-191F-E669-7B3456757D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2F1070-2A5E-EB08-E1CC-ABE126B6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086586-F506-E8C8-7EB8-390CDE53F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31463-A570-32E1-6AB8-66BE24EC8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E2C10-BF61-A943-BA4D-B5191C44D97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72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58B9F-9E19-530C-5AFC-B5CEBF3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7B70B-7349-832E-3327-38F96823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7A775-3A67-C44B-3582-9865F26D0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29D52-42D0-5A4F-4977-F947DBE75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CA5ED-1DC7-6A42-94E3-ABC83DF868D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832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153954-F418-8D85-0317-A92BD90D8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1FA9C-9228-D560-94E7-732B4525A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EE28A-C855-301E-C4AF-1E5BB601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DEE298-3EAF-1B4B-BDA2-6B07C6FED2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362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97F8E-B2FC-A586-6E41-B1CD26C0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AFF4E-51AC-5EB3-2DAD-A1D744A7C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28E414-01CA-0C58-E2FB-A6179F7326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AC42E2-2D3D-C7CE-DD0E-A279EF32A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3D103-26D2-A161-E973-B9209654D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BCF89B-4842-B203-7D1D-6B40ACF0B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0FBAC-CFD4-9B44-82FB-F5C1F18ACE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8292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B38C8-70C7-B15E-D6E4-0297585B2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D534FB-3413-0C73-1F86-7AE380746D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1984B7-7EF3-81BD-AA31-9237716F9D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71747-596D-AE2E-7AE6-387A6E06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082AB-6200-452F-4B21-92C4D507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1B2F92-1FE4-A014-D614-C48C53CDE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0A06BC-6FCF-E747-8A5C-7368C6F77C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529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1B3F5-D783-B7A1-40E7-DAFA30975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CCB7C9-9B21-531A-A583-F09CDF006A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2ABFE-AF64-6C9F-84CC-2B99F079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61ACD-07B9-6AAE-EEA5-3C35ADD81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91D38-1FE3-FF52-2B24-6D62693CD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721F11-61F5-7245-8C7E-1F51DECE1C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965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710651-7CE4-33D4-4F4C-E96BD41687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5FE6A-C70D-F48B-9B03-7E324964C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B8331-8C2F-FD69-FF49-CB62AB84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9A47F-65F1-E516-17D5-F089DE4B0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FF32A-CBBC-6938-2AAA-70B15173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9D7040-78F5-F04A-BDFD-0910F375E7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3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CA5ED-1DC7-6A42-94E3-ABC83DF86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29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CA24CB-4A32-3C0E-5393-A676554A83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5FAC2E-7124-5D4B-F587-913E1D7A5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3639684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82217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1"/>
            <a:ext cx="10439400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31775">
              <a:buFont typeface="Wingdings" panose="05000000000000000000" pitchFamily="2" charset="2"/>
              <a:buChar char="§"/>
              <a:defRPr/>
            </a:lvl4pPr>
            <a:lvl5pPr marL="1146175" indent="-231775"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2DB39E-B231-D0F9-101F-8425FB0239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C08894-FC8F-DAE9-DFC1-8191897303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046" y="1457099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7969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6495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073F3-F75E-137B-EE43-5938B39B74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10E418-1CF0-94DB-4CB1-CB59A65CAC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3084" y="438410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6879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81DB2B-169F-3ABF-AF2E-115C3583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57099"/>
            <a:ext cx="9144793" cy="10364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ED09C-1453-AAF8-60B1-46631C67F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72E60CC-8EB0-7318-0243-FE7C4D3F524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64705" y="1648325"/>
            <a:ext cx="5217695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33363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5013034-359A-EC80-DC66-F077FF7E9AE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09600" y="1648325"/>
            <a:ext cx="5217696" cy="452596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/>
            </a:lvl1pPr>
            <a:lvl2pPr marL="465138" indent="-225425">
              <a:buFont typeface="Wingdings" panose="05000000000000000000" pitchFamily="2" charset="2"/>
              <a:buChar char="§"/>
              <a:defRPr/>
            </a:lvl2pPr>
            <a:lvl3pPr marL="682625" indent="-217488">
              <a:buFont typeface="Wingdings" panose="05000000000000000000" pitchFamily="2" charset="2"/>
              <a:buChar char="§"/>
              <a:defRPr/>
            </a:lvl3pPr>
            <a:lvl4pPr marL="914400" indent="-225425">
              <a:buFont typeface="Wingdings" panose="05000000000000000000" pitchFamily="2" charset="2"/>
              <a:buChar char="§"/>
              <a:defRPr/>
            </a:lvl4pPr>
            <a:lvl5pPr marL="1146175" indent="-228600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875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246" y="1721927"/>
            <a:ext cx="51902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6246" y="2361689"/>
            <a:ext cx="5190271" cy="3951288"/>
          </a:xfrm>
        </p:spPr>
        <p:txBody>
          <a:bodyPr/>
          <a:lstStyle>
            <a:lvl1pPr marL="290513" indent="-290513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28600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1927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4BE73A-2655-CFDD-B0E1-7F3ABBF9D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16051"/>
            <a:ext cx="9144793" cy="103641"/>
          </a:xfrm>
          <a:prstGeom prst="rect">
            <a:avLst/>
          </a:prstGeom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C93B3C4E-34B1-279E-CF02-34583291B0B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5ADB151B-FD44-20BA-338E-926054F32F3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95483" y="2377110"/>
            <a:ext cx="5386917" cy="3951288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2400"/>
            </a:lvl1pPr>
            <a:lvl2pPr marL="465138" indent="-233363">
              <a:buFont typeface="Wingdings" panose="05000000000000000000" pitchFamily="2" charset="2"/>
              <a:buChar char="§"/>
              <a:defRPr sz="2000"/>
            </a:lvl2pPr>
            <a:lvl3pPr marL="682625" indent="-217488">
              <a:buFont typeface="Wingdings" panose="05000000000000000000" pitchFamily="2" charset="2"/>
              <a:buChar char="§"/>
              <a:defRPr sz="1800"/>
            </a:lvl3pPr>
            <a:lvl4pPr marL="914400" indent="-228600">
              <a:buFont typeface="Wingdings" panose="05000000000000000000" pitchFamily="2" charset="2"/>
              <a:buChar char="§"/>
              <a:defRPr sz="1600"/>
            </a:lvl4pPr>
            <a:lvl5pPr marL="1146175" indent="-228600">
              <a:buFont typeface="Wingdings" panose="05000000000000000000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233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5603E3-32C5-F51E-E493-4B352BD0B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524000"/>
            <a:ext cx="9144793" cy="103641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C9276F-D55A-8488-2590-0452CFFD7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4682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8011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 marL="231775" indent="-231775">
              <a:buFont typeface="Wingdings" panose="05000000000000000000" pitchFamily="2" charset="2"/>
              <a:buChar char="§"/>
              <a:defRPr sz="3200"/>
            </a:lvl1pPr>
            <a:lvl2pPr marL="682625" indent="-225425">
              <a:buFont typeface="Wingdings" panose="05000000000000000000" pitchFamily="2" charset="2"/>
              <a:buChar char="§"/>
              <a:defRPr sz="2800"/>
            </a:lvl2pPr>
            <a:lvl3pPr marL="1146175" indent="-231775">
              <a:buFont typeface="Wingdings" panose="05000000000000000000" pitchFamily="2" charset="2"/>
              <a:buChar char="§"/>
              <a:defRPr sz="2400"/>
            </a:lvl3pPr>
            <a:lvl4pPr marL="1597025" indent="-225425">
              <a:buFont typeface="Wingdings" panose="05000000000000000000" pitchFamily="2" charset="2"/>
              <a:buChar char="§"/>
              <a:defRPr sz="2000"/>
            </a:lvl4pPr>
            <a:lvl5pPr marL="1828800" indent="-231775">
              <a:buFont typeface="Wingdings" panose="05000000000000000000" pitchFamily="2" charset="2"/>
              <a:buChar char="§"/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21403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1978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695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DEE298-3EAF-1B4B-BDA2-6B07C6FED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410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841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575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F7F672-99D9-44D0-BB4A-5E59F46BA4C6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91216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10972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7AED9B-0CA9-4DEC-A6B9-340779260F70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0038D8-228D-B1E7-39B7-D7C8EF562C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603" y="1457098"/>
            <a:ext cx="9144793" cy="1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14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0FBAC-CFD4-9B44-82FB-F5C1F18AC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5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A06BC-6FCF-E747-8A5C-7368C6F77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40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34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1E4F4652-A1A8-4671-B02C-0800869B82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94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286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Comic Sans MS" panose="030F0702030302020204" pitchFamily="66" charset="0"/>
        <a:buChar char="€"/>
        <a:defRPr sz="2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57200" indent="-228600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Comic Sans MS" panose="030F0702030302020204" pitchFamily="66" charset="0"/>
        <a:buChar char="₻"/>
        <a:defRPr sz="1800">
          <a:solidFill>
            <a:schemeClr val="tx1"/>
          </a:solidFill>
          <a:latin typeface="+mn-lt"/>
          <a:ea typeface="+mn-ea"/>
        </a:defRPr>
      </a:lvl2pPr>
      <a:lvl3pPr marL="685800" indent="-228600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Comic Sans MS" panose="030F0702030302020204" pitchFamily="66" charset="0"/>
        <a:buChar char="Ж"/>
        <a:defRPr sz="1600">
          <a:solidFill>
            <a:schemeClr val="tx1"/>
          </a:solidFill>
          <a:latin typeface="+mn-lt"/>
          <a:ea typeface="+mn-ea"/>
        </a:defRPr>
      </a:lvl3pPr>
      <a:lvl4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Comic Sans MS" panose="030F0702030302020204" pitchFamily="66" charset="0"/>
        <a:buChar char="Ђ"/>
        <a:defRPr sz="1400">
          <a:solidFill>
            <a:schemeClr val="tx1"/>
          </a:solidFill>
          <a:latin typeface="+mn-lt"/>
          <a:ea typeface="+mn-ea"/>
        </a:defRPr>
      </a:lvl4pPr>
      <a:lvl5pPr marL="1082675" indent="-16827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Comic Sans MS" panose="030F0702030302020204" pitchFamily="66" charset="0"/>
        <a:buChar char="₹"/>
        <a:defRPr sz="1200">
          <a:solidFill>
            <a:schemeClr val="tx1"/>
          </a:solidFill>
          <a:latin typeface="+mn-lt"/>
          <a:ea typeface="+mn-ea"/>
        </a:defRPr>
      </a:lvl5pPr>
      <a:lvl6pPr marL="1311275" indent="-168275" algn="l" rtl="0" eaLnBrk="1" fontAlgn="base" hangingPunct="1">
        <a:spcBef>
          <a:spcPct val="20000"/>
        </a:spcBef>
        <a:spcAft>
          <a:spcPct val="0"/>
        </a:spcAft>
        <a:buClr>
          <a:srgbClr val="00B0F0"/>
        </a:buClr>
        <a:buFont typeface="Comic Sans MS" panose="030F0702030302020204" pitchFamily="66" charset="0"/>
        <a:buChar char="Љ"/>
        <a:defRPr sz="1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endParaRPr kumimoji="1" lang="en-US" altLang="en-US" sz="2400">
              <a:solidFill>
                <a:srgbClr val="000000"/>
              </a:solidFill>
              <a:latin typeface="Tahoma" pitchFamily="34" charset="0"/>
              <a:cs typeface="Arial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214314"/>
            <a:ext cx="10390716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5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9400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876800" y="624363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5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89533" y="6243638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Tahoma" charset="0"/>
              </a:defRPr>
            </a:lvl1pPr>
          </a:lstStyle>
          <a:p>
            <a:pPr>
              <a:defRPr/>
            </a:pPr>
            <a:fld id="{5274C723-BB4E-2748-A899-F23AA4562A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3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BD1F65A-A61B-4D13-94A9-7FAAF0A290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0480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2989E-9B45-8BAB-AAB2-C161F807B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22120-EA59-BF20-5917-0FD1EB399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6B594-1CF6-7890-781D-7FB2D31D6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62882-BC9B-3C3A-3493-BE7E6BBC5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0EE3B-D621-6F9F-B9DE-C5B9E63D0C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CACF823-2194-4279-9649-5D37910DB16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809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34800" y="6351270"/>
            <a:ext cx="457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274C723-BB4E-2748-A899-F23AA4562A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9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231775" indent="-231775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465138" indent="-225425" algn="l" rtl="0" eaLnBrk="1" fontAlgn="base" hangingPunct="1">
        <a:spcBef>
          <a:spcPct val="20000"/>
        </a:spcBef>
        <a:spcAft>
          <a:spcPct val="0"/>
        </a:spcAft>
        <a:buClr>
          <a:srgbClr val="00B050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</a:defRPr>
      </a:lvl2pPr>
      <a:lvl3pPr marL="682625" indent="-231775" algn="l" rtl="0" eaLnBrk="1" fontAlgn="base" hangingPunct="1">
        <a:spcBef>
          <a:spcPct val="20000"/>
        </a:spcBef>
        <a:spcAft>
          <a:spcPct val="0"/>
        </a:spcAft>
        <a:buClr>
          <a:srgbClr val="FFC000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914400" indent="-225425" algn="l" rtl="0" eaLnBrk="1" fontAlgn="base" hangingPunct="1">
        <a:spcBef>
          <a:spcPct val="20000"/>
        </a:spcBef>
        <a:spcAft>
          <a:spcPct val="0"/>
        </a:spcAft>
        <a:buClr>
          <a:schemeClr val="accent5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146175" indent="-225425" algn="l" rtl="0" eaLnBrk="1" fontAlgn="base" hangingPunct="1">
        <a:spcBef>
          <a:spcPct val="20000"/>
        </a:spcBef>
        <a:spcAft>
          <a:spcPct val="0"/>
        </a:spcAft>
        <a:buClr>
          <a:srgbClr val="7030A0"/>
        </a:buClr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0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01685" y="2964263"/>
            <a:ext cx="6988629" cy="561019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800" b="1" i="1" dirty="0">
                <a:latin typeface="Comic Sans MS" panose="030F0702030302020204" pitchFamily="66" charset="0"/>
              </a:rPr>
              <a:t>Haemonchus &amp; </a:t>
            </a:r>
            <a:r>
              <a:rPr lang="en-US" sz="2800" b="1" dirty="0">
                <a:latin typeface="Comic Sans MS" panose="030F0702030302020204" pitchFamily="66" charset="0"/>
              </a:rPr>
              <a:t>Hookworms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3076" name="Picture 4" descr="vpglogo220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05711" y="5013158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ncst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240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F726C77-F8AA-AB35-CBEE-8FB0120A7690}"/>
              </a:ext>
            </a:extLst>
          </p:cNvPr>
          <p:cNvSpPr txBox="1"/>
          <p:nvPr/>
        </p:nvSpPr>
        <p:spPr>
          <a:xfrm>
            <a:off x="5225031" y="3819999"/>
            <a:ext cx="22044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+mn-lt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161371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A23F-4212-9270-83CA-C160BED52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Haemonchus   v/s   other Pasture-borne Nematodes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54FFA-3839-3BB9-C79C-45B2A99B37AD}"/>
              </a:ext>
            </a:extLst>
          </p:cNvPr>
          <p:cNvSpPr txBox="1"/>
          <p:nvPr/>
        </p:nvSpPr>
        <p:spPr>
          <a:xfrm>
            <a:off x="523854" y="2830201"/>
            <a:ext cx="700493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FAMACHA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Dark watery diarrhea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Moroccan Leather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Ingest L3s while Grazing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5. </a:t>
            </a:r>
            <a:r>
              <a:rPr lang="en-US" dirty="0">
                <a:latin typeface="Comic Sans MS" panose="030F0702030302020204" pitchFamily="66" charset="0"/>
              </a:rPr>
              <a:t>Bottle Jaw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6. </a:t>
            </a:r>
            <a:r>
              <a:rPr lang="en-US" dirty="0">
                <a:latin typeface="Comic Sans MS" panose="030F0702030302020204" pitchFamily="66" charset="0"/>
              </a:rPr>
              <a:t>Bankrupt worm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7. </a:t>
            </a:r>
            <a:r>
              <a:rPr lang="en-US" dirty="0">
                <a:latin typeface="Comic Sans MS" panose="030F0702030302020204" pitchFamily="66" charset="0"/>
              </a:rPr>
              <a:t>Blood feeder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8. </a:t>
            </a:r>
            <a:r>
              <a:rPr lang="en-US" dirty="0">
                <a:latin typeface="Comic Sans MS" panose="030F0702030302020204" pitchFamily="66" charset="0"/>
              </a:rPr>
              <a:t>Most important helminth of Sheep &amp; Goats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9. </a:t>
            </a:r>
            <a:r>
              <a:rPr lang="en-US" dirty="0">
                <a:latin typeface="Comic Sans MS" panose="030F0702030302020204" pitchFamily="66" charset="0"/>
              </a:rPr>
              <a:t>Small Intestine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80D4E-F200-CF23-71A4-1A0AE5799D45}"/>
              </a:ext>
            </a:extLst>
          </p:cNvPr>
          <p:cNvSpPr txBox="1"/>
          <p:nvPr/>
        </p:nvSpPr>
        <p:spPr>
          <a:xfrm>
            <a:off x="8165681" y="3323261"/>
            <a:ext cx="3897789" cy="166199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dirty="0">
                <a:latin typeface="Comic Sans MS" panose="030F0702030302020204" pitchFamily="66" charset="0"/>
              </a:rPr>
              <a:t>All of the Following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Haemonchus contortus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Ostertagia ostertagi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D. </a:t>
            </a:r>
            <a:r>
              <a:rPr lang="en-US" i="1" dirty="0" err="1">
                <a:latin typeface="Comic Sans MS" panose="030F0702030302020204" pitchFamily="66" charset="0"/>
              </a:rPr>
              <a:t>Trichostrongylus</a:t>
            </a:r>
            <a:r>
              <a:rPr lang="en-US" i="1" dirty="0">
                <a:latin typeface="Comic Sans MS" panose="030F0702030302020204" pitchFamily="66" charset="0"/>
              </a:rPr>
              <a:t> </a:t>
            </a:r>
            <a:r>
              <a:rPr lang="en-US" i="1" dirty="0" err="1">
                <a:latin typeface="Comic Sans MS" panose="030F0702030302020204" pitchFamily="66" charset="0"/>
              </a:rPr>
              <a:t>colubriformis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ACE35E0-AE3B-4327-5384-10E807E75748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641008"/>
            <a:ext cx="10593738" cy="1189193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Nematode with its associated characteristic.</a:t>
            </a:r>
          </a:p>
          <a:p>
            <a:pPr marL="0" indent="0" algn="ctr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ASSUME SINGLE INFECTION</a:t>
            </a: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(Some blanks have more than one answer.)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32711D-618B-F4D2-9B31-66C8716E59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93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75F82E-F36C-5014-0CC3-71275067E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5CC57-1334-4952-13C9-C9F36ED3B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Forms of Haemonchosis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4963A7-4AF9-0C78-CB3F-54B8714B8F5A}"/>
              </a:ext>
            </a:extLst>
          </p:cNvPr>
          <p:cNvSpPr txBox="1"/>
          <p:nvPr/>
        </p:nvSpPr>
        <p:spPr>
          <a:xfrm>
            <a:off x="877223" y="2241028"/>
            <a:ext cx="832269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</a:t>
            </a:r>
            <a:r>
              <a:rPr lang="en-US" dirty="0">
                <a:latin typeface="Comic Sans MS" panose="030F0702030302020204" pitchFamily="66" charset="0"/>
              </a:rPr>
              <a:t> Progressive weight loss over time, Poor Body Score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Moderate FAMACHA, Moderate </a:t>
            </a:r>
            <a:r>
              <a:rPr lang="en-US" dirty="0" err="1">
                <a:latin typeface="Comic Sans MS" panose="030F0702030302020204" pitchFamily="66" charset="0"/>
              </a:rPr>
              <a:t>FEC</a:t>
            </a:r>
            <a:r>
              <a:rPr lang="en-US" dirty="0">
                <a:latin typeface="Comic Sans MS" panose="030F0702030302020204" pitchFamily="66" charset="0"/>
              </a:rPr>
              <a:t>, Bottle Jaw, Good Body Score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Lambs start dying 1 week after put out to pasture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High Morbidity, Low Mortality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5. </a:t>
            </a:r>
            <a:r>
              <a:rPr lang="en-US" dirty="0">
                <a:latin typeface="Comic Sans MS" panose="030F0702030302020204" pitchFamily="66" charset="0"/>
              </a:rPr>
              <a:t>High FAMACHA, No </a:t>
            </a:r>
            <a:r>
              <a:rPr lang="en-US" dirty="0" err="1">
                <a:latin typeface="Comic Sans MS" panose="030F0702030302020204" pitchFamily="66" charset="0"/>
              </a:rPr>
              <a:t>FEC</a:t>
            </a:r>
            <a:r>
              <a:rPr lang="en-US" dirty="0">
                <a:latin typeface="Comic Sans MS" panose="030F0702030302020204" pitchFamily="66" charset="0"/>
              </a:rPr>
              <a:t>, No Bottle Jaw, Good Body Score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/>
                <a:cs typeface="Arial" charset="0"/>
              </a:rPr>
              <a:t>___ 6.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/>
                <a:cs typeface="Arial" charset="0"/>
              </a:rPr>
              <a:t>Very High Mortality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EED2F9-52BD-8353-5935-C965856EBB98}"/>
              </a:ext>
            </a:extLst>
          </p:cNvPr>
          <p:cNvSpPr txBox="1"/>
          <p:nvPr/>
        </p:nvSpPr>
        <p:spPr>
          <a:xfrm>
            <a:off x="9421258" y="2735432"/>
            <a:ext cx="2313542" cy="123110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dirty="0">
                <a:latin typeface="Comic Sans MS" panose="030F0702030302020204" pitchFamily="66" charset="0"/>
              </a:rPr>
              <a:t>Hyperacute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dirty="0">
                <a:latin typeface="Comic Sans MS" panose="030F0702030302020204" pitchFamily="66" charset="0"/>
              </a:rPr>
              <a:t>Acute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dirty="0">
                <a:latin typeface="Comic Sans MS" panose="030F0702030302020204" pitchFamily="66" charset="0"/>
              </a:rPr>
              <a:t>Chronic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C48567FC-AC30-7FB1-3119-C78A12AD5440}"/>
              </a:ext>
            </a:extLst>
          </p:cNvPr>
          <p:cNvSpPr txBox="1">
            <a:spLocks noChangeArrowheads="1"/>
          </p:cNvSpPr>
          <p:nvPr/>
        </p:nvSpPr>
        <p:spPr>
          <a:xfrm>
            <a:off x="965226" y="1641008"/>
            <a:ext cx="10593738" cy="452197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Form of Haemonchosis with its associated characteristic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17CFB0-0A19-D8B0-8A89-1E68FDCC5F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028E756-3A11-A1AC-F836-A693730AE27B}"/>
              </a:ext>
            </a:extLst>
          </p:cNvPr>
          <p:cNvSpPr txBox="1"/>
          <p:nvPr/>
        </p:nvSpPr>
        <p:spPr>
          <a:xfrm>
            <a:off x="877223" y="5593050"/>
            <a:ext cx="994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sz="1600" b="1" dirty="0">
                <a:latin typeface="Comic Sans MS" panose="030F0702030302020204" pitchFamily="66" charset="0"/>
              </a:rPr>
              <a:t>___ 1. </a:t>
            </a:r>
            <a:r>
              <a:rPr lang="en-US" sz="1600" dirty="0">
                <a:latin typeface="Comic Sans MS" panose="030F0702030302020204" pitchFamily="66" charset="0"/>
              </a:rPr>
              <a:t>When trying to manage </a:t>
            </a:r>
            <a:r>
              <a:rPr lang="en-US" sz="1600" i="1" dirty="0">
                <a:latin typeface="Comic Sans MS" panose="030F0702030302020204" pitchFamily="66" charset="0"/>
              </a:rPr>
              <a:t>Haemonchus</a:t>
            </a:r>
            <a:r>
              <a:rPr lang="en-US" sz="1600" dirty="0">
                <a:latin typeface="Comic Sans MS" panose="030F0702030302020204" pitchFamily="66" charset="0"/>
              </a:rPr>
              <a:t> infections, Dewormer Resistance is a very serious problem for Sheep and Goat producers.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06189E2-57AF-4470-8038-56CAA328CCA9}"/>
              </a:ext>
            </a:extLst>
          </p:cNvPr>
          <p:cNvSpPr txBox="1">
            <a:spLocks noChangeArrowheads="1"/>
          </p:cNvSpPr>
          <p:nvPr/>
        </p:nvSpPr>
        <p:spPr>
          <a:xfrm>
            <a:off x="721039" y="5194846"/>
            <a:ext cx="10593738" cy="43086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8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True/False:</a:t>
            </a:r>
            <a:endParaRPr lang="en-US" altLang="en-US" sz="18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DA2E6A1-AF5D-8CC4-2034-5CA1C1F49A23}"/>
              </a:ext>
            </a:extLst>
          </p:cNvPr>
          <p:cNvCxnSpPr/>
          <p:nvPr/>
        </p:nvCxnSpPr>
        <p:spPr>
          <a:xfrm>
            <a:off x="609600" y="5044343"/>
            <a:ext cx="10448667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8C3481A-89F6-65B2-0D1C-F5D7AF36DF9D}"/>
              </a:ext>
            </a:extLst>
          </p:cNvPr>
          <p:cNvSpPr txBox="1"/>
          <p:nvPr/>
        </p:nvSpPr>
        <p:spPr>
          <a:xfrm>
            <a:off x="877223" y="6153452"/>
            <a:ext cx="994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sz="1600" b="1" dirty="0">
                <a:latin typeface="Comic Sans MS" panose="030F0702030302020204" pitchFamily="66" charset="0"/>
              </a:rPr>
              <a:t>___ 2. </a:t>
            </a:r>
            <a:r>
              <a:rPr lang="en-US" sz="1600" dirty="0">
                <a:latin typeface="Comic Sans MS" panose="030F0702030302020204" pitchFamily="66" charset="0"/>
              </a:rPr>
              <a:t>The 1</a:t>
            </a:r>
            <a:r>
              <a:rPr lang="en-US" sz="1600" baseline="30000" dirty="0">
                <a:latin typeface="Comic Sans MS" panose="030F0702030302020204" pitchFamily="66" charset="0"/>
              </a:rPr>
              <a:t>st</a:t>
            </a:r>
            <a:r>
              <a:rPr lang="en-US" sz="1600" dirty="0">
                <a:latin typeface="Comic Sans MS" panose="030F0702030302020204" pitchFamily="66" charset="0"/>
              </a:rPr>
              <a:t> action for a veterinarian confronted with a kid goat with severe peracute haemonchosis is to deworm.</a:t>
            </a:r>
          </a:p>
        </p:txBody>
      </p:sp>
    </p:spTree>
    <p:extLst>
      <p:ext uri="{BB962C8B-B14F-4D97-AF65-F5344CB8AC3E}">
        <p14:creationId xmlns:p14="http://schemas.microsoft.com/office/powerpoint/2010/main" val="3929459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D73DAD-44CE-DD06-9C59-7AA625685A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5E6C2B5D-D28B-04B7-CE08-0600A2FD03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4604" y="200025"/>
            <a:ext cx="11247102" cy="12192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  <a:t>Haemonchus contortus</a:t>
            </a:r>
            <a:b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</a:br>
            <a:r>
              <a:rPr lang="en-US" altLang="en-US" sz="3200" dirty="0">
                <a:latin typeface="Comic Sans MS" panose="030F0702030302020204" pitchFamily="66" charset="0"/>
                <a:cs typeface="Times New Roman" pitchFamily="18" charset="0"/>
              </a:rPr>
              <a:t>Clues</a:t>
            </a:r>
            <a:endParaRPr lang="en-US" alt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5D1BC-954C-656E-521B-CC6D852CB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997" y="2579497"/>
            <a:ext cx="8611089" cy="400989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Goats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Horse &amp; Sheep grazed together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Spring, Lambing Season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Black Tarry Feces</a:t>
            </a:r>
            <a:endParaRPr lang="en-US" sz="170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Few sheep raised on dirt paddocks fed hay &amp;  grain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kern="100" dirty="0" err="1">
                <a:ea typeface="Times New Roman" panose="02020603050405020304" pitchFamily="18" charset="0"/>
                <a:cs typeface="Calibri" panose="020F0502020204030204" pitchFamily="34" charset="0"/>
              </a:rPr>
              <a:t>FECRT</a:t>
            </a: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is less than 75%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Pale Mucous Membranes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Average herd </a:t>
            </a:r>
            <a:r>
              <a:rPr lang="en-US" sz="1800" kern="100" dirty="0" err="1">
                <a:ea typeface="Times New Roman" panose="02020603050405020304" pitchFamily="18" charset="0"/>
                <a:cs typeface="Calibri" panose="020F0502020204030204" pitchFamily="34" charset="0"/>
              </a:rPr>
              <a:t>FEC</a:t>
            </a: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is less than 350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Isolated Ewe on pasture, with rapid, shallow breathing, and refusing to rise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E56306-83C4-02CB-653D-091FB26354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10D0537-FB48-B3B1-FDCD-5EE8EAFB1C92}"/>
              </a:ext>
            </a:extLst>
          </p:cNvPr>
          <p:cNvSpPr txBox="1">
            <a:spLocks noChangeArrowheads="1"/>
          </p:cNvSpPr>
          <p:nvPr/>
        </p:nvSpPr>
        <p:spPr>
          <a:xfrm>
            <a:off x="1525733" y="1662373"/>
            <a:ext cx="8422500" cy="579556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6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box:</a:t>
            </a:r>
            <a:r>
              <a:rPr lang="en-US" altLang="en-US" sz="16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16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the Boxes that would be clues to a veterinarian that there is a serious haemonchosis issue on the farm.</a:t>
            </a:r>
          </a:p>
        </p:txBody>
      </p:sp>
    </p:spTree>
    <p:extLst>
      <p:ext uri="{BB962C8B-B14F-4D97-AF65-F5344CB8AC3E}">
        <p14:creationId xmlns:p14="http://schemas.microsoft.com/office/powerpoint/2010/main" val="83120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BD13CA-938D-F68B-3A6C-319F6E6AA5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296D1-7C92-680E-CF6B-C22964AB6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3842657" cy="814695"/>
          </a:xfrm>
        </p:spPr>
        <p:txBody>
          <a:bodyPr/>
          <a:lstStyle/>
          <a:p>
            <a:pPr algn="l"/>
            <a:r>
              <a:rPr lang="en-US" sz="3200" b="1" dirty="0"/>
              <a:t>Pet Hookworms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545B42-F6DA-7958-AEDD-27B89C68CA14}"/>
              </a:ext>
            </a:extLst>
          </p:cNvPr>
          <p:cNvSpPr txBox="1"/>
          <p:nvPr/>
        </p:nvSpPr>
        <p:spPr>
          <a:xfrm>
            <a:off x="523855" y="2367664"/>
            <a:ext cx="63232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 </a:t>
            </a:r>
            <a:r>
              <a:rPr lang="en-US" dirty="0">
                <a:latin typeface="Comic Sans MS" panose="030F0702030302020204" pitchFamily="66" charset="0"/>
              </a:rPr>
              <a:t>Adult Dog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Ingestion of Infective L3s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Pale Mucous Membranes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Transmammary Transmission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5. </a:t>
            </a:r>
            <a:r>
              <a:rPr lang="en-US" dirty="0">
                <a:latin typeface="Comic Sans MS" panose="030F0702030302020204" pitchFamily="66" charset="0"/>
              </a:rPr>
              <a:t>More prevalent in Northern, cooler regions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6. </a:t>
            </a:r>
            <a:r>
              <a:rPr lang="en-US" dirty="0">
                <a:latin typeface="Comic Sans MS" panose="030F0702030302020204" pitchFamily="66" charset="0"/>
              </a:rPr>
              <a:t>Cutaneous Larval Migrans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7. </a:t>
            </a:r>
            <a:r>
              <a:rPr lang="en-US" dirty="0">
                <a:latin typeface="Comic Sans MS" panose="030F0702030302020204" pitchFamily="66" charset="0"/>
              </a:rPr>
              <a:t>Blood feeder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8. </a:t>
            </a:r>
            <a:r>
              <a:rPr lang="en-US" dirty="0">
                <a:latin typeface="Comic Sans MS" panose="030F0702030302020204" pitchFamily="66" charset="0"/>
              </a:rPr>
              <a:t>Associated with Fading Puppy Syndrome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9. </a:t>
            </a:r>
            <a:r>
              <a:rPr lang="en-US" dirty="0">
                <a:latin typeface="Comic Sans MS" panose="030F0702030302020204" pitchFamily="66" charset="0"/>
              </a:rPr>
              <a:t>Small Intestine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10. </a:t>
            </a:r>
            <a:r>
              <a:rPr lang="en-US" dirty="0">
                <a:latin typeface="Comic Sans MS" panose="030F0702030302020204" pitchFamily="66" charset="0"/>
              </a:rPr>
              <a:t>Larval Leak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C1BE6E-7948-193C-69A6-233791F089D0}"/>
              </a:ext>
            </a:extLst>
          </p:cNvPr>
          <p:cNvSpPr txBox="1"/>
          <p:nvPr/>
        </p:nvSpPr>
        <p:spPr>
          <a:xfrm>
            <a:off x="7528785" y="3429000"/>
            <a:ext cx="3897789" cy="123110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i="1" dirty="0">
                <a:latin typeface="Comic Sans MS" panose="030F0702030302020204" pitchFamily="66" charset="0"/>
              </a:rPr>
              <a:t>Ancylostoma caninum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i="1" dirty="0">
                <a:latin typeface="Comic Sans MS" panose="030F0702030302020204" pitchFamily="66" charset="0"/>
              </a:rPr>
              <a:t>Ancylostoma tubaeforme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i="1" dirty="0">
                <a:latin typeface="Comic Sans MS" panose="030F0702030302020204" pitchFamily="66" charset="0"/>
              </a:rPr>
              <a:t>Uncinaria </a:t>
            </a:r>
            <a:r>
              <a:rPr lang="en-US" i="1" dirty="0" err="1">
                <a:latin typeface="Comic Sans MS" panose="030F0702030302020204" pitchFamily="66" charset="0"/>
              </a:rPr>
              <a:t>stenocephala</a:t>
            </a:r>
            <a:endParaRPr lang="en-US" i="1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EB432F3-D91C-7517-A7A1-CC2734C36985}"/>
              </a:ext>
            </a:extLst>
          </p:cNvPr>
          <p:cNvSpPr txBox="1">
            <a:spLocks noChangeArrowheads="1"/>
          </p:cNvSpPr>
          <p:nvPr/>
        </p:nvSpPr>
        <p:spPr>
          <a:xfrm>
            <a:off x="988662" y="1593779"/>
            <a:ext cx="10593738" cy="814696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Hookworm with its associated characteristic.</a:t>
            </a:r>
          </a:p>
          <a:p>
            <a:pPr marL="0" indent="0" algn="ctr">
              <a:buClr>
                <a:srgbClr val="3333CC"/>
              </a:buClr>
              <a:buNone/>
              <a:defRPr/>
            </a:pPr>
            <a:r>
              <a:rPr lang="en-US" altLang="en-US" sz="2000" i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(Some blanks have more than one answer.)</a:t>
            </a:r>
            <a:endParaRPr lang="en-US" altLang="en-US" sz="1600" i="1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7E13C9-1AB0-623D-3D87-AB7535B3A5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82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12355-95A4-187F-0C97-060FF12DE7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FC9FA-E702-8ACC-5D68-10C3D4319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648" y="102737"/>
            <a:ext cx="10639752" cy="1354216"/>
          </a:xfrm>
        </p:spPr>
        <p:txBody>
          <a:bodyPr/>
          <a:lstStyle/>
          <a:p>
            <a:pPr algn="l"/>
            <a:r>
              <a:rPr lang="en-US" sz="4000" b="1" i="1" dirty="0"/>
              <a:t>Ancylostoma spp.</a:t>
            </a:r>
            <a:endParaRPr lang="en-US" sz="4000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AC4756-2192-AE8E-4BC1-2932E2EB6978}"/>
              </a:ext>
            </a:extLst>
          </p:cNvPr>
          <p:cNvSpPr txBox="1"/>
          <p:nvPr/>
        </p:nvSpPr>
        <p:spPr>
          <a:xfrm>
            <a:off x="250079" y="2100912"/>
            <a:ext cx="11484722" cy="43461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42900" indent="-342900">
              <a:buAutoNum type="arabicPeriod"/>
              <a:tabLst>
                <a:tab pos="5486400" algn="l"/>
              </a:tabLst>
            </a:pPr>
            <a:r>
              <a:rPr lang="en-US" sz="2400" b="1" dirty="0">
                <a:latin typeface="Comic Sans MS" panose="030F0702030302020204" pitchFamily="66" charset="0"/>
              </a:rPr>
              <a:t>Because of _____________________ transmission, one should assume that all puppies are infected with </a:t>
            </a:r>
            <a:r>
              <a:rPr lang="en-US" sz="2400" b="1" i="1" dirty="0" err="1">
                <a:latin typeface="Comic Sans MS" panose="030F0702030302020204" pitchFamily="66" charset="0"/>
              </a:rPr>
              <a:t>Ancylostomum</a:t>
            </a:r>
            <a:r>
              <a:rPr lang="en-US" sz="2400" b="1" i="1" dirty="0">
                <a:latin typeface="Comic Sans MS" panose="030F0702030302020204" pitchFamily="66" charset="0"/>
              </a:rPr>
              <a:t> caninum</a:t>
            </a:r>
            <a:r>
              <a:rPr lang="en-US" sz="2400" b="1" dirty="0">
                <a:latin typeface="Comic Sans MS" panose="030F0702030302020204" pitchFamily="66" charset="0"/>
              </a:rPr>
              <a:t>.</a:t>
            </a:r>
          </a:p>
          <a:p>
            <a:pPr>
              <a:tabLst>
                <a:tab pos="5486400" algn="l"/>
              </a:tabLst>
            </a:pPr>
            <a:endParaRPr lang="en-US" sz="1200" b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sz="2400" b="1" dirty="0">
                <a:latin typeface="Comic Sans MS" panose="030F0702030302020204" pitchFamily="66" charset="0"/>
              </a:rPr>
              <a:t>2. One deworms a female dog peri-</a:t>
            </a:r>
            <a:r>
              <a:rPr lang="en-US" sz="2400" b="1" dirty="0" err="1">
                <a:latin typeface="Comic Sans MS" panose="030F0702030302020204" pitchFamily="66" charset="0"/>
              </a:rPr>
              <a:t>parturiently</a:t>
            </a:r>
            <a:r>
              <a:rPr lang="en-US" sz="2400" b="1" dirty="0">
                <a:latin typeface="Comic Sans MS" panose="030F0702030302020204" pitchFamily="66" charset="0"/>
              </a:rPr>
              <a:t> to</a:t>
            </a:r>
          </a:p>
          <a:p>
            <a:pPr>
              <a:tabLst>
                <a:tab pos="5486400" algn="l"/>
              </a:tabLst>
            </a:pPr>
            <a:endParaRPr lang="en-US" sz="1200" b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sz="2400" b="1" dirty="0">
                <a:latin typeface="Comic Sans MS" panose="030F0702030302020204" pitchFamily="66" charset="0"/>
              </a:rPr>
              <a:t> ____________________________.</a:t>
            </a:r>
          </a:p>
          <a:p>
            <a:pPr>
              <a:tabLst>
                <a:tab pos="5486400" algn="l"/>
              </a:tabLst>
            </a:pPr>
            <a:endParaRPr lang="en-US" sz="1200" b="1" dirty="0">
              <a:latin typeface="Comic Sans MS" panose="030F0702030302020204" pitchFamily="66" charset="0"/>
            </a:endParaRPr>
          </a:p>
          <a:p>
            <a:r>
              <a:rPr lang="en-US" sz="2400" b="1" dirty="0">
                <a:latin typeface="+mn-lt"/>
              </a:rPr>
              <a:t>3. What route of infection results in adult </a:t>
            </a:r>
            <a:r>
              <a:rPr lang="en-US" sz="2400" b="1" i="1" dirty="0">
                <a:latin typeface="+mn-lt"/>
              </a:rPr>
              <a:t>Ancylostoma spp.</a:t>
            </a:r>
            <a:r>
              <a:rPr lang="en-US" sz="2400" b="1" dirty="0">
                <a:latin typeface="+mn-lt"/>
              </a:rPr>
              <a:t> in the intestine of the adult dog or cat?  ______________________</a:t>
            </a:r>
          </a:p>
          <a:p>
            <a:endParaRPr lang="en-US" sz="2400" b="1" dirty="0">
              <a:latin typeface="+mn-lt"/>
            </a:endParaRPr>
          </a:p>
          <a:p>
            <a:r>
              <a:rPr lang="en-US" sz="2400" b="1" dirty="0">
                <a:latin typeface="+mn-lt"/>
              </a:rPr>
              <a:t>4. Kittens and puppies should be treated at _________ old and every ___________, until heartworm preventative is started.</a:t>
            </a:r>
          </a:p>
          <a:p>
            <a:pPr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1200" b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sz="2400" b="1" dirty="0">
              <a:latin typeface="Comic Sans MS" panose="030F0702030302020204" pitchFamily="66" charset="0"/>
            </a:endParaRPr>
          </a:p>
          <a:p>
            <a:pPr marL="1252538" indent="-1252538">
              <a:tabLst>
                <a:tab pos="5486400" algn="l"/>
              </a:tabLst>
            </a:pP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D6A9A19-04BC-FADC-E0C4-DFAF787F0CEB}"/>
              </a:ext>
            </a:extLst>
          </p:cNvPr>
          <p:cNvSpPr txBox="1">
            <a:spLocks noChangeArrowheads="1"/>
          </p:cNvSpPr>
          <p:nvPr/>
        </p:nvSpPr>
        <p:spPr>
          <a:xfrm>
            <a:off x="757453" y="1659797"/>
            <a:ext cx="2460309" cy="441115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Fill in the blank:</a:t>
            </a:r>
            <a:endParaRPr lang="en-US" altLang="en-US" sz="20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60BE5D-B479-609D-4E73-DB00F9BD36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3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E7B31A-5584-EAF0-0839-213F32D0E5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37B6B6C2-4D3D-2E55-0FB8-C84523893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4604" y="200025"/>
            <a:ext cx="11247102" cy="1219200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  <a:t>Ancylostoma spp.</a:t>
            </a:r>
            <a:br>
              <a:rPr lang="en-US" altLang="en-US" b="1" i="1" dirty="0">
                <a:latin typeface="Comic Sans MS" panose="030F0702030302020204" pitchFamily="66" charset="0"/>
                <a:cs typeface="Times New Roman" pitchFamily="18" charset="0"/>
              </a:rPr>
            </a:br>
            <a:r>
              <a:rPr lang="en-US" altLang="en-US" sz="3200" dirty="0">
                <a:latin typeface="Comic Sans MS" panose="030F0702030302020204" pitchFamily="66" charset="0"/>
                <a:cs typeface="Times New Roman" pitchFamily="18" charset="0"/>
              </a:rPr>
              <a:t>Control</a:t>
            </a:r>
            <a:endParaRPr lang="en-US" alt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53B79-4E42-6C1F-01BC-CF0314A15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997" y="2579497"/>
            <a:ext cx="8611089" cy="400989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Prevent ingestion of grasshoppers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Prompt removal of feces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SzPct val="150000"/>
              <a:buNone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Fecal checks 4x in a puppy or kittens 1</a:t>
            </a:r>
            <a:r>
              <a:rPr lang="en-US" sz="1700" kern="100" baseline="30000" dirty="0">
                <a:ea typeface="Times New Roman" panose="02020603050405020304" pitchFamily="18" charset="0"/>
                <a:cs typeface="Calibri" panose="020F0502020204030204" pitchFamily="34" charset="0"/>
              </a:rPr>
              <a:t>st</a:t>
            </a: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year of life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Mosquito repellant</a:t>
            </a:r>
            <a:endParaRPr lang="en-US" sz="170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7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Prevent predation of rodents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Monthly </a:t>
            </a:r>
            <a:r>
              <a:rPr lang="en-US" sz="1800" kern="100" dirty="0" err="1">
                <a:ea typeface="Times New Roman" panose="02020603050405020304" pitchFamily="18" charset="0"/>
                <a:cs typeface="Calibri" panose="020F0502020204030204" pitchFamily="34" charset="0"/>
              </a:rPr>
              <a:t>HW</a:t>
            </a: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preventative that includes dewormer for GI nematodes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Prevent a cat from sleeping with a hookworm positive dog.</a:t>
            </a: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SzPct val="150000"/>
              <a:buFont typeface="Wingdings" panose="05000000000000000000" pitchFamily="2" charset="2"/>
              <a:buChar char="q"/>
            </a:pPr>
            <a:r>
              <a:rPr lang="en-US" sz="1800" kern="100" dirty="0">
                <a:ea typeface="Times New Roman" panose="02020603050405020304" pitchFamily="18" charset="0"/>
                <a:cs typeface="Calibri" panose="020F0502020204030204" pitchFamily="34" charset="0"/>
              </a:rPr>
              <a:t> Check for Dewormer Resistance, with a 14-day fecal recheck.</a:t>
            </a:r>
            <a:endParaRPr lang="en-US" sz="1050" kern="100" dirty="0"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8A4286-DB84-D336-1FE9-CF7B6FC74E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F4652-A1A8-4671-B02C-0800869B823E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AB23690-1D98-A8F2-4B81-F5014AB78D51}"/>
              </a:ext>
            </a:extLst>
          </p:cNvPr>
          <p:cNvSpPr txBox="1">
            <a:spLocks noChangeArrowheads="1"/>
          </p:cNvSpPr>
          <p:nvPr/>
        </p:nvSpPr>
        <p:spPr>
          <a:xfrm>
            <a:off x="1525733" y="1662373"/>
            <a:ext cx="8422500" cy="579556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6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box:</a:t>
            </a:r>
            <a:r>
              <a:rPr lang="en-US" altLang="en-US" sz="16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16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Check the Boxes that are good control measures against Pet Hookworms. </a:t>
            </a:r>
          </a:p>
        </p:txBody>
      </p:sp>
    </p:spTree>
    <p:extLst>
      <p:ext uri="{BB962C8B-B14F-4D97-AF65-F5344CB8AC3E}">
        <p14:creationId xmlns:p14="http://schemas.microsoft.com/office/powerpoint/2010/main" val="2743013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E4E50-6F47-4CDF-ED45-EA8D57DDEB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D1AF-7D06-A8DD-49FA-E0F2E3B72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2257"/>
            <a:ext cx="10972800" cy="814695"/>
          </a:xfrm>
        </p:spPr>
        <p:txBody>
          <a:bodyPr/>
          <a:lstStyle/>
          <a:p>
            <a:pPr algn="l"/>
            <a:r>
              <a:rPr lang="en-US" sz="3200" b="1" dirty="0"/>
              <a:t>Forms of Hookworm Disease in Dogs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D9BAF2-42FB-4ED7-336D-3EF59E6C8CAE}"/>
              </a:ext>
            </a:extLst>
          </p:cNvPr>
          <p:cNvSpPr txBox="1"/>
          <p:nvPr/>
        </p:nvSpPr>
        <p:spPr>
          <a:xfrm>
            <a:off x="877223" y="2241028"/>
            <a:ext cx="832269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1.</a:t>
            </a:r>
            <a:r>
              <a:rPr lang="en-US" dirty="0">
                <a:latin typeface="Comic Sans MS" panose="030F0702030302020204" pitchFamily="66" charset="0"/>
              </a:rPr>
              <a:t> Unthrifty Older Dogs with Immunosuppression issues</a:t>
            </a:r>
          </a:p>
          <a:p>
            <a:pPr marL="914400" indent="-914400"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 marL="914400" indent="-914400"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2. </a:t>
            </a:r>
            <a:r>
              <a:rPr lang="en-US" dirty="0">
                <a:latin typeface="Comic Sans MS" panose="030F0702030302020204" pitchFamily="66" charset="0"/>
              </a:rPr>
              <a:t>Severe acute anemia in neonate puppies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3. </a:t>
            </a:r>
            <a:r>
              <a:rPr lang="en-US" dirty="0">
                <a:latin typeface="Comic Sans MS" panose="030F0702030302020204" pitchFamily="66" charset="0"/>
              </a:rPr>
              <a:t>Skin Penetration of Puppy by Infective L3s</a:t>
            </a:r>
          </a:p>
          <a:p>
            <a:pPr>
              <a:tabLst>
                <a:tab pos="54864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4. </a:t>
            </a:r>
            <a:r>
              <a:rPr lang="en-US" dirty="0">
                <a:latin typeface="Comic Sans MS" panose="030F0702030302020204" pitchFamily="66" charset="0"/>
              </a:rPr>
              <a:t>Larval Leak</a:t>
            </a: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___ 5. </a:t>
            </a:r>
            <a:r>
              <a:rPr lang="en-US" dirty="0">
                <a:latin typeface="Comic Sans MS" panose="030F0702030302020204" pitchFamily="66" charset="0"/>
              </a:rPr>
              <a:t>May need transfusions &amp; iron supplements</a:t>
            </a:r>
            <a:endParaRPr lang="en-US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>
              <a:tabLst>
                <a:tab pos="4114800" algn="l"/>
              </a:tabLst>
            </a:pPr>
            <a:endParaRPr lang="en-US" sz="1000" dirty="0">
              <a:latin typeface="Comic Sans MS" panose="030F0702030302020204" pitchFamily="66" charset="0"/>
            </a:endParaRPr>
          </a:p>
          <a:p>
            <a:pPr>
              <a:tabLst>
                <a:tab pos="4114800" algn="l"/>
              </a:tabLst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/>
                <a:cs typeface="Arial" charset="0"/>
              </a:rPr>
              <a:t>___ 6.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/>
                <a:cs typeface="Arial" charset="0"/>
              </a:rPr>
              <a:t>Transmammary Transmission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66D3C9-C962-C3A7-C71E-FCA7B4C438BF}"/>
              </a:ext>
            </a:extLst>
          </p:cNvPr>
          <p:cNvSpPr txBox="1"/>
          <p:nvPr/>
        </p:nvSpPr>
        <p:spPr>
          <a:xfrm>
            <a:off x="9421258" y="2735432"/>
            <a:ext cx="2313542" cy="123110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A. </a:t>
            </a:r>
            <a:r>
              <a:rPr lang="en-US" dirty="0">
                <a:latin typeface="Comic Sans MS" panose="030F0702030302020204" pitchFamily="66" charset="0"/>
              </a:rPr>
              <a:t>Peracute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B. </a:t>
            </a:r>
            <a:r>
              <a:rPr lang="en-US" dirty="0">
                <a:latin typeface="Comic Sans MS" panose="030F0702030302020204" pitchFamily="66" charset="0"/>
              </a:rPr>
              <a:t>Acute</a:t>
            </a:r>
          </a:p>
          <a:p>
            <a:pPr>
              <a:tabLst>
                <a:tab pos="5486400" algn="l"/>
              </a:tabLst>
            </a:pPr>
            <a:endParaRPr lang="en-US" sz="1000" i="1" dirty="0">
              <a:latin typeface="Comic Sans MS" panose="030F0702030302020204" pitchFamily="66" charset="0"/>
            </a:endParaRPr>
          </a:p>
          <a:p>
            <a:pPr>
              <a:tabLst>
                <a:tab pos="5486400" algn="l"/>
              </a:tabLst>
            </a:pPr>
            <a:r>
              <a:rPr lang="en-US" b="1" dirty="0">
                <a:latin typeface="Comic Sans MS" panose="030F0702030302020204" pitchFamily="66" charset="0"/>
              </a:rPr>
              <a:t>C. </a:t>
            </a:r>
            <a:r>
              <a:rPr lang="en-US" dirty="0">
                <a:latin typeface="Comic Sans MS" panose="030F0702030302020204" pitchFamily="66" charset="0"/>
              </a:rPr>
              <a:t>Chronic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2FFCF6FC-94B3-E278-D076-9D3EB3969C2F}"/>
              </a:ext>
            </a:extLst>
          </p:cNvPr>
          <p:cNvSpPr txBox="1">
            <a:spLocks noChangeArrowheads="1"/>
          </p:cNvSpPr>
          <p:nvPr/>
        </p:nvSpPr>
        <p:spPr>
          <a:xfrm>
            <a:off x="965226" y="1641008"/>
            <a:ext cx="10593738" cy="452197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0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Matching:</a:t>
            </a:r>
            <a:r>
              <a:rPr lang="en-US" altLang="en-US" sz="2000" b="1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 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Match each Form of Hookworm </a:t>
            </a:r>
            <a:r>
              <a:rPr lang="en-US" altLang="en-US" sz="2000" kern="0" dirty="0" err="1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DZ</a:t>
            </a:r>
            <a:r>
              <a:rPr lang="en-US" altLang="en-US" sz="2000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 with its associated characteristic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1924796-4A33-0F75-EF09-E19D1DD14E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212D7-3E8B-47AC-BFED-3967AB759974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CA8A98-18F9-8374-6309-6D6182E26787}"/>
              </a:ext>
            </a:extLst>
          </p:cNvPr>
          <p:cNvSpPr txBox="1"/>
          <p:nvPr/>
        </p:nvSpPr>
        <p:spPr>
          <a:xfrm>
            <a:off x="965226" y="6122149"/>
            <a:ext cx="99431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sz="1600" b="1">
                <a:latin typeface="Comic Sans MS" panose="030F0702030302020204" pitchFamily="66" charset="0"/>
              </a:rPr>
              <a:t>___ 2. </a:t>
            </a:r>
            <a:r>
              <a:rPr lang="en-US" sz="1600" dirty="0">
                <a:latin typeface="Comic Sans MS" panose="030F0702030302020204" pitchFamily="66" charset="0"/>
              </a:rPr>
              <a:t>If a lethargic 2-week-old puppy comes in with pale mucous membranes, one should verify hookworm eggs in the feces prior to giving a dewormer.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CB88D160-2361-0144-9602-1EF01BEAB030}"/>
              </a:ext>
            </a:extLst>
          </p:cNvPr>
          <p:cNvSpPr txBox="1">
            <a:spLocks noChangeArrowheads="1"/>
          </p:cNvSpPr>
          <p:nvPr/>
        </p:nvSpPr>
        <p:spPr>
          <a:xfrm>
            <a:off x="721039" y="5260162"/>
            <a:ext cx="10593738" cy="430860"/>
          </a:xfrm>
          <a:prstGeom prst="rect">
            <a:avLst/>
          </a:prstGeom>
        </p:spPr>
        <p:txBody>
          <a:bodyPr>
            <a:noAutofit/>
          </a:bodyPr>
          <a:lstStyle>
            <a:lvl1pPr marL="23177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465138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682625" indent="-2317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914400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146175" indent="-2254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Clr>
                <a:srgbClr val="3333CC"/>
              </a:buClr>
              <a:buFont typeface="Wingdings" panose="05000000000000000000" pitchFamily="2" charset="2"/>
              <a:buNone/>
              <a:defRPr/>
            </a:pPr>
            <a:r>
              <a:rPr lang="en-US" altLang="en-US" sz="1800" b="1" u="sng" kern="0" dirty="0">
                <a:solidFill>
                  <a:srgbClr val="000000"/>
                </a:solidFill>
                <a:latin typeface="Comic Sans MS" panose="030F0702030302020204" pitchFamily="66" charset="0"/>
                <a:cs typeface="Times New Roman" pitchFamily="18" charset="0"/>
              </a:rPr>
              <a:t>True/False:</a:t>
            </a:r>
            <a:endParaRPr lang="en-US" altLang="en-US" sz="1800" kern="0" dirty="0">
              <a:solidFill>
                <a:srgbClr val="000000"/>
              </a:solidFill>
              <a:latin typeface="Comic Sans MS" panose="030F0702030302020204" pitchFamily="66" charset="0"/>
              <a:cs typeface="Times New Roman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BAF7E02-9652-F96F-A808-04DF7F2F0E96}"/>
              </a:ext>
            </a:extLst>
          </p:cNvPr>
          <p:cNvCxnSpPr/>
          <p:nvPr/>
        </p:nvCxnSpPr>
        <p:spPr>
          <a:xfrm>
            <a:off x="609600" y="5044343"/>
            <a:ext cx="10448667" cy="0"/>
          </a:xfrm>
          <a:prstGeom prst="line">
            <a:avLst/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462129B-1170-0EF9-A8FB-AE78A5B73482}"/>
              </a:ext>
            </a:extLst>
          </p:cNvPr>
          <p:cNvSpPr txBox="1"/>
          <p:nvPr/>
        </p:nvSpPr>
        <p:spPr>
          <a:xfrm>
            <a:off x="965226" y="5662925"/>
            <a:ext cx="9943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tabLst>
                <a:tab pos="5486400" algn="l"/>
              </a:tabLst>
            </a:pPr>
            <a:r>
              <a:rPr lang="en-US" sz="1600" b="1" dirty="0">
                <a:latin typeface="Comic Sans MS" panose="030F0702030302020204" pitchFamily="66" charset="0"/>
              </a:rPr>
              <a:t>___ 1. </a:t>
            </a:r>
            <a:r>
              <a:rPr lang="en-US" sz="1600" dirty="0">
                <a:latin typeface="Comic Sans MS" panose="030F0702030302020204" pitchFamily="66" charset="0"/>
              </a:rPr>
              <a:t>Multi-Drug Resistance is a growing problem for trying to control </a:t>
            </a:r>
            <a:r>
              <a:rPr lang="en-US" sz="1600" i="1" dirty="0">
                <a:latin typeface="Comic Sans MS" panose="030F0702030302020204" pitchFamily="66" charset="0"/>
              </a:rPr>
              <a:t>Ancylostoma caninum.</a:t>
            </a:r>
          </a:p>
        </p:txBody>
      </p:sp>
    </p:spTree>
    <p:extLst>
      <p:ext uri="{BB962C8B-B14F-4D97-AF65-F5344CB8AC3E}">
        <p14:creationId xmlns:p14="http://schemas.microsoft.com/office/powerpoint/2010/main" val="131633887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93FF649-6AF6-49DD-9D35-F6985BFE34D6}"/>
    </a:ext>
  </a:extLst>
</a:theme>
</file>

<file path=ppt/theme/theme2.xml><?xml version="1.0" encoding="utf-8"?>
<a:theme xmlns:a="http://schemas.openxmlformats.org/drawingml/2006/main" name="1_JRDF_Theme 1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009999"/>
      </a:hlink>
      <a:folHlink>
        <a:srgbClr val="99CC00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2265DFC1-7933-4301-9053-9F9595B9B7F2}"/>
    </a:ext>
  </a:extLst>
</a:theme>
</file>

<file path=ppt/theme/theme3.xml><?xml version="1.0" encoding="utf-8"?>
<a:theme xmlns:a="http://schemas.openxmlformats.org/drawingml/2006/main" name="1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D274E512-A19E-446E-B514-685B15A3BFBE}"/>
    </a:ext>
  </a:ext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4_lecture_15.pptx" id="{D50DDA1F-7E7D-4C51-BD7B-D8EDE2AE1E43}" vid="{677D68D5-188B-40F4-82B8-0009D0AE5DE1}"/>
    </a:ext>
  </a:extLst>
</a:theme>
</file>

<file path=ppt/theme/theme5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4_lecture_15.pptx" id="{D50DDA1F-7E7D-4C51-BD7B-D8EDE2AE1E43}" vid="{A70893A7-025F-44AC-BA98-AD0198119E73}"/>
    </a:ext>
  </a:extLst>
</a:theme>
</file>

<file path=ppt/theme/theme6.xml><?xml version="1.0" encoding="utf-8"?>
<a:theme xmlns:a="http://schemas.openxmlformats.org/drawingml/2006/main" name="JRDF_Theme 1">
  <a:themeElements>
    <a:clrScheme name="Custom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3399"/>
      </a:accent1>
      <a:accent2>
        <a:srgbClr val="FFC000"/>
      </a:accent2>
      <a:accent3>
        <a:srgbClr val="BFBFBF"/>
      </a:accent3>
      <a:accent4>
        <a:srgbClr val="00B050"/>
      </a:accent4>
      <a:accent5>
        <a:srgbClr val="FF0000"/>
      </a:accent5>
      <a:accent6>
        <a:srgbClr val="FFFF00"/>
      </a:accent6>
      <a:hlink>
        <a:srgbClr val="FF0000"/>
      </a:hlink>
      <a:folHlink>
        <a:srgbClr val="FFCCCC"/>
      </a:folHlink>
    </a:clrScheme>
    <a:fontScheme name="Custom 1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VP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P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P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quare bullets.pptx" id="{C1DDB4A3-5B3B-4EC4-B88D-685FE099B209}" vid="{5A6593AC-7BB6-4FC1-92B2-2A4E3015FE6D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6358</TotalTime>
  <Words>726</Words>
  <Application>Microsoft Office PowerPoint</Application>
  <PresentationFormat>Widescreen</PresentationFormat>
  <Paragraphs>158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Tahoma</vt:lpstr>
      <vt:lpstr>Times New Roman</vt:lpstr>
      <vt:lpstr>Wingdings</vt:lpstr>
      <vt:lpstr>Blends</vt:lpstr>
      <vt:lpstr>1_JRDF_Theme 1</vt:lpstr>
      <vt:lpstr>1_Blends</vt:lpstr>
      <vt:lpstr>1_Default Design</vt:lpstr>
      <vt:lpstr>1_Office Theme</vt:lpstr>
      <vt:lpstr>JRDF_Theme 1</vt:lpstr>
      <vt:lpstr>PowerPoint Presentation</vt:lpstr>
      <vt:lpstr>Haemonchus   v/s   other Pasture-borne Nematodes</vt:lpstr>
      <vt:lpstr>Forms of Haemonchosis</vt:lpstr>
      <vt:lpstr>Haemonchus contortus Clues</vt:lpstr>
      <vt:lpstr>Pet Hookworms</vt:lpstr>
      <vt:lpstr>Ancylostoma spp.</vt:lpstr>
      <vt:lpstr>Ancylostoma spp. Control</vt:lpstr>
      <vt:lpstr>Forms of Hookworm Disease in Dogs</vt:lpstr>
    </vt:vector>
  </TitlesOfParts>
  <Company>North Carolina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R Flowers</dc:creator>
  <cp:lastModifiedBy>James R Flowers</cp:lastModifiedBy>
  <cp:revision>129</cp:revision>
  <cp:lastPrinted>2024-10-02T16:00:51Z</cp:lastPrinted>
  <dcterms:created xsi:type="dcterms:W3CDTF">2022-09-23T15:17:00Z</dcterms:created>
  <dcterms:modified xsi:type="dcterms:W3CDTF">2024-10-08T21:48:03Z</dcterms:modified>
</cp:coreProperties>
</file>