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5"/>
  </p:notesMasterIdLst>
  <p:sldIdLst>
    <p:sldId id="339" r:id="rId7"/>
    <p:sldId id="665" r:id="rId8"/>
    <p:sldId id="696" r:id="rId9"/>
    <p:sldId id="697" r:id="rId10"/>
    <p:sldId id="701" r:id="rId11"/>
    <p:sldId id="702" r:id="rId12"/>
    <p:sldId id="703" r:id="rId13"/>
    <p:sldId id="699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591" autoAdjust="0"/>
  </p:normalViewPr>
  <p:slideViewPr>
    <p:cSldViewPr snapToGrid="0">
      <p:cViewPr varScale="1">
        <p:scale>
          <a:sx n="88" d="100"/>
          <a:sy n="88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i="1" dirty="0">
                <a:latin typeface="Comic Sans MS" panose="030F0702030302020204" pitchFamily="66" charset="0"/>
              </a:rPr>
              <a:t>Haemonchus &amp; </a:t>
            </a:r>
            <a:r>
              <a:rPr lang="en-US" sz="2800" b="1" dirty="0">
                <a:latin typeface="Comic Sans MS" panose="030F0702030302020204" pitchFamily="66" charset="0"/>
              </a:rPr>
              <a:t>Hookworms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Haemonchus   v/s   other Pasture-borne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523854" y="2830201"/>
            <a:ext cx="70049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FAMACHA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Dark watery diarrhea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Moroccan Leather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Ingest L3s while Grazing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Bottle Jaw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Bankrupt worm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Blood feeder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8. </a:t>
            </a:r>
            <a:r>
              <a:rPr lang="en-US" dirty="0">
                <a:latin typeface="Comic Sans MS" panose="030F0702030302020204" pitchFamily="66" charset="0"/>
              </a:rPr>
              <a:t>Most important helminth of Sheep &amp; Goats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9. </a:t>
            </a:r>
            <a:r>
              <a:rPr lang="en-US" dirty="0">
                <a:latin typeface="Comic Sans MS" panose="030F0702030302020204" pitchFamily="66" charset="0"/>
              </a:rPr>
              <a:t>Small Intestine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3897789" cy="166199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dirty="0">
                <a:latin typeface="Comic Sans MS" panose="030F0702030302020204" pitchFamily="66" charset="0"/>
              </a:rPr>
              <a:t>All of the Following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Haemonchus contortus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Ostertagia ostertagi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Trichostrongylus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colubriformis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118919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characteristic.</a:t>
            </a: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ASSUME SINGLE INFECTION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5F82E-F36C-5014-0CC3-71275067E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CC57-1334-4952-13C9-C9F36ED3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Forms of Haemonchosis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963A7-4AF9-0C78-CB3F-54B8714B8F5A}"/>
              </a:ext>
            </a:extLst>
          </p:cNvPr>
          <p:cNvSpPr txBox="1"/>
          <p:nvPr/>
        </p:nvSpPr>
        <p:spPr>
          <a:xfrm>
            <a:off x="877223" y="2241028"/>
            <a:ext cx="83226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</a:t>
            </a:r>
            <a:r>
              <a:rPr lang="en-US" dirty="0">
                <a:latin typeface="Comic Sans MS" panose="030F0702030302020204" pitchFamily="66" charset="0"/>
              </a:rPr>
              <a:t> Progressive weight loss over time, Poor Body Score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Moderate FAMACHA, Moderate </a:t>
            </a:r>
            <a:r>
              <a:rPr lang="en-US" dirty="0" err="1">
                <a:latin typeface="Comic Sans MS" panose="030F0702030302020204" pitchFamily="66" charset="0"/>
              </a:rPr>
              <a:t>FEC</a:t>
            </a:r>
            <a:r>
              <a:rPr lang="en-US" dirty="0">
                <a:latin typeface="Comic Sans MS" panose="030F0702030302020204" pitchFamily="66" charset="0"/>
              </a:rPr>
              <a:t>, Bottle Jaw, Good Body Score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Lambs start dying 1 week after put out to pasture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High Morbidity, Low Mortality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High FAMACHA, No </a:t>
            </a:r>
            <a:r>
              <a:rPr lang="en-US" dirty="0" err="1">
                <a:latin typeface="Comic Sans MS" panose="030F0702030302020204" pitchFamily="66" charset="0"/>
              </a:rPr>
              <a:t>FEC</a:t>
            </a:r>
            <a:r>
              <a:rPr lang="en-US" dirty="0">
                <a:latin typeface="Comic Sans MS" panose="030F0702030302020204" pitchFamily="66" charset="0"/>
              </a:rPr>
              <a:t>, No Bottle Jaw, Good Body Score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___ 6.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Very High Mortality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EED2F9-52BD-8353-5935-C965856EBB98}"/>
              </a:ext>
            </a:extLst>
          </p:cNvPr>
          <p:cNvSpPr txBox="1"/>
          <p:nvPr/>
        </p:nvSpPr>
        <p:spPr>
          <a:xfrm>
            <a:off x="9421258" y="2735432"/>
            <a:ext cx="2313542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dirty="0">
                <a:latin typeface="Comic Sans MS" panose="030F0702030302020204" pitchFamily="66" charset="0"/>
              </a:rPr>
              <a:t>Hyperacute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dirty="0">
                <a:latin typeface="Comic Sans MS" panose="030F0702030302020204" pitchFamily="66" charset="0"/>
              </a:rPr>
              <a:t>Acute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Chronic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48567FC-AC30-7FB1-3119-C78A12AD5440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452197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Form of Haemonchosis with its associated characteristic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17CFB0-0A19-D8B0-8A89-1E68FDCC5F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8E756-3A11-A1AC-F836-A693730AE27B}"/>
              </a:ext>
            </a:extLst>
          </p:cNvPr>
          <p:cNvSpPr txBox="1"/>
          <p:nvPr/>
        </p:nvSpPr>
        <p:spPr>
          <a:xfrm>
            <a:off x="877223" y="5593050"/>
            <a:ext cx="994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1. </a:t>
            </a:r>
            <a:r>
              <a:rPr lang="en-US" sz="1600" dirty="0">
                <a:latin typeface="Comic Sans MS" panose="030F0702030302020204" pitchFamily="66" charset="0"/>
              </a:rPr>
              <a:t>When trying to manage </a:t>
            </a:r>
            <a:r>
              <a:rPr lang="en-US" sz="1600" i="1" dirty="0">
                <a:latin typeface="Comic Sans MS" panose="030F0702030302020204" pitchFamily="66" charset="0"/>
              </a:rPr>
              <a:t>Haemonchus</a:t>
            </a:r>
            <a:r>
              <a:rPr lang="en-US" sz="1600" dirty="0">
                <a:latin typeface="Comic Sans MS" panose="030F0702030302020204" pitchFamily="66" charset="0"/>
              </a:rPr>
              <a:t> infections, Dewormer Resistance is a very serious problem for Sheep and Goat producers.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06189E2-57AF-4470-8038-56CAA328CCA9}"/>
              </a:ext>
            </a:extLst>
          </p:cNvPr>
          <p:cNvSpPr txBox="1">
            <a:spLocks noChangeArrowheads="1"/>
          </p:cNvSpPr>
          <p:nvPr/>
        </p:nvSpPr>
        <p:spPr>
          <a:xfrm>
            <a:off x="721039" y="5194846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True/False: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A2E6A1-AF5D-8CC4-2034-5CA1C1F49A23}"/>
              </a:ext>
            </a:extLst>
          </p:cNvPr>
          <p:cNvCxnSpPr/>
          <p:nvPr/>
        </p:nvCxnSpPr>
        <p:spPr>
          <a:xfrm>
            <a:off x="609600" y="5044343"/>
            <a:ext cx="10448667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8C3481A-89F6-65B2-0D1C-F5D7AF36DF9D}"/>
              </a:ext>
            </a:extLst>
          </p:cNvPr>
          <p:cNvSpPr txBox="1"/>
          <p:nvPr/>
        </p:nvSpPr>
        <p:spPr>
          <a:xfrm>
            <a:off x="877223" y="6153452"/>
            <a:ext cx="994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2. </a:t>
            </a:r>
            <a:r>
              <a:rPr lang="en-US" sz="1600" dirty="0">
                <a:latin typeface="Comic Sans MS" panose="030F0702030302020204" pitchFamily="66" charset="0"/>
              </a:rPr>
              <a:t>The 1</a:t>
            </a:r>
            <a:r>
              <a:rPr lang="en-US" sz="1600" baseline="30000" dirty="0">
                <a:latin typeface="Comic Sans MS" panose="030F0702030302020204" pitchFamily="66" charset="0"/>
              </a:rPr>
              <a:t>st</a:t>
            </a:r>
            <a:r>
              <a:rPr lang="en-US" sz="1600" dirty="0">
                <a:latin typeface="Comic Sans MS" panose="030F0702030302020204" pitchFamily="66" charset="0"/>
              </a:rPr>
              <a:t> action for a veterinarian confronted with a kid goat with severe peracute haemonchosis is to deworm.</a:t>
            </a:r>
          </a:p>
        </p:txBody>
      </p:sp>
    </p:spTree>
    <p:extLst>
      <p:ext uri="{BB962C8B-B14F-4D97-AF65-F5344CB8AC3E}">
        <p14:creationId xmlns:p14="http://schemas.microsoft.com/office/powerpoint/2010/main" val="392945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73DAD-44CE-DD06-9C59-7AA625685A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5E6C2B5D-D28B-04B7-CE08-0600A2FD0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Haemonchus contortus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3200" dirty="0">
                <a:latin typeface="Comic Sans MS" panose="030F0702030302020204" pitchFamily="66" charset="0"/>
                <a:cs typeface="Times New Roman" pitchFamily="18" charset="0"/>
              </a:rPr>
              <a:t>Clues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D1BC-954C-656E-521B-CC6D852CB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97" y="2579497"/>
            <a:ext cx="8611089" cy="40098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Goats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Horse &amp; Sheep grazed together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Spring, Lambing Season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Black Tarry Feces</a:t>
            </a:r>
            <a:endParaRPr lang="en-US" sz="170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Few sheep raised on dirt paddocks fed hay &amp;  grain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FECRT</a:t>
            </a: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is less than 75%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Pale Mucous Membranes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Average herd </a:t>
            </a:r>
            <a:r>
              <a:rPr lang="en-US" sz="18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FEC</a:t>
            </a: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is less than 350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Isolated Ewe on pasture, with rapid, shallow breathing, and refusing to rise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E56306-83C4-02CB-653D-091FB26354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0D0537-FB48-B3B1-FDCD-5EE8EAFB1C92}"/>
              </a:ext>
            </a:extLst>
          </p:cNvPr>
          <p:cNvSpPr txBox="1">
            <a:spLocks noChangeArrowheads="1"/>
          </p:cNvSpPr>
          <p:nvPr/>
        </p:nvSpPr>
        <p:spPr>
          <a:xfrm>
            <a:off x="1525733" y="1662373"/>
            <a:ext cx="8422500" cy="57955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16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16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would be clues to a veterinarian that there is a serious haemonchosis issue on the farm.</a:t>
            </a:r>
          </a:p>
        </p:txBody>
      </p:sp>
    </p:spTree>
    <p:extLst>
      <p:ext uri="{BB962C8B-B14F-4D97-AF65-F5344CB8AC3E}">
        <p14:creationId xmlns:p14="http://schemas.microsoft.com/office/powerpoint/2010/main" val="8312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D13CA-938D-F68B-3A6C-319F6E6AA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96D1-7C92-680E-CF6B-C22964AB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3842657" cy="814695"/>
          </a:xfrm>
        </p:spPr>
        <p:txBody>
          <a:bodyPr/>
          <a:lstStyle/>
          <a:p>
            <a:pPr algn="l"/>
            <a:r>
              <a:rPr lang="en-US" sz="3200" b="1" dirty="0"/>
              <a:t>Pet Hookworms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45B42-F6DA-7958-AEDD-27B89C68CA14}"/>
              </a:ext>
            </a:extLst>
          </p:cNvPr>
          <p:cNvSpPr txBox="1"/>
          <p:nvPr/>
        </p:nvSpPr>
        <p:spPr>
          <a:xfrm>
            <a:off x="523855" y="2367664"/>
            <a:ext cx="63232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Adult Dog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Ingestion of Infective L3s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Pale Mucous Membranes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Transmammary Transmission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More prevalent in Northern, cooler regions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Cutaneous Larval Migrans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Blood feeder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8. </a:t>
            </a:r>
            <a:r>
              <a:rPr lang="en-US" dirty="0">
                <a:latin typeface="Comic Sans MS" panose="030F0702030302020204" pitchFamily="66" charset="0"/>
              </a:rPr>
              <a:t>Associated with Fading Puppy Syndrome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9. </a:t>
            </a:r>
            <a:r>
              <a:rPr lang="en-US" dirty="0">
                <a:latin typeface="Comic Sans MS" panose="030F0702030302020204" pitchFamily="66" charset="0"/>
              </a:rPr>
              <a:t>Small Intestine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10. </a:t>
            </a:r>
            <a:r>
              <a:rPr lang="en-US" dirty="0">
                <a:latin typeface="Comic Sans MS" panose="030F0702030302020204" pitchFamily="66" charset="0"/>
              </a:rPr>
              <a:t>Larval Leak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1BE6E-7948-193C-69A6-233791F089D0}"/>
              </a:ext>
            </a:extLst>
          </p:cNvPr>
          <p:cNvSpPr txBox="1"/>
          <p:nvPr/>
        </p:nvSpPr>
        <p:spPr>
          <a:xfrm>
            <a:off x="7528785" y="3429000"/>
            <a:ext cx="3897789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Ancylostoma caninum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Ancylostoma tubaeforme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Uncinaria </a:t>
            </a:r>
            <a:r>
              <a:rPr lang="en-US" i="1" dirty="0" err="1">
                <a:latin typeface="Comic Sans MS" panose="030F0702030302020204" pitchFamily="66" charset="0"/>
              </a:rPr>
              <a:t>stenocephala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EB432F3-D91C-7517-A7A1-CC2734C36985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593779"/>
            <a:ext cx="10593738" cy="81469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Hookworm with its associated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E13C9-1AB0-623D-3D87-AB7535B3A5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12355-95A4-187F-0C97-060FF12DE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C9FA-E702-8ACC-5D68-10C3D431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48" y="102737"/>
            <a:ext cx="10639752" cy="1354216"/>
          </a:xfrm>
        </p:spPr>
        <p:txBody>
          <a:bodyPr/>
          <a:lstStyle/>
          <a:p>
            <a:pPr algn="l"/>
            <a:r>
              <a:rPr lang="en-US" sz="4000" b="1" i="1" dirty="0"/>
              <a:t>Ancylostoma spp.</a:t>
            </a:r>
            <a:endParaRPr lang="en-US" sz="40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C4756-2192-AE8E-4BC1-2932E2EB6978}"/>
              </a:ext>
            </a:extLst>
          </p:cNvPr>
          <p:cNvSpPr txBox="1"/>
          <p:nvPr/>
        </p:nvSpPr>
        <p:spPr>
          <a:xfrm>
            <a:off x="250079" y="2100912"/>
            <a:ext cx="11484722" cy="43461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AutoNum type="arabicPeriod"/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Because of _____________________ transmission, one should assume that all puppies are infected with </a:t>
            </a:r>
            <a:r>
              <a:rPr lang="en-US" sz="2400" b="1" i="1" dirty="0" err="1">
                <a:latin typeface="Comic Sans MS" panose="030F0702030302020204" pitchFamily="66" charset="0"/>
              </a:rPr>
              <a:t>Ancylostomum</a:t>
            </a:r>
            <a:r>
              <a:rPr lang="en-US" sz="2400" b="1" i="1" dirty="0">
                <a:latin typeface="Comic Sans MS" panose="030F0702030302020204" pitchFamily="66" charset="0"/>
              </a:rPr>
              <a:t> caninum</a:t>
            </a:r>
            <a:r>
              <a:rPr lang="en-US" sz="2400" b="1" dirty="0">
                <a:latin typeface="Comic Sans MS" panose="030F0702030302020204" pitchFamily="66" charset="0"/>
              </a:rPr>
              <a:t>.</a:t>
            </a:r>
          </a:p>
          <a:p>
            <a:pPr>
              <a:tabLst>
                <a:tab pos="5486400" algn="l"/>
              </a:tabLst>
            </a:pPr>
            <a:endParaRPr lang="en-US" sz="12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2. One deworms a female dog peri-</a:t>
            </a:r>
            <a:r>
              <a:rPr lang="en-US" sz="2400" b="1" dirty="0" err="1">
                <a:latin typeface="Comic Sans MS" panose="030F0702030302020204" pitchFamily="66" charset="0"/>
              </a:rPr>
              <a:t>parturiently</a:t>
            </a:r>
            <a:r>
              <a:rPr lang="en-US" sz="2400" b="1" dirty="0">
                <a:latin typeface="Comic Sans MS" panose="030F0702030302020204" pitchFamily="66" charset="0"/>
              </a:rPr>
              <a:t> to</a:t>
            </a:r>
          </a:p>
          <a:p>
            <a:pPr>
              <a:tabLst>
                <a:tab pos="5486400" algn="l"/>
              </a:tabLst>
            </a:pPr>
            <a:endParaRPr lang="en-US" sz="12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 ____________________________.</a:t>
            </a:r>
          </a:p>
          <a:p>
            <a:pPr>
              <a:tabLst>
                <a:tab pos="5486400" algn="l"/>
              </a:tabLst>
            </a:pPr>
            <a:endParaRPr lang="en-US" sz="12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+mn-lt"/>
              </a:rPr>
              <a:t>3. What route of infection results in adult </a:t>
            </a:r>
            <a:r>
              <a:rPr lang="en-US" sz="2400" b="1" i="1" dirty="0">
                <a:latin typeface="+mn-lt"/>
              </a:rPr>
              <a:t>Ancylostoma spp.</a:t>
            </a:r>
            <a:r>
              <a:rPr lang="en-US" sz="2400" b="1" dirty="0">
                <a:latin typeface="+mn-lt"/>
              </a:rPr>
              <a:t> in the intestine of the adult dog or cat?  ______________________</a:t>
            </a:r>
          </a:p>
          <a:p>
            <a:endParaRPr lang="en-US" sz="2400" b="1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4. Kittens and puppies should be treated at _________ old and every ___________, until heartworm preventative is started.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2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6A9A19-04BC-FADC-E0C4-DFAF787F0CEB}"/>
              </a:ext>
            </a:extLst>
          </p:cNvPr>
          <p:cNvSpPr txBox="1">
            <a:spLocks noChangeArrowheads="1"/>
          </p:cNvSpPr>
          <p:nvPr/>
        </p:nvSpPr>
        <p:spPr>
          <a:xfrm>
            <a:off x="757453" y="1659797"/>
            <a:ext cx="2460309" cy="44111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blank:</a:t>
            </a: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60BE5D-B479-609D-4E73-DB00F9BD36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7B31A-5584-EAF0-0839-213F32D0E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7B6B6C2-4D3D-2E55-0FB8-C84523893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Ancylostoma spp.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3200" dirty="0">
                <a:latin typeface="Comic Sans MS" panose="030F0702030302020204" pitchFamily="66" charset="0"/>
                <a:cs typeface="Times New Roman" pitchFamily="18" charset="0"/>
              </a:rPr>
              <a:t>Control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53B79-4E42-6C1F-01BC-CF0314A1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97" y="2579497"/>
            <a:ext cx="8611089" cy="40098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Prevent ingestion of grasshoppers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Prompt removal of feces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Fecal checks 4x in a puppy or kittens 1</a:t>
            </a:r>
            <a:r>
              <a:rPr lang="en-US" sz="1700" kern="10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year of life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Mosquito repellant</a:t>
            </a:r>
            <a:endParaRPr lang="en-US" sz="170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Prevent predation of rodents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Monthly </a:t>
            </a:r>
            <a:r>
              <a:rPr lang="en-US" sz="18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HW</a:t>
            </a: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preventative that includes dewormer for GI nematodes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Prevent a cat from sleeping with a hookworm positive dog.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Check for Dewormer Resistance, with a 14-day fecal recheck.</a:t>
            </a: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8A4286-DB84-D336-1FE9-CF7B6FC74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B23690-1D98-A8F2-4B81-F5014AB78D51}"/>
              </a:ext>
            </a:extLst>
          </p:cNvPr>
          <p:cNvSpPr txBox="1">
            <a:spLocks noChangeArrowheads="1"/>
          </p:cNvSpPr>
          <p:nvPr/>
        </p:nvSpPr>
        <p:spPr>
          <a:xfrm>
            <a:off x="1525733" y="1662373"/>
            <a:ext cx="8422500" cy="57955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16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16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are good control measures against Pet Hookworms. </a:t>
            </a:r>
          </a:p>
        </p:txBody>
      </p:sp>
    </p:spTree>
    <p:extLst>
      <p:ext uri="{BB962C8B-B14F-4D97-AF65-F5344CB8AC3E}">
        <p14:creationId xmlns:p14="http://schemas.microsoft.com/office/powerpoint/2010/main" val="274301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E4E50-6F47-4CDF-ED45-EA8D57DDE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D1AF-7D06-A8DD-49FA-E0F2E3B7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Forms of Hookworm Disease in Dogs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D9BAF2-42FB-4ED7-336D-3EF59E6C8CAE}"/>
              </a:ext>
            </a:extLst>
          </p:cNvPr>
          <p:cNvSpPr txBox="1"/>
          <p:nvPr/>
        </p:nvSpPr>
        <p:spPr>
          <a:xfrm>
            <a:off x="877223" y="2241028"/>
            <a:ext cx="83226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</a:t>
            </a:r>
            <a:r>
              <a:rPr lang="en-US" dirty="0">
                <a:latin typeface="Comic Sans MS" panose="030F0702030302020204" pitchFamily="66" charset="0"/>
              </a:rPr>
              <a:t> Unthrifty Older Dogs with Immunosuppression issues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Severe acute anemia in neonate puppies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Skin Penetration of Puppy by Infective L3s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Larval Leak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May need transfusions &amp; iron supplements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___ 6.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Transmammary Transmission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66D3C9-C962-C3A7-C71E-FCA7B4C438BF}"/>
              </a:ext>
            </a:extLst>
          </p:cNvPr>
          <p:cNvSpPr txBox="1"/>
          <p:nvPr/>
        </p:nvSpPr>
        <p:spPr>
          <a:xfrm>
            <a:off x="9421258" y="2735432"/>
            <a:ext cx="2313542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dirty="0">
                <a:latin typeface="Comic Sans MS" panose="030F0702030302020204" pitchFamily="66" charset="0"/>
              </a:rPr>
              <a:t>Peracute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dirty="0">
                <a:latin typeface="Comic Sans MS" panose="030F0702030302020204" pitchFamily="66" charset="0"/>
              </a:rPr>
              <a:t>Acute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Chronic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FFCF6FC-94B3-E278-D076-9D3EB3969C2F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452197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Form of Hookworm </a:t>
            </a:r>
            <a:r>
              <a:rPr lang="en-US" altLang="en-US" sz="2000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DZ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924796-4A33-0F75-EF09-E19D1DD14E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A8A98-18F9-8374-6309-6D6182E26787}"/>
              </a:ext>
            </a:extLst>
          </p:cNvPr>
          <p:cNvSpPr txBox="1"/>
          <p:nvPr/>
        </p:nvSpPr>
        <p:spPr>
          <a:xfrm>
            <a:off x="965226" y="6122149"/>
            <a:ext cx="994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>
                <a:latin typeface="Comic Sans MS" panose="030F0702030302020204" pitchFamily="66" charset="0"/>
              </a:rPr>
              <a:t>___ 2. </a:t>
            </a:r>
            <a:r>
              <a:rPr lang="en-US" sz="1600" dirty="0">
                <a:latin typeface="Comic Sans MS" panose="030F0702030302020204" pitchFamily="66" charset="0"/>
              </a:rPr>
              <a:t>If a lethargic 2-week-old puppy comes in with pale mucous membranes, one should verify hookworm eggs in the feces prior to giving a dewormer.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B88D160-2361-0144-9602-1EF01BEAB030}"/>
              </a:ext>
            </a:extLst>
          </p:cNvPr>
          <p:cNvSpPr txBox="1">
            <a:spLocks noChangeArrowheads="1"/>
          </p:cNvSpPr>
          <p:nvPr/>
        </p:nvSpPr>
        <p:spPr>
          <a:xfrm>
            <a:off x="721039" y="5260162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True/False: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AF7E02-9652-F96F-A808-04DF7F2F0E96}"/>
              </a:ext>
            </a:extLst>
          </p:cNvPr>
          <p:cNvCxnSpPr/>
          <p:nvPr/>
        </p:nvCxnSpPr>
        <p:spPr>
          <a:xfrm>
            <a:off x="609600" y="5044343"/>
            <a:ext cx="10448667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62129B-1170-0EF9-A8FB-AE78A5B73482}"/>
              </a:ext>
            </a:extLst>
          </p:cNvPr>
          <p:cNvSpPr txBox="1"/>
          <p:nvPr/>
        </p:nvSpPr>
        <p:spPr>
          <a:xfrm>
            <a:off x="965226" y="5662925"/>
            <a:ext cx="9943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___ 1. </a:t>
            </a:r>
            <a:r>
              <a:rPr lang="en-US" sz="1600" dirty="0">
                <a:latin typeface="Comic Sans MS" panose="030F0702030302020204" pitchFamily="66" charset="0"/>
              </a:rPr>
              <a:t>Multi-Drug Resistance is a growing problem for trying to control </a:t>
            </a:r>
            <a:r>
              <a:rPr lang="en-US" sz="1600" i="1" dirty="0">
                <a:latin typeface="Comic Sans MS" panose="030F0702030302020204" pitchFamily="66" charset="0"/>
              </a:rPr>
              <a:t>Ancylostoma caninum.</a:t>
            </a:r>
          </a:p>
        </p:txBody>
      </p:sp>
    </p:spTree>
    <p:extLst>
      <p:ext uri="{BB962C8B-B14F-4D97-AF65-F5344CB8AC3E}">
        <p14:creationId xmlns:p14="http://schemas.microsoft.com/office/powerpoint/2010/main" val="13163388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6358</TotalTime>
  <Words>726</Words>
  <Application>Microsoft Office PowerPoint</Application>
  <PresentationFormat>Widescreen</PresentationFormat>
  <Paragraphs>158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Haemonchus   v/s   other Pasture-borne Nematodes</vt:lpstr>
      <vt:lpstr>Forms of Haemonchosis</vt:lpstr>
      <vt:lpstr>Haemonchus contortus Clues</vt:lpstr>
      <vt:lpstr>Pet Hookworms</vt:lpstr>
      <vt:lpstr>Ancylostoma spp.</vt:lpstr>
      <vt:lpstr>Ancylostoma spp. Control</vt:lpstr>
      <vt:lpstr>Forms of Hookworm Disease in Dogs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129</cp:revision>
  <cp:lastPrinted>2024-10-02T16:00:51Z</cp:lastPrinted>
  <dcterms:created xsi:type="dcterms:W3CDTF">2022-09-23T15:17:00Z</dcterms:created>
  <dcterms:modified xsi:type="dcterms:W3CDTF">2024-10-08T21:48:03Z</dcterms:modified>
</cp:coreProperties>
</file>