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16" r:id="rId2"/>
    <p:sldMasterId id="2147483731" r:id="rId3"/>
    <p:sldMasterId id="2147483744" r:id="rId4"/>
    <p:sldMasterId id="2147483756" r:id="rId5"/>
    <p:sldMasterId id="2147483768" r:id="rId6"/>
  </p:sldMasterIdLst>
  <p:notesMasterIdLst>
    <p:notesMasterId r:id="rId13"/>
  </p:notesMasterIdLst>
  <p:sldIdLst>
    <p:sldId id="339" r:id="rId7"/>
    <p:sldId id="706" r:id="rId8"/>
    <p:sldId id="665" r:id="rId9"/>
    <p:sldId id="704" r:id="rId10"/>
    <p:sldId id="696" r:id="rId11"/>
    <p:sldId id="705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4591" autoAdjust="0"/>
  </p:normalViewPr>
  <p:slideViewPr>
    <p:cSldViewPr snapToGrid="0">
      <p:cViewPr varScale="1">
        <p:scale>
          <a:sx n="64" d="100"/>
          <a:sy n="64" d="100"/>
        </p:scale>
        <p:origin x="6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996819-948C-4B32-9B87-D16B9FA8B6C9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CE5BC2-F636-44DB-8188-C1B49442C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87424" indent="-30285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11422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991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80560" indent="-24228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65128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14969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34267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8836" indent="-2422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61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0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71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96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403225" indent="-403225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  <a:lvl6pPr marL="2225675" indent="-168275"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5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435507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95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/>
            </a:lvl1pPr>
            <a:lvl2pPr marL="806450" indent="-349250">
              <a:buFont typeface="Comic Sans MS" panose="030F0702030302020204" pitchFamily="66" charset="0"/>
              <a:buChar char="₻"/>
              <a:defRPr/>
            </a:lvl2pPr>
            <a:lvl3pPr marL="1263650" indent="-349250">
              <a:buFont typeface="Comic Sans MS" panose="030F0702030302020204" pitchFamily="66" charset="0"/>
              <a:buChar char="Ж"/>
              <a:defRPr/>
            </a:lvl3pPr>
            <a:lvl4pPr marL="1660525" indent="-288925">
              <a:buFont typeface="Comic Sans MS" panose="030F0702030302020204" pitchFamily="66" charset="0"/>
              <a:buChar char="Ђ"/>
              <a:defRPr/>
            </a:lvl4pPr>
            <a:lvl5pPr marL="2057400" indent="-228600">
              <a:buFont typeface="Comic Sans MS" panose="030F0702030302020204" pitchFamily="66" charset="0"/>
              <a:buChar char="₹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342900" indent="-342900">
              <a:buFont typeface="Comic Sans MS" panose="030F0702030302020204" pitchFamily="66" charset="0"/>
              <a:buChar char="€"/>
              <a:defRPr sz="2400"/>
            </a:lvl1pPr>
            <a:lvl2pPr marL="742950" indent="-285750">
              <a:buFont typeface="Comic Sans MS" panose="030F0702030302020204" pitchFamily="66" charset="0"/>
              <a:buChar char="₻"/>
              <a:defRPr sz="2000"/>
            </a:lvl2pPr>
            <a:lvl3pPr marL="1143000" indent="-228600">
              <a:buFont typeface="Comic Sans MS" panose="030F0702030302020204" pitchFamily="66" charset="0"/>
              <a:buChar char="Ж"/>
              <a:defRPr sz="1800"/>
            </a:lvl3pPr>
            <a:lvl4pPr marL="1600200" indent="-228600">
              <a:buFont typeface="Comic Sans MS" panose="030F0702030302020204" pitchFamily="66" charset="0"/>
              <a:buChar char="Ђ"/>
              <a:defRPr sz="1600"/>
            </a:lvl4pPr>
            <a:lvl5pPr marL="2057400" indent="-228600">
              <a:buFont typeface="Comic Sans MS" panose="030F0702030302020204" pitchFamily="66" charset="0"/>
              <a:buChar char="₹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1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78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4488" indent="-344488">
              <a:buFont typeface="Comic Sans MS" panose="030F0702030302020204" pitchFamily="66" charset="0"/>
              <a:buChar char="€"/>
              <a:defRPr sz="3200"/>
            </a:lvl1pPr>
            <a:lvl2pPr marL="806450" indent="-349250">
              <a:buFont typeface="Comic Sans MS" panose="030F0702030302020204" pitchFamily="66" charset="0"/>
              <a:buChar char="₻"/>
              <a:defRPr sz="2800"/>
            </a:lvl2pPr>
            <a:lvl3pPr marL="1263650" indent="-349250">
              <a:buFont typeface="Comic Sans MS" panose="030F0702030302020204" pitchFamily="66" charset="0"/>
              <a:buChar char="Ж"/>
              <a:defRPr sz="2400"/>
            </a:lvl3pPr>
            <a:lvl4pPr marL="1720850" indent="-349250">
              <a:buFont typeface="Comic Sans MS" panose="030F0702030302020204" pitchFamily="66" charset="0"/>
              <a:buChar char="Ђ"/>
              <a:defRPr sz="2000"/>
            </a:lvl4pPr>
            <a:lvl5pPr marL="2057400" indent="-228600">
              <a:buFont typeface="Comic Sans MS" panose="030F0702030302020204" pitchFamily="66" charset="0"/>
              <a:buChar char="₹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2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50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85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1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52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62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92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03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87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6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9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75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01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53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00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1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8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835C2-853A-4A37-984E-4BAE55486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222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DA1B-1E79-47EE-AD04-B589C40DF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03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Clr>
                <a:srgbClr val="00B050"/>
              </a:buClr>
              <a:defRPr sz="2000"/>
            </a:lvl3pPr>
            <a:lvl4pPr>
              <a:defRPr sz="1800"/>
            </a:lvl4pPr>
            <a:lvl5pPr>
              <a:buClr>
                <a:srgbClr val="7030A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732B25-088A-5295-DFD9-15E2B893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957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B2728-E1F3-464C-94DD-8CC8E0CF5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4105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1F5C-BF37-423A-89B4-1BB6BE61D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881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31B2-F9F1-4AED-8A0A-78A81C3448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07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9A92A-D157-4A75-A970-BCA171EB0F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333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AD91-16EF-4608-B78D-7100C0E11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4626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04853-53C6-44DF-9688-47EC6A054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054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4B2F7-B379-41F5-B96D-2F8E922C6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503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669C2-BE6D-4C3E-B158-B6EB42AF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6697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A9F5-5864-4FBF-8A2A-894AB430D7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523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49BEB-DCDA-FA98-B690-A5805E7C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E8092-2510-B175-D894-D7585AAB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A0180-1C20-5D66-F9EF-2830A5B1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3B5-EB08-C947-CE27-1F98FCAC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966E-6E3D-1C73-A1E4-F8518DD2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8D1BD-76BC-DA4F-BF8E-2A73664A76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852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8C30-2612-361F-3DCD-8E314B0F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053F-9E41-6DAF-67CB-BFA8D88C0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0747-60DA-A67D-EC2B-E209717B1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EFD0A-D47A-F448-3371-EB3C3764D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724AC-0E4C-4E75-6D5F-FEFF761E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BF27A-B47B-DF45-A2FB-40CBE77854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7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1B6C8-C8E0-D663-1BD8-0F96561A4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6B4D1-871D-6E8C-3706-29FA205AF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0301-73B7-9AA1-3ADF-321DB635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3BF-0B46-0453-7BF3-BC23D598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5A59A-944E-3226-D688-A127E309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9DA3B-52EA-D044-9062-629B46C30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61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3EC-8A26-4F10-953B-54A2589DE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69FE-3415-489B-21AF-7EF99EF04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26C61-D6E9-0AA5-93FD-24727593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92C29-3722-1B99-52EE-3709461A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4B506D-C5AB-1C6E-EB2F-D99BB538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3D5AB-416E-A828-4B56-A2C090A4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5E4F9-AA10-B547-8B21-BA34FC1504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27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0141-67E9-14F2-DF6B-DFB41349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1F83-2C22-9983-12C4-AE08064B2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022D4-95A4-F1E2-26AF-1BBF95274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87714-3C08-F096-CDE9-06EDEBDD4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37D93-B54E-191F-E669-7B3456757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2F1070-2A5E-EB08-E1CC-ABE126B6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6586-F506-E8C8-7EB8-390CDE53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31463-A570-32E1-6AB8-66BE24EC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E2C10-BF61-A943-BA4D-B5191C44D9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72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8B9F-9E19-530C-5AFC-B5CEBF3B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B70B-7349-832E-3327-38F968233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7A775-3A67-C44B-3582-9865F26D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29D52-42D0-5A4F-4977-F947DBE75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CA5ED-1DC7-6A42-94E3-ABC83DF868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832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153954-F418-8D85-0317-A92BD90D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1FA9C-9228-D560-94E7-732B4525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EE28A-C855-301E-C4AF-1E5BB601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EE298-3EAF-1B4B-BDA2-6B07C6FED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362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7F8E-B2FC-A586-6E41-B1CD26C0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AFF4E-51AC-5EB3-2DAD-A1D744A7C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8E414-01CA-0C58-E2FB-A6179F732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C42E2-2D3D-C7CE-DD0E-A279EF32A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3D103-26D2-A161-E973-B920965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CF89B-4842-B203-7D1D-6B40ACF0B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0FBAC-CFD4-9B44-82FB-F5C1F18ACE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82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38C8-70C7-B15E-D6E4-0297585B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D534FB-3413-0C73-1F86-7AE380746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984B7-7EF3-81BD-AA31-9237716F9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71747-596D-AE2E-7AE6-387A6E06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082AB-6200-452F-4B21-92C4D507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B2F92-1FE4-A014-D614-C48C53C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A06BC-6FCF-E747-8A5C-7368C6F77C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529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B3F5-D783-B7A1-40E7-DAFA30975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B7C9-9B21-531A-A583-F09CDF006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2ABFE-AF64-6C9F-84CC-2B99F0794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61ACD-07B9-6AAE-EEA5-3C35ADD8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D38-1FE3-FF52-2B24-6D62693C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21F11-61F5-7245-8C7E-1F51DECE1C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965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710651-7CE4-33D4-4F4C-E96BD4168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5FE6A-C70D-F48B-9B03-7E324964C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8331-8C2F-FD69-FF49-CB62AB84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9A47F-65F1-E516-17D5-F089DE4B0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F32A-CBBC-6938-2AAA-70B15173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D7040-78F5-F04A-BDFD-0910F375E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2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A24CB-4A32-3C0E-5393-A676554A83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5FAC2E-7124-5D4B-F587-913E1D7A5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3639684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822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31775">
              <a:buFont typeface="Wingdings" panose="05000000000000000000" pitchFamily="2" charset="2"/>
              <a:buChar char="§"/>
              <a:defRPr/>
            </a:lvl4pPr>
            <a:lvl5pPr marL="1146175" indent="-231775">
              <a:buFont typeface="Wingdings" panose="05000000000000000000" pitchFamily="2" charset="2"/>
              <a:buChar char="§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DB39E-B231-D0F9-101F-8425FB0239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08894-FC8F-DAE9-DFC1-819189730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6" y="1457099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969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6495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073F3-F75E-137B-EE43-5938B39B74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F10E418-1CF0-94DB-4CB1-CB59A65CA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084" y="438410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879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81DB2B-169F-3ABF-AF2E-115C3583C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57099"/>
            <a:ext cx="9144793" cy="103641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8ED09C-1453-AAF8-60B1-46631C67FC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72E60CC-8EB0-7318-0243-FE7C4D3F524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364705" y="1648325"/>
            <a:ext cx="5217695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33363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5013034-359A-EC80-DC66-F077FF7E9A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09600" y="1648325"/>
            <a:ext cx="5217696" cy="452596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/>
            </a:lvl1pPr>
            <a:lvl2pPr marL="465138" indent="-225425">
              <a:buFont typeface="Wingdings" panose="05000000000000000000" pitchFamily="2" charset="2"/>
              <a:buChar char="§"/>
              <a:defRPr/>
            </a:lvl2pPr>
            <a:lvl3pPr marL="682625" indent="-217488">
              <a:buFont typeface="Wingdings" panose="05000000000000000000" pitchFamily="2" charset="2"/>
              <a:buChar char="§"/>
              <a:defRPr/>
            </a:lvl3pPr>
            <a:lvl4pPr marL="914400" indent="-225425">
              <a:buFont typeface="Wingdings" panose="05000000000000000000" pitchFamily="2" charset="2"/>
              <a:buChar char="§"/>
              <a:defRPr/>
            </a:lvl4pPr>
            <a:lvl5pPr marL="1146175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875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46" y="1721927"/>
            <a:ext cx="51902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46" y="2361689"/>
            <a:ext cx="5190271" cy="3951288"/>
          </a:xfrm>
        </p:spPr>
        <p:txBody>
          <a:bodyPr/>
          <a:lstStyle>
            <a:lvl1pPr marL="290513" indent="-290513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28600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192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BE73A-2655-CFDD-B0E1-7F3ABBF9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16051"/>
            <a:ext cx="9144793" cy="103641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93B3C4E-34B1-279E-CF02-34583291B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ADB151B-FD44-20BA-338E-926054F32F3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95483" y="2377110"/>
            <a:ext cx="5386917" cy="3951288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2400"/>
            </a:lvl1pPr>
            <a:lvl2pPr marL="465138" indent="-233363">
              <a:buFont typeface="Wingdings" panose="05000000000000000000" pitchFamily="2" charset="2"/>
              <a:buChar char="§"/>
              <a:defRPr sz="2000"/>
            </a:lvl2pPr>
            <a:lvl3pPr marL="682625" indent="-217488">
              <a:buFont typeface="Wingdings" panose="05000000000000000000" pitchFamily="2" charset="2"/>
              <a:buChar char="§"/>
              <a:defRPr sz="1800"/>
            </a:lvl3pPr>
            <a:lvl4pPr marL="914400" indent="-228600">
              <a:buFont typeface="Wingdings" panose="05000000000000000000" pitchFamily="2" charset="2"/>
              <a:buChar char="§"/>
              <a:defRPr sz="1600"/>
            </a:lvl4pPr>
            <a:lvl5pPr marL="1146175" indent="-228600"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233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5603E3-32C5-F51E-E493-4B352BD0B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524000"/>
            <a:ext cx="9144793" cy="10364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9276F-D55A-8488-2590-0452CFFD79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68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01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231775" indent="-231775">
              <a:buFont typeface="Wingdings" panose="05000000000000000000" pitchFamily="2" charset="2"/>
              <a:buChar char="§"/>
              <a:defRPr sz="3200"/>
            </a:lvl1pPr>
            <a:lvl2pPr marL="682625" indent="-225425">
              <a:buFont typeface="Wingdings" panose="05000000000000000000" pitchFamily="2" charset="2"/>
              <a:buChar char="§"/>
              <a:defRPr sz="2800"/>
            </a:lvl2pPr>
            <a:lvl3pPr marL="1146175" indent="-231775">
              <a:buFont typeface="Wingdings" panose="05000000000000000000" pitchFamily="2" charset="2"/>
              <a:buChar char="§"/>
              <a:defRPr sz="2400"/>
            </a:lvl3pPr>
            <a:lvl4pPr marL="1597025" indent="-225425">
              <a:buFont typeface="Wingdings" panose="05000000000000000000" pitchFamily="2" charset="2"/>
              <a:buChar char="§"/>
              <a:defRPr sz="2000"/>
            </a:lvl4pPr>
            <a:lvl5pPr marL="1828800" indent="-231775">
              <a:buFont typeface="Wingdings" panose="05000000000000000000" pitchFamily="2" charset="2"/>
              <a:buChar char="§"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140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1978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4107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41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575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F7F672-99D9-44D0-BB4A-5E59F46BA4C6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21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7AED9B-0CA9-4DEC-A6B9-340779260F70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0038D8-228D-B1E7-39B7-D7C8EF562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1457098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5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0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1E4F4652-A1A8-4671-B02C-0800869B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Comic Sans MS" panose="030F0702030302020204" pitchFamily="66" charset="0"/>
        <a:buChar char="€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Comic Sans MS" panose="030F0702030302020204" pitchFamily="66" charset="0"/>
        <a:buChar char="₻"/>
        <a:defRPr sz="1800">
          <a:solidFill>
            <a:schemeClr val="tx1"/>
          </a:solidFill>
          <a:latin typeface="+mn-lt"/>
          <a:ea typeface="+mn-ea"/>
        </a:defRPr>
      </a:lvl2pPr>
      <a:lvl3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Comic Sans MS" panose="030F0702030302020204" pitchFamily="66" charset="0"/>
        <a:buChar char="Ж"/>
        <a:defRPr sz="1600">
          <a:solidFill>
            <a:schemeClr val="tx1"/>
          </a:solidFill>
          <a:latin typeface="+mn-lt"/>
          <a:ea typeface="+mn-ea"/>
        </a:defRPr>
      </a:lvl3pPr>
      <a:lvl4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Comic Sans MS" panose="030F0702030302020204" pitchFamily="66" charset="0"/>
        <a:buChar char="Ђ"/>
        <a:defRPr sz="1400">
          <a:solidFill>
            <a:schemeClr val="tx1"/>
          </a:solidFill>
          <a:latin typeface="+mn-lt"/>
          <a:ea typeface="+mn-ea"/>
        </a:defRPr>
      </a:lvl4pPr>
      <a:lvl5pPr marL="1082675" indent="-16827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Comic Sans MS" panose="030F0702030302020204" pitchFamily="66" charset="0"/>
        <a:buChar char="₹"/>
        <a:defRPr sz="1200">
          <a:solidFill>
            <a:schemeClr val="tx1"/>
          </a:solidFill>
          <a:latin typeface="+mn-lt"/>
          <a:ea typeface="+mn-ea"/>
        </a:defRPr>
      </a:lvl5pPr>
      <a:lvl6pPr marL="1311275" indent="-168275" algn="l" rtl="0" eaLnBrk="1" fontAlgn="base" hangingPunct="1">
        <a:spcBef>
          <a:spcPct val="20000"/>
        </a:spcBef>
        <a:spcAft>
          <a:spcPct val="0"/>
        </a:spcAft>
        <a:buClr>
          <a:srgbClr val="00B0F0"/>
        </a:buClr>
        <a:buFont typeface="Comic Sans MS" panose="030F0702030302020204" pitchFamily="66" charset="0"/>
        <a:buChar char="Љ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3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D1F65A-A61B-4D13-94A9-7FAAF0A29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2989E-9B45-8BAB-AAB2-C161F807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22120-EA59-BF20-5917-0FD1EB399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6B594-1CF6-7890-781D-7FB2D31D6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62882-BC9B-3C3A-3493-BE7E6BBC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EE3B-D621-6F9F-B9DE-C5B9E63D0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ACF823-2194-4279-9649-5D37910DB16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0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34800" y="6351270"/>
            <a:ext cx="457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74C723-BB4E-2748-A899-F23AA4562A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465138" indent="-225425" algn="l" rtl="0" eaLnBrk="1" fontAlgn="base" hangingPunct="1">
        <a:spcBef>
          <a:spcPct val="20000"/>
        </a:spcBef>
        <a:spcAft>
          <a:spcPct val="0"/>
        </a:spcAft>
        <a:buClr>
          <a:srgbClr val="00B05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682625" indent="-231775" algn="l" rtl="0" eaLnBrk="1" fontAlgn="base" hangingPunct="1">
        <a:spcBef>
          <a:spcPct val="20000"/>
        </a:spcBef>
        <a:spcAft>
          <a:spcPct val="0"/>
        </a:spcAft>
        <a:buClr>
          <a:srgbClr val="FFC000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914400" indent="-2254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146175" indent="-225425" algn="l" rtl="0" eaLnBrk="1" fontAlgn="base" hangingPunct="1">
        <a:spcBef>
          <a:spcPct val="20000"/>
        </a:spcBef>
        <a:spcAft>
          <a:spcPct val="0"/>
        </a:spcAft>
        <a:buClr>
          <a:srgbClr val="7030A0"/>
        </a:buClr>
        <a:buFont typeface="Wingdings" panose="05000000000000000000" pitchFamily="2" charset="2"/>
        <a:buChar char="§"/>
        <a:defRPr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1685" y="2964263"/>
            <a:ext cx="6988629" cy="5610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b="1" dirty="0">
                <a:latin typeface="Comic Sans MS" panose="030F0702030302020204" pitchFamily="66" charset="0"/>
              </a:rPr>
              <a:t>Respiratory Nematodes</a:t>
            </a: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5711" y="5013158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726C77-F8AA-AB35-CBEE-8FB0120A7690}"/>
              </a:ext>
            </a:extLst>
          </p:cNvPr>
          <p:cNvSpPr txBox="1"/>
          <p:nvPr/>
        </p:nvSpPr>
        <p:spPr>
          <a:xfrm>
            <a:off x="5225031" y="3819999"/>
            <a:ext cx="1927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n-lt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16137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C4F07B-F34D-C6BD-FB07-AE12D8983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83A2B-CF03-1DCA-EBAA-FC4541B2E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Respiratory Nematodes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B536FE-E1D6-E87B-A436-3A041F8C2D59}"/>
              </a:ext>
            </a:extLst>
          </p:cNvPr>
          <p:cNvSpPr txBox="1"/>
          <p:nvPr/>
        </p:nvSpPr>
        <p:spPr>
          <a:xfrm>
            <a:off x="523854" y="2455703"/>
            <a:ext cx="577897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D,E</a:t>
            </a:r>
            <a:r>
              <a:rPr lang="en-US" b="1" dirty="0">
                <a:latin typeface="Comic Sans MS" panose="030F0702030302020204" pitchFamily="66" charset="0"/>
              </a:rPr>
              <a:t>__ 1. </a:t>
            </a:r>
            <a:r>
              <a:rPr lang="en-US" dirty="0">
                <a:latin typeface="Comic Sans MS" panose="030F0702030302020204" pitchFamily="66" charset="0"/>
              </a:rPr>
              <a:t>Cat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2. </a:t>
            </a:r>
            <a:r>
              <a:rPr lang="en-US" dirty="0">
                <a:latin typeface="Comic Sans MS" panose="030F0702030302020204" pitchFamily="66" charset="0"/>
              </a:rPr>
              <a:t>Horse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b="1" dirty="0">
                <a:latin typeface="Comic Sans MS" panose="030F0702030302020204" pitchFamily="66" charset="0"/>
              </a:rPr>
              <a:t>__ 3. </a:t>
            </a:r>
            <a:r>
              <a:rPr lang="en-US" dirty="0">
                <a:latin typeface="Comic Sans MS" panose="030F0702030302020204" pitchFamily="66" charset="0"/>
              </a:rPr>
              <a:t>Pig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E,F</a:t>
            </a:r>
            <a:r>
              <a:rPr lang="en-US" b="1" dirty="0">
                <a:latin typeface="Comic Sans MS" panose="030F0702030302020204" pitchFamily="66" charset="0"/>
              </a:rPr>
              <a:t>__ 4. </a:t>
            </a:r>
            <a:r>
              <a:rPr lang="en-US" dirty="0">
                <a:latin typeface="Comic Sans MS" panose="030F0702030302020204" pitchFamily="66" charset="0"/>
              </a:rPr>
              <a:t>Dog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5.</a:t>
            </a:r>
            <a:r>
              <a:rPr lang="en-US" dirty="0">
                <a:latin typeface="Comic Sans MS" panose="030F0702030302020204" pitchFamily="66" charset="0"/>
              </a:rPr>
              <a:t> Cow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__ 6.</a:t>
            </a:r>
            <a:r>
              <a:rPr lang="en-US" dirty="0">
                <a:latin typeface="Comic Sans MS" panose="030F0702030302020204" pitchFamily="66" charset="0"/>
              </a:rPr>
              <a:t> Chicken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__ 7. </a:t>
            </a:r>
            <a:r>
              <a:rPr lang="en-US" dirty="0">
                <a:latin typeface="Comic Sans MS" panose="030F0702030302020204" pitchFamily="66" charset="0"/>
              </a:rPr>
              <a:t>Goat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8AD4F3-3524-FD1D-C980-2FF30A80F3C4}"/>
              </a:ext>
            </a:extLst>
          </p:cNvPr>
          <p:cNvSpPr txBox="1"/>
          <p:nvPr/>
        </p:nvSpPr>
        <p:spPr>
          <a:xfrm>
            <a:off x="6804967" y="2833404"/>
            <a:ext cx="3897789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Dictyocaulus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Syngamus</a:t>
            </a:r>
            <a:r>
              <a:rPr lang="en-US" i="1" dirty="0">
                <a:latin typeface="Comic Sans MS" panose="030F0702030302020204" pitchFamily="66" charset="0"/>
              </a:rPr>
              <a:t> trachea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Metastrongylus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Aelurostrongylus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abstrusus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E.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aerophilus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F.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boehmi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7257A30-92F6-5E66-8A6F-360DB2DB05ED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Definitive Host.</a:t>
            </a:r>
            <a:endParaRPr lang="en-US" altLang="en-US" sz="2000" u="sng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A8B4D1-C47E-4B36-651D-2BCF4DFAF1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9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A23F-4212-9270-83CA-C160BED52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Respiratory Nematodes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B54FFA-3839-3BB9-C79C-45B2A99B37AD}"/>
              </a:ext>
            </a:extLst>
          </p:cNvPr>
          <p:cNvSpPr txBox="1"/>
          <p:nvPr/>
        </p:nvSpPr>
        <p:spPr>
          <a:xfrm>
            <a:off x="523854" y="2639759"/>
            <a:ext cx="700493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B,C,E,F</a:t>
            </a:r>
            <a:r>
              <a:rPr lang="en-US" b="1" dirty="0">
                <a:latin typeface="Comic Sans MS" panose="030F0702030302020204" pitchFamily="66" charset="0"/>
              </a:rPr>
              <a:t>_ 1. </a:t>
            </a:r>
            <a:r>
              <a:rPr lang="en-US" dirty="0">
                <a:latin typeface="Comic Sans MS" panose="030F0702030302020204" pitchFamily="66" charset="0"/>
              </a:rPr>
              <a:t>Fecal Float Centrifugation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A,C,E</a:t>
            </a:r>
            <a:r>
              <a:rPr lang="en-US" b="1" dirty="0">
                <a:latin typeface="Comic Sans MS" panose="030F0702030302020204" pitchFamily="66" charset="0"/>
              </a:rPr>
              <a:t>_ 2. </a:t>
            </a:r>
            <a:r>
              <a:rPr lang="en-US" dirty="0">
                <a:latin typeface="Comic Sans MS" panose="030F0702030302020204" pitchFamily="66" charset="0"/>
              </a:rPr>
              <a:t>Adult worms in the Bronchi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 3. </a:t>
            </a:r>
            <a:r>
              <a:rPr lang="en-US" dirty="0">
                <a:latin typeface="Comic Sans MS" panose="030F0702030302020204" pitchFamily="66" charset="0"/>
              </a:rPr>
              <a:t>Poultry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C</a:t>
            </a:r>
            <a:r>
              <a:rPr lang="en-US" b="1" dirty="0">
                <a:latin typeface="Comic Sans MS" panose="030F0702030302020204" pitchFamily="66" charset="0"/>
              </a:rPr>
              <a:t>_ 4. </a:t>
            </a:r>
            <a:r>
              <a:rPr lang="en-US" dirty="0">
                <a:latin typeface="Comic Sans MS" panose="030F0702030302020204" pitchFamily="66" charset="0"/>
              </a:rPr>
              <a:t>Swine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A,D</a:t>
            </a:r>
            <a:r>
              <a:rPr lang="en-US" b="1" dirty="0">
                <a:latin typeface="Comic Sans MS" panose="030F0702030302020204" pitchFamily="66" charset="0"/>
              </a:rPr>
              <a:t>_ 5. </a:t>
            </a:r>
            <a:r>
              <a:rPr lang="en-US" dirty="0">
                <a:latin typeface="Comic Sans MS" panose="030F0702030302020204" pitchFamily="66" charset="0"/>
              </a:rPr>
              <a:t>Larvae in the feces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D</a:t>
            </a:r>
            <a:r>
              <a:rPr lang="en-US" b="1" dirty="0">
                <a:latin typeface="Comic Sans MS" panose="030F0702030302020204" pitchFamily="66" charset="0"/>
              </a:rPr>
              <a:t>_ 6. </a:t>
            </a:r>
            <a:r>
              <a:rPr lang="en-US" dirty="0">
                <a:latin typeface="Comic Sans MS" panose="030F0702030302020204" pitchFamily="66" charset="0"/>
              </a:rPr>
              <a:t>Nodules in the lung parenchyma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A,B,C,D,E</a:t>
            </a:r>
            <a:r>
              <a:rPr lang="en-US" b="1" dirty="0">
                <a:latin typeface="Comic Sans MS" panose="030F0702030302020204" pitchFamily="66" charset="0"/>
              </a:rPr>
              <a:t>_ 7. </a:t>
            </a:r>
            <a:r>
              <a:rPr lang="en-US" dirty="0">
                <a:latin typeface="Comic Sans MS" panose="030F0702030302020204" pitchFamily="66" charset="0"/>
              </a:rPr>
              <a:t>Cough, dyspnea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 8. </a:t>
            </a:r>
            <a:r>
              <a:rPr lang="en-US" dirty="0">
                <a:latin typeface="Comic Sans MS" panose="030F0702030302020204" pitchFamily="66" charset="0"/>
              </a:rPr>
              <a:t>Ruminants and Horses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b="1" dirty="0">
                <a:latin typeface="Comic Sans MS" panose="030F0702030302020204" pitchFamily="66" charset="0"/>
              </a:rPr>
              <a:t>_ 9. </a:t>
            </a:r>
            <a:r>
              <a:rPr lang="en-US" dirty="0">
                <a:latin typeface="Comic Sans MS" panose="030F0702030302020204" pitchFamily="66" charset="0"/>
              </a:rPr>
              <a:t>Rhinitis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80D4E-F200-CF23-71A4-1A0AE5799D45}"/>
              </a:ext>
            </a:extLst>
          </p:cNvPr>
          <p:cNvSpPr txBox="1"/>
          <p:nvPr/>
        </p:nvSpPr>
        <p:spPr>
          <a:xfrm>
            <a:off x="8165681" y="3323261"/>
            <a:ext cx="3897789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Dictyocaulus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Syngamus</a:t>
            </a:r>
            <a:r>
              <a:rPr lang="en-US" i="1" dirty="0">
                <a:latin typeface="Comic Sans MS" panose="030F0702030302020204" pitchFamily="66" charset="0"/>
              </a:rPr>
              <a:t> trachea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Metastrongylus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Aelurostrongylus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abstrusus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E.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aerophilus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F.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boehmi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ACE35E0-AE3B-4327-5384-10E807E75748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associated characteristic.</a:t>
            </a:r>
            <a:endParaRPr lang="en-US" altLang="en-US" sz="2000" u="sng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32711D-618B-F4D2-9B31-66C8716E59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9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57741-7D77-63E3-B6FF-935966094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5B0F-BDF0-F569-9A89-0029D30C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dirty="0"/>
              <a:t>Respiratory Nematodes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3FD4A-D18B-C6F0-B4F7-59F1F1F4CDEA}"/>
              </a:ext>
            </a:extLst>
          </p:cNvPr>
          <p:cNvSpPr txBox="1"/>
          <p:nvPr/>
        </p:nvSpPr>
        <p:spPr>
          <a:xfrm>
            <a:off x="523854" y="2455703"/>
            <a:ext cx="60075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b="1" dirty="0">
                <a:latin typeface="Comic Sans MS" panose="030F0702030302020204" pitchFamily="66" charset="0"/>
              </a:rPr>
              <a:t>_ 1. </a:t>
            </a:r>
            <a:r>
              <a:rPr lang="en-US" dirty="0">
                <a:latin typeface="Comic Sans MS" panose="030F0702030302020204" pitchFamily="66" charset="0"/>
              </a:rPr>
              <a:t>Granulomatous pneumonia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b="1" dirty="0">
                <a:latin typeface="Comic Sans MS" panose="030F0702030302020204" pitchFamily="66" charset="0"/>
              </a:rPr>
              <a:t>_ 2. </a:t>
            </a:r>
            <a:r>
              <a:rPr lang="en-US" dirty="0">
                <a:latin typeface="Comic Sans MS" panose="030F0702030302020204" pitchFamily="66" charset="0"/>
              </a:rPr>
              <a:t>Endoscopy of Nasal Cavity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 3. </a:t>
            </a:r>
            <a:r>
              <a:rPr lang="en-US" dirty="0">
                <a:latin typeface="Comic Sans MS" panose="030F0702030302020204" pitchFamily="66" charset="0"/>
              </a:rPr>
              <a:t>Gapeworm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C,E*,F*</a:t>
            </a:r>
            <a:r>
              <a:rPr lang="en-US" b="1" dirty="0">
                <a:latin typeface="Comic Sans MS" panose="030F0702030302020204" pitchFamily="66" charset="0"/>
              </a:rPr>
              <a:t>_ 4. </a:t>
            </a:r>
            <a:r>
              <a:rPr lang="en-US" dirty="0">
                <a:latin typeface="Comic Sans MS" panose="030F0702030302020204" pitchFamily="66" charset="0"/>
              </a:rPr>
              <a:t>Earthworm </a:t>
            </a:r>
            <a:r>
              <a:rPr lang="en-US" u="sng" dirty="0">
                <a:latin typeface="Comic Sans MS" panose="030F0702030302020204" pitchFamily="66" charset="0"/>
              </a:rPr>
              <a:t>Intermediate</a:t>
            </a:r>
            <a:r>
              <a:rPr lang="en-US" dirty="0">
                <a:latin typeface="Comic Sans MS" panose="030F0702030302020204" pitchFamily="66" charset="0"/>
              </a:rPr>
              <a:t> Host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A,B</a:t>
            </a:r>
            <a:r>
              <a:rPr lang="en-US" b="1" dirty="0">
                <a:latin typeface="Comic Sans MS" panose="030F0702030302020204" pitchFamily="66" charset="0"/>
              </a:rPr>
              <a:t>_ 5.</a:t>
            </a:r>
            <a:r>
              <a:rPr lang="en-US" dirty="0">
                <a:latin typeface="Comic Sans MS" panose="030F0702030302020204" pitchFamily="66" charset="0"/>
              </a:rPr>
              <a:t> Ingest infective L3s while grazing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D</a:t>
            </a:r>
            <a:r>
              <a:rPr lang="en-US" b="1" dirty="0">
                <a:latin typeface="Comic Sans MS" panose="030F0702030302020204" pitchFamily="66" charset="0"/>
              </a:rPr>
              <a:t>_ 6. </a:t>
            </a:r>
            <a:r>
              <a:rPr lang="en-US" dirty="0">
                <a:latin typeface="Comic Sans MS" panose="030F0702030302020204" pitchFamily="66" charset="0"/>
              </a:rPr>
              <a:t>Bird or Rodent Paratenic Host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b="1" dirty="0">
                <a:latin typeface="Comic Sans MS" panose="030F0702030302020204" pitchFamily="66" charset="0"/>
              </a:rPr>
              <a:t>_ 7. </a:t>
            </a:r>
            <a:r>
              <a:rPr lang="en-US" dirty="0">
                <a:latin typeface="Comic Sans MS" panose="030F0702030302020204" pitchFamily="66" charset="0"/>
              </a:rPr>
              <a:t>Sneezing &amp; rubbing nose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B,E*,F*</a:t>
            </a:r>
            <a:r>
              <a:rPr lang="en-US" b="1" dirty="0">
                <a:latin typeface="Comic Sans MS" panose="030F0702030302020204" pitchFamily="66" charset="0"/>
              </a:rPr>
              <a:t>_ 8. </a:t>
            </a:r>
            <a:r>
              <a:rPr lang="en-US" dirty="0">
                <a:latin typeface="Comic Sans MS" panose="030F0702030302020204" pitchFamily="66" charset="0"/>
              </a:rPr>
              <a:t>Earthworm </a:t>
            </a:r>
            <a:r>
              <a:rPr lang="en-US" u="sng" dirty="0">
                <a:latin typeface="Comic Sans MS" panose="030F0702030302020204" pitchFamily="66" charset="0"/>
              </a:rPr>
              <a:t>Paratenic</a:t>
            </a:r>
            <a:r>
              <a:rPr lang="en-US" dirty="0">
                <a:latin typeface="Comic Sans MS" panose="030F0702030302020204" pitchFamily="66" charset="0"/>
              </a:rPr>
              <a:t> Host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b="1" dirty="0">
                <a:latin typeface="Comic Sans MS" panose="030F0702030302020204" pitchFamily="66" charset="0"/>
              </a:rPr>
              <a:t>_ 9. </a:t>
            </a:r>
            <a:r>
              <a:rPr lang="en-US" dirty="0">
                <a:latin typeface="Comic Sans MS" panose="030F0702030302020204" pitchFamily="66" charset="0"/>
              </a:rPr>
              <a:t>Snail/Slug Intermediate Hosts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sz="1200" dirty="0">
                <a:latin typeface="Comic Sans MS" panose="030F0702030302020204" pitchFamily="66" charset="0"/>
              </a:rPr>
              <a:t>* = Maybe, LC not worked out fully -- won’t be on exam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AA8F1E-58D9-E8B3-0BCF-B6EBA2E47497}"/>
              </a:ext>
            </a:extLst>
          </p:cNvPr>
          <p:cNvSpPr txBox="1"/>
          <p:nvPr/>
        </p:nvSpPr>
        <p:spPr>
          <a:xfrm>
            <a:off x="6804967" y="2833404"/>
            <a:ext cx="3897789" cy="25237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Dictyocaulus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 err="1">
                <a:latin typeface="Comic Sans MS" panose="030F0702030302020204" pitchFamily="66" charset="0"/>
              </a:rPr>
              <a:t>Syngamus</a:t>
            </a:r>
            <a:r>
              <a:rPr lang="en-US" i="1" dirty="0">
                <a:latin typeface="Comic Sans MS" panose="030F0702030302020204" pitchFamily="66" charset="0"/>
              </a:rPr>
              <a:t> trachea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Metastrongylus spp.</a:t>
            </a: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D. </a:t>
            </a:r>
            <a:r>
              <a:rPr lang="en-US" i="1" dirty="0" err="1">
                <a:latin typeface="Comic Sans MS" panose="030F0702030302020204" pitchFamily="66" charset="0"/>
              </a:rPr>
              <a:t>Aelurostrongylus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i="1" dirty="0" err="1">
                <a:latin typeface="Comic Sans MS" panose="030F0702030302020204" pitchFamily="66" charset="0"/>
              </a:rPr>
              <a:t>abstrusus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E.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aerophilus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i="1" dirty="0">
                <a:latin typeface="Comic Sans MS" panose="030F0702030302020204" pitchFamily="66" charset="0"/>
              </a:rPr>
              <a:t>F. </a:t>
            </a:r>
            <a:r>
              <a:rPr lang="en-US" i="1" dirty="0">
                <a:latin typeface="Comic Sans MS" panose="030F0702030302020204" pitchFamily="66" charset="0"/>
              </a:rPr>
              <a:t>Capillaria </a:t>
            </a:r>
            <a:r>
              <a:rPr lang="en-US" i="1" dirty="0" err="1">
                <a:latin typeface="Comic Sans MS" panose="030F0702030302020204" pitchFamily="66" charset="0"/>
              </a:rPr>
              <a:t>boehmi</a:t>
            </a:r>
            <a:endParaRPr lang="en-US" i="1" dirty="0">
              <a:latin typeface="Comic Sans MS" panose="030F0702030302020204" pitchFamily="66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8EB9D89-08E4-6504-D3A7-E977B5C1B745}"/>
              </a:ext>
            </a:extLst>
          </p:cNvPr>
          <p:cNvSpPr txBox="1">
            <a:spLocks noChangeArrowheads="1"/>
          </p:cNvSpPr>
          <p:nvPr/>
        </p:nvSpPr>
        <p:spPr>
          <a:xfrm>
            <a:off x="988662" y="1641008"/>
            <a:ext cx="10593738" cy="814695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Nematode with its associated characteristic.</a:t>
            </a:r>
            <a:endParaRPr lang="en-US" altLang="en-US" sz="2000" u="sng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  <a:p>
            <a:pPr marL="0" indent="0" algn="ctr">
              <a:buClr>
                <a:srgbClr val="3333CC"/>
              </a:buClr>
              <a:buNone/>
              <a:defRPr/>
            </a:pP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(Some blanks have more than one answer.)</a:t>
            </a:r>
            <a:endParaRPr lang="en-US" altLang="en-US" sz="1600" i="1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67E383-1CFF-EA17-9FD5-560228BCAF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2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5F82E-F36C-5014-0CC3-71275067E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5CC57-1334-4952-13C9-C9F36ED3B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i="1" dirty="0"/>
              <a:t>Dictyocaulus spp.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963A7-4AF9-0C78-CB3F-54B8714B8F5A}"/>
              </a:ext>
            </a:extLst>
          </p:cNvPr>
          <p:cNvSpPr txBox="1"/>
          <p:nvPr/>
        </p:nvSpPr>
        <p:spPr>
          <a:xfrm>
            <a:off x="609600" y="2541730"/>
            <a:ext cx="822323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 1.</a:t>
            </a:r>
            <a:r>
              <a:rPr lang="en-US" dirty="0">
                <a:latin typeface="Comic Sans MS" panose="030F0702030302020204" pitchFamily="66" charset="0"/>
              </a:rPr>
              <a:t> Coughing in Calves after the 1</a:t>
            </a:r>
            <a:r>
              <a:rPr lang="en-US" baseline="30000" dirty="0">
                <a:latin typeface="Comic Sans MS" panose="030F0702030302020204" pitchFamily="66" charset="0"/>
              </a:rPr>
              <a:t>st</a:t>
            </a:r>
            <a:r>
              <a:rPr lang="en-US" dirty="0">
                <a:latin typeface="Comic Sans MS" panose="030F0702030302020204" pitchFamily="66" charset="0"/>
              </a:rPr>
              <a:t> week of turn-out.</a:t>
            </a:r>
          </a:p>
          <a:p>
            <a:pPr marL="914400" indent="-914400"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 marL="914400" indent="-914400"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US" b="1" dirty="0">
                <a:latin typeface="Comic Sans MS" panose="030F0702030302020204" pitchFamily="66" charset="0"/>
              </a:rPr>
              <a:t>_ 2. </a:t>
            </a:r>
            <a:r>
              <a:rPr lang="en-US" dirty="0">
                <a:latin typeface="Comic Sans MS" panose="030F0702030302020204" pitchFamily="66" charset="0"/>
              </a:rPr>
              <a:t>Sheep nematode that is usually asymptomatic.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 3. </a:t>
            </a:r>
            <a:r>
              <a:rPr lang="en-US" dirty="0">
                <a:latin typeface="Comic Sans MS" panose="030F0702030302020204" pitchFamily="66" charset="0"/>
              </a:rPr>
              <a:t>Don’t co-graze horses &amp; donkeys</a:t>
            </a:r>
          </a:p>
          <a:p>
            <a:pPr>
              <a:tabLst>
                <a:tab pos="54864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n-US" b="1" dirty="0">
                <a:latin typeface="Comic Sans MS" panose="030F0702030302020204" pitchFamily="66" charset="0"/>
              </a:rPr>
              <a:t>_ 4. </a:t>
            </a:r>
            <a:r>
              <a:rPr lang="en-US" dirty="0">
                <a:latin typeface="Comic Sans MS" panose="030F0702030302020204" pitchFamily="66" charset="0"/>
              </a:rPr>
              <a:t>Hard to find diagnostic larval stage; one may need bronchial lavage. </a:t>
            </a: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_</a:t>
            </a:r>
            <a:r>
              <a:rPr lang="en-US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A</a:t>
            </a:r>
            <a:r>
              <a:rPr lang="en-US" b="1" dirty="0">
                <a:latin typeface="Comic Sans MS" panose="030F0702030302020204" pitchFamily="66" charset="0"/>
              </a:rPr>
              <a:t>_ 5. </a:t>
            </a:r>
            <a:r>
              <a:rPr lang="en-US" dirty="0">
                <a:latin typeface="Comic Sans MS" panose="030F0702030302020204" pitchFamily="66" charset="0"/>
              </a:rPr>
              <a:t>European vaccine</a:t>
            </a:r>
            <a:endParaRPr lang="en-US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tabLst>
                <a:tab pos="4114800" algn="l"/>
              </a:tabLst>
            </a:pPr>
            <a:endParaRPr lang="en-US" sz="1000" dirty="0">
              <a:latin typeface="Comic Sans MS" panose="030F0702030302020204" pitchFamily="66" charset="0"/>
            </a:endParaRPr>
          </a:p>
          <a:p>
            <a:pPr>
              <a:tabLst>
                <a:tab pos="4114800" algn="l"/>
              </a:tabLst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_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_ 6.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ＭＳ Ｐゴシック"/>
                <a:cs typeface="Arial" charset="0"/>
              </a:rPr>
              <a:t>Non-sterile immunity, requires continual exposure.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EED2F9-52BD-8353-5935-C965856EBB98}"/>
              </a:ext>
            </a:extLst>
          </p:cNvPr>
          <p:cNvSpPr txBox="1"/>
          <p:nvPr/>
        </p:nvSpPr>
        <p:spPr>
          <a:xfrm>
            <a:off x="8549472" y="5230995"/>
            <a:ext cx="3294185" cy="123110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A. </a:t>
            </a:r>
            <a:r>
              <a:rPr lang="en-US" i="1" dirty="0">
                <a:latin typeface="Comic Sans MS" panose="030F0702030302020204" pitchFamily="66" charset="0"/>
              </a:rPr>
              <a:t>Dictyocaulus </a:t>
            </a:r>
            <a:r>
              <a:rPr lang="en-US" i="1" dirty="0" err="1">
                <a:latin typeface="Comic Sans MS" panose="030F0702030302020204" pitchFamily="66" charset="0"/>
              </a:rPr>
              <a:t>viviparus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B. </a:t>
            </a:r>
            <a:r>
              <a:rPr lang="en-US" i="1" dirty="0">
                <a:latin typeface="Comic Sans MS" panose="030F0702030302020204" pitchFamily="66" charset="0"/>
              </a:rPr>
              <a:t>Dictyocaulus </a:t>
            </a:r>
            <a:r>
              <a:rPr lang="en-US" i="1" dirty="0" err="1">
                <a:latin typeface="Comic Sans MS" panose="030F0702030302020204" pitchFamily="66" charset="0"/>
              </a:rPr>
              <a:t>arnfieldi</a:t>
            </a:r>
            <a:endParaRPr lang="en-US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endParaRPr lang="en-US" sz="1000" i="1" dirty="0">
              <a:latin typeface="Comic Sans MS" panose="030F0702030302020204" pitchFamily="66" charset="0"/>
            </a:endParaRPr>
          </a:p>
          <a:p>
            <a:pPr>
              <a:tabLst>
                <a:tab pos="5486400" algn="l"/>
              </a:tabLst>
            </a:pPr>
            <a:r>
              <a:rPr lang="en-US" b="1" dirty="0">
                <a:latin typeface="Comic Sans MS" panose="030F0702030302020204" pitchFamily="66" charset="0"/>
              </a:rPr>
              <a:t>C. </a:t>
            </a:r>
            <a:r>
              <a:rPr lang="en-US" i="1" dirty="0">
                <a:latin typeface="Comic Sans MS" panose="030F0702030302020204" pitchFamily="66" charset="0"/>
              </a:rPr>
              <a:t>Dictyocaulus filaria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48567FC-AC30-7FB1-3119-C78A12AD5440}"/>
              </a:ext>
            </a:extLst>
          </p:cNvPr>
          <p:cNvSpPr txBox="1">
            <a:spLocks noChangeArrowheads="1"/>
          </p:cNvSpPr>
          <p:nvPr/>
        </p:nvSpPr>
        <p:spPr>
          <a:xfrm>
            <a:off x="965226" y="1641008"/>
            <a:ext cx="10593738" cy="452197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0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Matching:</a:t>
            </a:r>
            <a:r>
              <a:rPr lang="en-US" altLang="en-US" sz="2000" b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 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Match each </a:t>
            </a:r>
            <a:r>
              <a:rPr lang="en-US" altLang="en-US" sz="2000" i="1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Dictyocaulus spp.</a:t>
            </a:r>
            <a:r>
              <a:rPr lang="en-US" altLang="en-US" sz="2000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 with its associated characteristic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17CFB0-0A19-D8B0-8A89-1E68FDCC5F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5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36BC05-DB44-73AB-9948-8FBA4407B1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0A99F-593F-94B6-D350-845A6AC1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2257"/>
            <a:ext cx="10972800" cy="814695"/>
          </a:xfrm>
        </p:spPr>
        <p:txBody>
          <a:bodyPr/>
          <a:lstStyle/>
          <a:p>
            <a:pPr algn="l"/>
            <a:r>
              <a:rPr lang="en-US" sz="3200" b="1" i="1" dirty="0"/>
              <a:t>Dictyocaulus spp. &amp; Capillaria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02B19-615F-C3A1-EC86-1F1DF553FE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212D7-3E8B-47AC-BFED-3967AB759974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68E01-3450-F93F-1B37-8133A1596E21}"/>
              </a:ext>
            </a:extLst>
          </p:cNvPr>
          <p:cNvSpPr txBox="1"/>
          <p:nvPr/>
        </p:nvSpPr>
        <p:spPr>
          <a:xfrm>
            <a:off x="692163" y="2145613"/>
            <a:ext cx="99431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804863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</a:t>
            </a:r>
            <a:r>
              <a:rPr lang="en-US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T</a:t>
            </a:r>
            <a:r>
              <a:rPr lang="en-US" sz="1600" b="1" dirty="0">
                <a:latin typeface="Comic Sans MS" panose="030F0702030302020204" pitchFamily="66" charset="0"/>
              </a:rPr>
              <a:t>_ 1. </a:t>
            </a:r>
            <a:r>
              <a:rPr lang="en-US" sz="1400" dirty="0">
                <a:latin typeface="Comic Sans MS" panose="030F0702030302020204" pitchFamily="66" charset="0"/>
              </a:rPr>
              <a:t>Many pulmonary infections are usually caused by bacterial infections. However, if antibiotics are not effective; then one should consider lungworms.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2B9C86-14A6-45CA-6569-E754C75ADC65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714753"/>
            <a:ext cx="10593738" cy="43086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True/False:</a:t>
            </a:r>
            <a:endParaRPr lang="en-US" altLang="en-US" sz="18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1C8284-BE92-FA3C-E616-0CC44DA96706}"/>
              </a:ext>
            </a:extLst>
          </p:cNvPr>
          <p:cNvCxnSpPr/>
          <p:nvPr/>
        </p:nvCxnSpPr>
        <p:spPr>
          <a:xfrm>
            <a:off x="609600" y="3901343"/>
            <a:ext cx="10448667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06CC36-8B4C-1813-698D-322C94399CF3}"/>
              </a:ext>
            </a:extLst>
          </p:cNvPr>
          <p:cNvSpPr txBox="1"/>
          <p:nvPr/>
        </p:nvSpPr>
        <p:spPr>
          <a:xfrm>
            <a:off x="704285" y="3210001"/>
            <a:ext cx="102999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804863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</a:t>
            </a:r>
            <a:r>
              <a:rPr lang="en-US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T</a:t>
            </a:r>
            <a:r>
              <a:rPr lang="en-US" sz="1600" b="1" dirty="0">
                <a:latin typeface="Comic Sans MS" panose="030F0702030302020204" pitchFamily="66" charset="0"/>
              </a:rPr>
              <a:t>_ 3. </a:t>
            </a:r>
            <a:r>
              <a:rPr lang="en-US" sz="1400" dirty="0">
                <a:latin typeface="Comic Sans MS" panose="030F0702030302020204" pitchFamily="66" charset="0"/>
              </a:rPr>
              <a:t>The presentation of lungworm DZ (</a:t>
            </a:r>
            <a:r>
              <a:rPr lang="en-US" sz="1400" i="1" dirty="0">
                <a:latin typeface="Comic Sans MS" panose="030F0702030302020204" pitchFamily="66" charset="0"/>
              </a:rPr>
              <a:t>Dictyocaulus </a:t>
            </a:r>
            <a:r>
              <a:rPr lang="en-US" sz="1400" i="1" dirty="0" err="1">
                <a:latin typeface="Comic Sans MS" panose="030F0702030302020204" pitchFamily="66" charset="0"/>
              </a:rPr>
              <a:t>viviparus</a:t>
            </a:r>
            <a:r>
              <a:rPr lang="en-US" sz="1400" dirty="0">
                <a:latin typeface="Comic Sans MS" panose="030F0702030302020204" pitchFamily="66" charset="0"/>
              </a:rPr>
              <a:t>) in cattle usually follows the following pattern: Clinical signs begin after the 1</a:t>
            </a:r>
            <a:r>
              <a:rPr lang="en-US" sz="1400" baseline="30000" dirty="0">
                <a:latin typeface="Comic Sans MS" panose="030F0702030302020204" pitchFamily="66" charset="0"/>
              </a:rPr>
              <a:t>st</a:t>
            </a:r>
            <a:r>
              <a:rPr lang="en-US" sz="1400" dirty="0">
                <a:latin typeface="Comic Sans MS" panose="030F0702030302020204" pitchFamily="66" charset="0"/>
              </a:rPr>
              <a:t> week of turn-out; then progressively worsen until the 5</a:t>
            </a:r>
            <a:r>
              <a:rPr lang="en-US" sz="1400" baseline="30000" dirty="0">
                <a:latin typeface="Comic Sans MS" panose="030F0702030302020204" pitchFamily="66" charset="0"/>
              </a:rPr>
              <a:t>th</a:t>
            </a:r>
            <a:r>
              <a:rPr lang="en-US" sz="1400" dirty="0">
                <a:latin typeface="Comic Sans MS" panose="030F0702030302020204" pitchFamily="66" charset="0"/>
              </a:rPr>
              <a:t> week; then begins to improve.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9A00B0-3D27-E79E-7B21-78E2E9238432}"/>
              </a:ext>
            </a:extLst>
          </p:cNvPr>
          <p:cNvSpPr txBox="1"/>
          <p:nvPr/>
        </p:nvSpPr>
        <p:spPr>
          <a:xfrm>
            <a:off x="692163" y="2755448"/>
            <a:ext cx="9943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_</a:t>
            </a:r>
            <a:r>
              <a:rPr lang="en-US" sz="1600" b="1" dirty="0">
                <a:solidFill>
                  <a:schemeClr val="accent5"/>
                </a:solidFill>
                <a:latin typeface="Comic Sans MS" panose="030F0702030302020204" pitchFamily="66" charset="0"/>
              </a:rPr>
              <a:t>T</a:t>
            </a:r>
            <a:r>
              <a:rPr lang="en-US" sz="1600" b="1" dirty="0">
                <a:latin typeface="Comic Sans MS" panose="030F0702030302020204" pitchFamily="66" charset="0"/>
              </a:rPr>
              <a:t>_ 2. </a:t>
            </a:r>
            <a:r>
              <a:rPr lang="en-US" sz="1400" dirty="0">
                <a:latin typeface="Comic Sans MS" panose="030F0702030302020204" pitchFamily="66" charset="0"/>
              </a:rPr>
              <a:t>One diagnostic clue of </a:t>
            </a:r>
            <a:r>
              <a:rPr lang="en-US" sz="1400" i="1" dirty="0">
                <a:latin typeface="Comic Sans MS" panose="030F0702030302020204" pitchFamily="66" charset="0"/>
              </a:rPr>
              <a:t>Dictyocaulus </a:t>
            </a:r>
            <a:r>
              <a:rPr lang="en-US" sz="1400" i="1" dirty="0" err="1">
                <a:latin typeface="Comic Sans MS" panose="030F0702030302020204" pitchFamily="66" charset="0"/>
              </a:rPr>
              <a:t>viviparus</a:t>
            </a:r>
            <a:r>
              <a:rPr lang="en-US" sz="1400" dirty="0">
                <a:latin typeface="Comic Sans MS" panose="030F0702030302020204" pitchFamily="66" charset="0"/>
              </a:rPr>
              <a:t> infection is that several members of a herd are coughing.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8F8FF8-DCC0-92E5-1D96-FC633A26107A}"/>
              </a:ext>
            </a:extLst>
          </p:cNvPr>
          <p:cNvSpPr txBox="1"/>
          <p:nvPr/>
        </p:nvSpPr>
        <p:spPr>
          <a:xfrm>
            <a:off x="609600" y="4526688"/>
            <a:ext cx="10210800" cy="95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200000"/>
              </a:lnSpc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1. </a:t>
            </a:r>
            <a:r>
              <a:rPr lang="en-US" sz="1400" dirty="0">
                <a:latin typeface="Comic Sans MS" panose="030F0702030302020204" pitchFamily="66" charset="0"/>
              </a:rPr>
              <a:t>Regarding </a:t>
            </a:r>
            <a:r>
              <a:rPr lang="en-US" sz="1400" i="1" dirty="0">
                <a:latin typeface="Comic Sans MS" panose="030F0702030302020204" pitchFamily="66" charset="0"/>
              </a:rPr>
              <a:t>Dictyocaulus </a:t>
            </a:r>
            <a:r>
              <a:rPr lang="en-US" sz="1400" i="1" dirty="0" err="1">
                <a:latin typeface="Comic Sans MS" panose="030F0702030302020204" pitchFamily="66" charset="0"/>
              </a:rPr>
              <a:t>arnfieldi</a:t>
            </a:r>
            <a:r>
              <a:rPr lang="en-US" sz="1400" dirty="0">
                <a:latin typeface="Comic Sans MS" panose="030F0702030302020204" pitchFamily="66" charset="0"/>
              </a:rPr>
              <a:t>, ____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donkeys</a:t>
            </a:r>
            <a:r>
              <a:rPr lang="en-US" sz="1400" dirty="0">
                <a:latin typeface="Comic Sans MS" panose="030F0702030302020204" pitchFamily="66" charset="0"/>
              </a:rPr>
              <a:t>____ have patent infections but show no pathology; while ____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horses</a:t>
            </a:r>
            <a:r>
              <a:rPr lang="en-US" sz="1400" dirty="0">
                <a:latin typeface="Comic Sans MS" panose="030F0702030302020204" pitchFamily="66" charset="0"/>
              </a:rPr>
              <a:t>____ show pathology (coughing, tachypnea, unthrifty) but diagnostic larvae are difficult to find.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66B0183-1AAA-DF91-33EC-A6DCE1BC84C6}"/>
              </a:ext>
            </a:extLst>
          </p:cNvPr>
          <p:cNvSpPr txBox="1">
            <a:spLocks noChangeArrowheads="1"/>
          </p:cNvSpPr>
          <p:nvPr/>
        </p:nvSpPr>
        <p:spPr>
          <a:xfrm>
            <a:off x="406871" y="4074788"/>
            <a:ext cx="10593738" cy="430860"/>
          </a:xfrm>
          <a:prstGeom prst="rect">
            <a:avLst/>
          </a:prstGeom>
        </p:spPr>
        <p:txBody>
          <a:bodyPr>
            <a:noAutofit/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465138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914400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14617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Clr>
                <a:srgbClr val="3333CC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800" b="1" u="sng" kern="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Fill-in-the-Blank</a:t>
            </a:r>
            <a:endParaRPr lang="en-US" altLang="en-US" sz="1800" kern="0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9D00BE-26A7-50C8-C85A-BCB7D7EC659E}"/>
              </a:ext>
            </a:extLst>
          </p:cNvPr>
          <p:cNvSpPr txBox="1"/>
          <p:nvPr/>
        </p:nvSpPr>
        <p:spPr>
          <a:xfrm>
            <a:off x="609600" y="5613864"/>
            <a:ext cx="8382374" cy="95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200000"/>
              </a:lnSpc>
              <a:tabLst>
                <a:tab pos="5486400" algn="l"/>
              </a:tabLst>
            </a:pPr>
            <a:r>
              <a:rPr lang="en-US" sz="1600" b="1" dirty="0">
                <a:latin typeface="Comic Sans MS" panose="030F0702030302020204" pitchFamily="66" charset="0"/>
              </a:rPr>
              <a:t>2. </a:t>
            </a:r>
            <a:r>
              <a:rPr lang="en-US" sz="1400" dirty="0">
                <a:latin typeface="Comic Sans MS" panose="030F0702030302020204" pitchFamily="66" charset="0"/>
              </a:rPr>
              <a:t>A dog with a </a:t>
            </a:r>
            <a:r>
              <a:rPr lang="en-US" sz="1400" i="1" dirty="0" err="1">
                <a:latin typeface="Comic Sans MS" panose="030F0702030302020204" pitchFamily="66" charset="0"/>
              </a:rPr>
              <a:t>Eucoleus</a:t>
            </a:r>
            <a:r>
              <a:rPr lang="en-US" sz="1400" i="1" dirty="0">
                <a:latin typeface="Comic Sans MS" panose="030F0702030302020204" pitchFamily="66" charset="0"/>
              </a:rPr>
              <a:t> (Capillaria) </a:t>
            </a:r>
            <a:r>
              <a:rPr lang="en-US" sz="1400" i="1" dirty="0" err="1">
                <a:latin typeface="Comic Sans MS" panose="030F0702030302020204" pitchFamily="66" charset="0"/>
              </a:rPr>
              <a:t>boehmi</a:t>
            </a:r>
            <a:r>
              <a:rPr lang="en-US" sz="1400" dirty="0">
                <a:latin typeface="Comic Sans MS" panose="030F0702030302020204" pitchFamily="66" charset="0"/>
              </a:rPr>
              <a:t> infection has clinical signs similar to ___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allergies</a:t>
            </a:r>
            <a:r>
              <a:rPr lang="en-US" sz="1400" dirty="0">
                <a:latin typeface="Comic Sans MS" panose="030F0702030302020204" pitchFamily="66" charset="0"/>
              </a:rPr>
              <a:t>__, so do a _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fecal check</a:t>
            </a:r>
            <a:r>
              <a:rPr lang="en-US" sz="1400" dirty="0">
                <a:latin typeface="Comic Sans MS" panose="030F0702030302020204" pitchFamily="66" charset="0"/>
              </a:rPr>
              <a:t>__ before treating with anti-inflammatories like prednisone. </a:t>
            </a:r>
          </a:p>
        </p:txBody>
      </p:sp>
    </p:spTree>
    <p:extLst>
      <p:ext uri="{BB962C8B-B14F-4D97-AF65-F5344CB8AC3E}">
        <p14:creationId xmlns:p14="http://schemas.microsoft.com/office/powerpoint/2010/main" val="69001419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93FF649-6AF6-49DD-9D35-F6985BFE34D6}"/>
    </a:ext>
  </a:extLst>
</a:theme>
</file>

<file path=ppt/theme/theme2.xml><?xml version="1.0" encoding="utf-8"?>
<a:theme xmlns:a="http://schemas.openxmlformats.org/drawingml/2006/main" name="1_JRDF_Theme 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009999"/>
      </a:hlink>
      <a:folHlink>
        <a:srgbClr val="99CC00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2265DFC1-7933-4301-9053-9F9595B9B7F2}"/>
    </a:ext>
  </a:ext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D274E512-A19E-446E-B514-685B15A3BFBE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24_lecture_15.pptx" id="{D50DDA1F-7E7D-4C51-BD7B-D8EDE2AE1E43}" vid="{677D68D5-188B-40F4-82B8-0009D0AE5DE1}"/>
    </a:ext>
  </a:ext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4_lecture_15.pptx" id="{D50DDA1F-7E7D-4C51-BD7B-D8EDE2AE1E43}" vid="{A70893A7-025F-44AC-BA98-AD0198119E73}"/>
    </a:ext>
  </a:extLst>
</a:theme>
</file>

<file path=ppt/theme/theme6.xml><?xml version="1.0" encoding="utf-8"?>
<a:theme xmlns:a="http://schemas.openxmlformats.org/drawingml/2006/main" name="JRDF_Theme 1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FFC000"/>
      </a:accent2>
      <a:accent3>
        <a:srgbClr val="BFBFBF"/>
      </a:accent3>
      <a:accent4>
        <a:srgbClr val="00B050"/>
      </a:accent4>
      <a:accent5>
        <a:srgbClr val="FF0000"/>
      </a:accent5>
      <a:accent6>
        <a:srgbClr val="FFFF00"/>
      </a:accent6>
      <a:hlink>
        <a:srgbClr val="FF0000"/>
      </a:hlink>
      <a:folHlink>
        <a:srgbClr val="FFCCCC"/>
      </a:folHlink>
    </a:clrScheme>
    <a:fontScheme name="Custom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quare bullets.pptx" id="{C1DDB4A3-5B3B-4EC4-B88D-685FE099B209}" vid="{5A6593AC-7BB6-4FC1-92B2-2A4E3015FE6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6454</TotalTime>
  <Words>666</Words>
  <Application>Microsoft Office PowerPoint</Application>
  <PresentationFormat>Widescreen</PresentationFormat>
  <Paragraphs>125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Tahoma</vt:lpstr>
      <vt:lpstr>Wingdings</vt:lpstr>
      <vt:lpstr>Blends</vt:lpstr>
      <vt:lpstr>1_JRDF_Theme 1</vt:lpstr>
      <vt:lpstr>1_Blends</vt:lpstr>
      <vt:lpstr>1_Default Design</vt:lpstr>
      <vt:lpstr>1_Office Theme</vt:lpstr>
      <vt:lpstr>JRDF_Theme 1</vt:lpstr>
      <vt:lpstr>PowerPoint Presentation</vt:lpstr>
      <vt:lpstr>Respiratory Nematodes</vt:lpstr>
      <vt:lpstr>Respiratory Nematodes</vt:lpstr>
      <vt:lpstr>Respiratory Nematodes</vt:lpstr>
      <vt:lpstr>Dictyocaulus spp.</vt:lpstr>
      <vt:lpstr>Dictyocaulus spp. &amp; Capillaria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James R Flowers</cp:lastModifiedBy>
  <cp:revision>135</cp:revision>
  <cp:lastPrinted>2024-10-02T16:00:51Z</cp:lastPrinted>
  <dcterms:created xsi:type="dcterms:W3CDTF">2022-09-23T15:17:00Z</dcterms:created>
  <dcterms:modified xsi:type="dcterms:W3CDTF">2024-11-01T00:03:17Z</dcterms:modified>
</cp:coreProperties>
</file>