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31" r:id="rId3"/>
    <p:sldMasterId id="2147483744" r:id="rId4"/>
    <p:sldMasterId id="2147483756" r:id="rId5"/>
    <p:sldMasterId id="2147483768" r:id="rId6"/>
  </p:sldMasterIdLst>
  <p:notesMasterIdLst>
    <p:notesMasterId r:id="rId13"/>
  </p:notesMasterIdLst>
  <p:sldIdLst>
    <p:sldId id="339" r:id="rId7"/>
    <p:sldId id="706" r:id="rId8"/>
    <p:sldId id="665" r:id="rId9"/>
    <p:sldId id="704" r:id="rId10"/>
    <p:sldId id="696" r:id="rId11"/>
    <p:sldId id="705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591" autoAdjust="0"/>
  </p:normalViewPr>
  <p:slideViewPr>
    <p:cSldViewPr snapToGrid="0">
      <p:cViewPr varScale="1">
        <p:scale>
          <a:sx n="88" d="100"/>
          <a:sy n="88" d="100"/>
        </p:scale>
        <p:origin x="11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  <a:lvl6pPr marL="2225675" indent="-168275"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22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9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87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87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233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68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01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40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97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41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57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21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AED9B-0CA9-4DEC-A6B9-340779260F7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1800">
          <a:solidFill>
            <a:schemeClr val="tx1"/>
          </a:solidFill>
          <a:latin typeface="+mn-lt"/>
          <a:ea typeface="+mn-ea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1600">
          <a:solidFill>
            <a:schemeClr val="tx1"/>
          </a:solidFill>
          <a:latin typeface="+mn-lt"/>
          <a:ea typeface="+mn-ea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1400">
          <a:solidFill>
            <a:schemeClr val="tx1"/>
          </a:solidFill>
          <a:latin typeface="+mn-lt"/>
          <a:ea typeface="+mn-ea"/>
        </a:defRPr>
      </a:lvl4pPr>
      <a:lvl5pPr marL="1082675" indent="-1682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1200">
          <a:solidFill>
            <a:schemeClr val="tx1"/>
          </a:solidFill>
          <a:latin typeface="+mn-lt"/>
          <a:ea typeface="+mn-ea"/>
        </a:defRPr>
      </a:lvl5pPr>
      <a:lvl6pPr marL="1311275" indent="-16827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Comic Sans MS" panose="030F0702030302020204" pitchFamily="66" charset="0"/>
        <a:buChar char="Љ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1685" y="2964263"/>
            <a:ext cx="6988629" cy="5610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dirty="0">
                <a:latin typeface="Comic Sans MS" panose="030F0702030302020204" pitchFamily="66" charset="0"/>
              </a:rPr>
              <a:t>Respiratory Nematodes</a:t>
            </a: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5711" y="5013158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726C77-F8AA-AB35-CBEE-8FB0120A7690}"/>
              </a:ext>
            </a:extLst>
          </p:cNvPr>
          <p:cNvSpPr txBox="1"/>
          <p:nvPr/>
        </p:nvSpPr>
        <p:spPr>
          <a:xfrm>
            <a:off x="5225031" y="3819999"/>
            <a:ext cx="2204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n-lt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613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4F07B-F34D-C6BD-FB07-AE12D8983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83A2B-CF03-1DCA-EBAA-FC4541B2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Respiratory Nematodes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536FE-E1D6-E87B-A436-3A041F8C2D59}"/>
              </a:ext>
            </a:extLst>
          </p:cNvPr>
          <p:cNvSpPr txBox="1"/>
          <p:nvPr/>
        </p:nvSpPr>
        <p:spPr>
          <a:xfrm>
            <a:off x="523854" y="2455703"/>
            <a:ext cx="60075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Cat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Horse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Pig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Dog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</a:t>
            </a:r>
            <a:r>
              <a:rPr lang="en-US" dirty="0">
                <a:latin typeface="Comic Sans MS" panose="030F0702030302020204" pitchFamily="66" charset="0"/>
              </a:rPr>
              <a:t> Cow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</a:t>
            </a:r>
            <a:r>
              <a:rPr lang="en-US" dirty="0">
                <a:latin typeface="Comic Sans MS" panose="030F0702030302020204" pitchFamily="66" charset="0"/>
              </a:rPr>
              <a:t> Chicken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7. </a:t>
            </a:r>
            <a:r>
              <a:rPr lang="en-US" dirty="0">
                <a:latin typeface="Comic Sans MS" panose="030F0702030302020204" pitchFamily="66" charset="0"/>
              </a:rPr>
              <a:t>Goat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8AD4F3-3524-FD1D-C980-2FF30A80F3C4}"/>
              </a:ext>
            </a:extLst>
          </p:cNvPr>
          <p:cNvSpPr txBox="1"/>
          <p:nvPr/>
        </p:nvSpPr>
        <p:spPr>
          <a:xfrm>
            <a:off x="6804967" y="2833404"/>
            <a:ext cx="3897789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Dictyocaulus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Syngamus</a:t>
            </a:r>
            <a:r>
              <a:rPr lang="en-US" i="1" dirty="0">
                <a:latin typeface="Comic Sans MS" panose="030F0702030302020204" pitchFamily="66" charset="0"/>
              </a:rPr>
              <a:t> trachea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Metastrongylus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Aelurostrongylus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abstrusus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E.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aerophilus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F.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boehmi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7257A30-92F6-5E66-8A6F-360DB2DB05ED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Definitive Host.</a:t>
            </a:r>
            <a:endParaRPr lang="en-US" altLang="en-US" sz="2000" u="sng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A8B4D1-C47E-4B36-651D-2BCF4DFAF1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9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Respiratory Nematodes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523854" y="2639759"/>
            <a:ext cx="700493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Fecal Float Centrifugation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Adult worms in the Bronchi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Poultry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Swine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Larvae in the feces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 </a:t>
            </a:r>
            <a:r>
              <a:rPr lang="en-US" dirty="0">
                <a:latin typeface="Comic Sans MS" panose="030F0702030302020204" pitchFamily="66" charset="0"/>
              </a:rPr>
              <a:t>Nodules in the lung parenchyma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7. </a:t>
            </a:r>
            <a:r>
              <a:rPr lang="en-US" dirty="0">
                <a:latin typeface="Comic Sans MS" panose="030F0702030302020204" pitchFamily="66" charset="0"/>
              </a:rPr>
              <a:t>Cough, dyspnea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8. </a:t>
            </a:r>
            <a:r>
              <a:rPr lang="en-US" dirty="0">
                <a:latin typeface="Comic Sans MS" panose="030F0702030302020204" pitchFamily="66" charset="0"/>
              </a:rPr>
              <a:t>Ruminants and Horses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9. </a:t>
            </a:r>
            <a:r>
              <a:rPr lang="en-US" dirty="0">
                <a:latin typeface="Comic Sans MS" panose="030F0702030302020204" pitchFamily="66" charset="0"/>
              </a:rPr>
              <a:t>Rhinitis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165681" y="3323261"/>
            <a:ext cx="3897789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Dictyocaulus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Syngamus</a:t>
            </a:r>
            <a:r>
              <a:rPr lang="en-US" i="1" dirty="0">
                <a:latin typeface="Comic Sans MS" panose="030F0702030302020204" pitchFamily="66" charset="0"/>
              </a:rPr>
              <a:t> trachea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Metastrongylus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Aelurostrongylus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abstrusus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E.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aerophilus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F.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boehmi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associated characteristic.</a:t>
            </a:r>
            <a:endParaRPr lang="en-US" altLang="en-US" sz="2000" u="sng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57741-7D77-63E3-B6FF-935966094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5B0F-BDF0-F569-9A89-0029D30C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Respiratory Nematodes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3FD4A-D18B-C6F0-B4F7-59F1F1F4CDEA}"/>
              </a:ext>
            </a:extLst>
          </p:cNvPr>
          <p:cNvSpPr txBox="1"/>
          <p:nvPr/>
        </p:nvSpPr>
        <p:spPr>
          <a:xfrm>
            <a:off x="523854" y="2455703"/>
            <a:ext cx="60075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Granulomatous pneumonia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Endoscopy of Nasal Cavity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Gapeworm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Earthworm </a:t>
            </a:r>
            <a:r>
              <a:rPr lang="en-US" u="sng" dirty="0">
                <a:latin typeface="Comic Sans MS" panose="030F0702030302020204" pitchFamily="66" charset="0"/>
              </a:rPr>
              <a:t>Intermediate</a:t>
            </a:r>
            <a:r>
              <a:rPr lang="en-US" dirty="0">
                <a:latin typeface="Comic Sans MS" panose="030F0702030302020204" pitchFamily="66" charset="0"/>
              </a:rPr>
              <a:t> Host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</a:t>
            </a:r>
            <a:r>
              <a:rPr lang="en-US" dirty="0">
                <a:latin typeface="Comic Sans MS" panose="030F0702030302020204" pitchFamily="66" charset="0"/>
              </a:rPr>
              <a:t> Ingest infective L3s while grazing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 </a:t>
            </a:r>
            <a:r>
              <a:rPr lang="en-US" dirty="0">
                <a:latin typeface="Comic Sans MS" panose="030F0702030302020204" pitchFamily="66" charset="0"/>
              </a:rPr>
              <a:t>Bird or Rodent Paratenic Host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7. </a:t>
            </a:r>
            <a:r>
              <a:rPr lang="en-US" dirty="0">
                <a:latin typeface="Comic Sans MS" panose="030F0702030302020204" pitchFamily="66" charset="0"/>
              </a:rPr>
              <a:t>Sneezing &amp; rubbing nose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8. </a:t>
            </a:r>
            <a:r>
              <a:rPr lang="en-US" dirty="0">
                <a:latin typeface="Comic Sans MS" panose="030F0702030302020204" pitchFamily="66" charset="0"/>
              </a:rPr>
              <a:t>Earthworm </a:t>
            </a:r>
            <a:r>
              <a:rPr lang="en-US" u="sng" dirty="0">
                <a:latin typeface="Comic Sans MS" panose="030F0702030302020204" pitchFamily="66" charset="0"/>
              </a:rPr>
              <a:t>Paratenic</a:t>
            </a:r>
            <a:r>
              <a:rPr lang="en-US" dirty="0">
                <a:latin typeface="Comic Sans MS" panose="030F0702030302020204" pitchFamily="66" charset="0"/>
              </a:rPr>
              <a:t> Host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9. </a:t>
            </a:r>
            <a:r>
              <a:rPr lang="en-US" dirty="0">
                <a:latin typeface="Comic Sans MS" panose="030F0702030302020204" pitchFamily="66" charset="0"/>
              </a:rPr>
              <a:t>Snail/Slug Intermediate Hosts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sz="1200" dirty="0">
                <a:latin typeface="Comic Sans MS" panose="030F0702030302020204" pitchFamily="66" charset="0"/>
              </a:rPr>
              <a:t>* = Maybe, but won’t be on exam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AA8F1E-58D9-E8B3-0BCF-B6EBA2E47497}"/>
              </a:ext>
            </a:extLst>
          </p:cNvPr>
          <p:cNvSpPr txBox="1"/>
          <p:nvPr/>
        </p:nvSpPr>
        <p:spPr>
          <a:xfrm>
            <a:off x="6804967" y="2833404"/>
            <a:ext cx="3897789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Dictyocaulus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Syngamus</a:t>
            </a:r>
            <a:r>
              <a:rPr lang="en-US" i="1" dirty="0">
                <a:latin typeface="Comic Sans MS" panose="030F0702030302020204" pitchFamily="66" charset="0"/>
              </a:rPr>
              <a:t> trachea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Metastrongylus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Aelurostrongylus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abstrusus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E.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aerophilus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F.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boehmi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8EB9D89-08E4-6504-D3A7-E977B5C1B745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associated characteristic.</a:t>
            </a:r>
            <a:endParaRPr lang="en-US" altLang="en-US" sz="2000" u="sng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67E383-1CFF-EA17-9FD5-560228BCAF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2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5F82E-F36C-5014-0CC3-71275067E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5CC57-1334-4952-13C9-C9F36ED3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i="1" dirty="0"/>
              <a:t>Dictyocaulus spp.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963A7-4AF9-0C78-CB3F-54B8714B8F5A}"/>
              </a:ext>
            </a:extLst>
          </p:cNvPr>
          <p:cNvSpPr txBox="1"/>
          <p:nvPr/>
        </p:nvSpPr>
        <p:spPr>
          <a:xfrm>
            <a:off x="609600" y="2541730"/>
            <a:ext cx="822323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</a:t>
            </a:r>
            <a:r>
              <a:rPr lang="en-US" dirty="0">
                <a:latin typeface="Comic Sans MS" panose="030F0702030302020204" pitchFamily="66" charset="0"/>
              </a:rPr>
              <a:t> Coughing in Calves after the 1</a:t>
            </a:r>
            <a:r>
              <a:rPr lang="en-US" baseline="30000" dirty="0">
                <a:latin typeface="Comic Sans MS" panose="030F0702030302020204" pitchFamily="66" charset="0"/>
              </a:rPr>
              <a:t>st</a:t>
            </a:r>
            <a:r>
              <a:rPr lang="en-US" dirty="0">
                <a:latin typeface="Comic Sans MS" panose="030F0702030302020204" pitchFamily="66" charset="0"/>
              </a:rPr>
              <a:t> week of turn-out.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Sheep nematode that is usually asymptomatic.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Don’t co-graze horses &amp; donkeys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Hard to find diagnostic larval stage; one may need bronchial lavage. 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European vaccine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___ 6.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Non-sterile immunity, requires continual exposure.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EED2F9-52BD-8353-5935-C965856EBB98}"/>
              </a:ext>
            </a:extLst>
          </p:cNvPr>
          <p:cNvSpPr txBox="1"/>
          <p:nvPr/>
        </p:nvSpPr>
        <p:spPr>
          <a:xfrm>
            <a:off x="8549472" y="5230995"/>
            <a:ext cx="3294185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Dictyocaulus </a:t>
            </a:r>
            <a:r>
              <a:rPr lang="en-US" i="1" dirty="0" err="1">
                <a:latin typeface="Comic Sans MS" panose="030F0702030302020204" pitchFamily="66" charset="0"/>
              </a:rPr>
              <a:t>viviparus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Dictyocaulus </a:t>
            </a:r>
            <a:r>
              <a:rPr lang="en-US" i="1" dirty="0" err="1">
                <a:latin typeface="Comic Sans MS" panose="030F0702030302020204" pitchFamily="66" charset="0"/>
              </a:rPr>
              <a:t>arnfieldi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Dictyocaulus filaria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48567FC-AC30-7FB1-3119-C78A12AD5440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8"/>
            <a:ext cx="10593738" cy="452197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Dictyocaulus spp.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associated characteristic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17CFB0-0A19-D8B0-8A89-1E68FDCC5F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5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36BC05-DB44-73AB-9948-8FBA4407B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0A99F-593F-94B6-D350-845A6AC1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i="1" dirty="0"/>
              <a:t>Dictyocaulus spp. &amp; Capillaria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02B19-615F-C3A1-EC86-1F1DF553FE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68E01-3450-F93F-1B37-8133A1596E21}"/>
              </a:ext>
            </a:extLst>
          </p:cNvPr>
          <p:cNvSpPr txBox="1"/>
          <p:nvPr/>
        </p:nvSpPr>
        <p:spPr>
          <a:xfrm>
            <a:off x="692163" y="2145613"/>
            <a:ext cx="99431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804863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___ 1. </a:t>
            </a:r>
            <a:r>
              <a:rPr lang="en-US" sz="1400" dirty="0">
                <a:latin typeface="Comic Sans MS" panose="030F0702030302020204" pitchFamily="66" charset="0"/>
              </a:rPr>
              <a:t>Many pulmonary infections are usually caused by bacterial infections. However, if antibiotics are not effective; then one should consider lungworms.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2B9C86-14A6-45CA-6569-E754C75ADC65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714753"/>
            <a:ext cx="10593738" cy="43086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True/False:</a:t>
            </a:r>
            <a:endParaRPr lang="en-US" altLang="en-US" sz="18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1C8284-BE92-FA3C-E616-0CC44DA96706}"/>
              </a:ext>
            </a:extLst>
          </p:cNvPr>
          <p:cNvCxnSpPr/>
          <p:nvPr/>
        </p:nvCxnSpPr>
        <p:spPr>
          <a:xfrm>
            <a:off x="609600" y="3901343"/>
            <a:ext cx="10448667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06CC36-8B4C-1813-698D-322C94399CF3}"/>
              </a:ext>
            </a:extLst>
          </p:cNvPr>
          <p:cNvSpPr txBox="1"/>
          <p:nvPr/>
        </p:nvSpPr>
        <p:spPr>
          <a:xfrm>
            <a:off x="704285" y="3210001"/>
            <a:ext cx="102999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804863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___ 3. </a:t>
            </a:r>
            <a:r>
              <a:rPr lang="en-US" sz="1400" dirty="0">
                <a:latin typeface="Comic Sans MS" panose="030F0702030302020204" pitchFamily="66" charset="0"/>
              </a:rPr>
              <a:t>The presentation of lungworm DZ (</a:t>
            </a:r>
            <a:r>
              <a:rPr lang="en-US" sz="1400" i="1" dirty="0">
                <a:latin typeface="Comic Sans MS" panose="030F0702030302020204" pitchFamily="66" charset="0"/>
              </a:rPr>
              <a:t>Dictyocaulus </a:t>
            </a:r>
            <a:r>
              <a:rPr lang="en-US" sz="1400" i="1" dirty="0" err="1">
                <a:latin typeface="Comic Sans MS" panose="030F0702030302020204" pitchFamily="66" charset="0"/>
              </a:rPr>
              <a:t>viviparus</a:t>
            </a:r>
            <a:r>
              <a:rPr lang="en-US" sz="1400" dirty="0">
                <a:latin typeface="Comic Sans MS" panose="030F0702030302020204" pitchFamily="66" charset="0"/>
              </a:rPr>
              <a:t>) in cattle usually follows the following pattern: Clinical signs begin after the 1</a:t>
            </a:r>
            <a:r>
              <a:rPr lang="en-US" sz="1400" baseline="30000" dirty="0">
                <a:latin typeface="Comic Sans MS" panose="030F0702030302020204" pitchFamily="66" charset="0"/>
              </a:rPr>
              <a:t>st</a:t>
            </a:r>
            <a:r>
              <a:rPr lang="en-US" sz="1400" dirty="0">
                <a:latin typeface="Comic Sans MS" panose="030F0702030302020204" pitchFamily="66" charset="0"/>
              </a:rPr>
              <a:t> week of turn-out; then progressively worsen until the 5</a:t>
            </a:r>
            <a:r>
              <a:rPr lang="en-US" sz="1400" baseline="30000" dirty="0">
                <a:latin typeface="Comic Sans MS" panose="030F0702030302020204" pitchFamily="66" charset="0"/>
              </a:rPr>
              <a:t>th</a:t>
            </a:r>
            <a:r>
              <a:rPr lang="en-US" sz="1400" dirty="0">
                <a:latin typeface="Comic Sans MS" panose="030F0702030302020204" pitchFamily="66" charset="0"/>
              </a:rPr>
              <a:t> week; then begins to improve.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9A00B0-3D27-E79E-7B21-78E2E9238432}"/>
              </a:ext>
            </a:extLst>
          </p:cNvPr>
          <p:cNvSpPr txBox="1"/>
          <p:nvPr/>
        </p:nvSpPr>
        <p:spPr>
          <a:xfrm>
            <a:off x="692163" y="2755448"/>
            <a:ext cx="9943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___ 2. </a:t>
            </a:r>
            <a:r>
              <a:rPr lang="en-US" sz="1400" dirty="0">
                <a:latin typeface="Comic Sans MS" panose="030F0702030302020204" pitchFamily="66" charset="0"/>
              </a:rPr>
              <a:t>One diagnostic clue of </a:t>
            </a:r>
            <a:r>
              <a:rPr lang="en-US" sz="1400" i="1" dirty="0">
                <a:latin typeface="Comic Sans MS" panose="030F0702030302020204" pitchFamily="66" charset="0"/>
              </a:rPr>
              <a:t>Dictyocaulus </a:t>
            </a:r>
            <a:r>
              <a:rPr lang="en-US" sz="1400" i="1" dirty="0" err="1">
                <a:latin typeface="Comic Sans MS" panose="030F0702030302020204" pitchFamily="66" charset="0"/>
              </a:rPr>
              <a:t>viviparus</a:t>
            </a:r>
            <a:r>
              <a:rPr lang="en-US" sz="1400" dirty="0">
                <a:latin typeface="Comic Sans MS" panose="030F0702030302020204" pitchFamily="66" charset="0"/>
              </a:rPr>
              <a:t> infection is that several members of a herd are coughing.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8F8FF8-DCC0-92E5-1D96-FC633A26107A}"/>
              </a:ext>
            </a:extLst>
          </p:cNvPr>
          <p:cNvSpPr txBox="1"/>
          <p:nvPr/>
        </p:nvSpPr>
        <p:spPr>
          <a:xfrm>
            <a:off x="609600" y="4526688"/>
            <a:ext cx="10210800" cy="95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200000"/>
              </a:lnSpc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1. </a:t>
            </a:r>
            <a:r>
              <a:rPr lang="en-US" sz="1400" dirty="0">
                <a:latin typeface="Comic Sans MS" panose="030F0702030302020204" pitchFamily="66" charset="0"/>
              </a:rPr>
              <a:t>Regarding </a:t>
            </a:r>
            <a:r>
              <a:rPr lang="en-US" sz="1400" i="1" dirty="0">
                <a:latin typeface="Comic Sans MS" panose="030F0702030302020204" pitchFamily="66" charset="0"/>
              </a:rPr>
              <a:t>Dictyocaulus </a:t>
            </a:r>
            <a:r>
              <a:rPr lang="en-US" sz="1400" i="1" dirty="0" err="1">
                <a:latin typeface="Comic Sans MS" panose="030F0702030302020204" pitchFamily="66" charset="0"/>
              </a:rPr>
              <a:t>arnfieldi</a:t>
            </a:r>
            <a:r>
              <a:rPr lang="en-US" sz="1400" dirty="0">
                <a:latin typeface="Comic Sans MS" panose="030F0702030302020204" pitchFamily="66" charset="0"/>
              </a:rPr>
              <a:t>, ______________ have patent infections but show no pathology; while _____________ show pathology (coughing, tachypnea, unthrifty) but diagnostic larvae are difficult to find.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66B0183-1AAA-DF91-33EC-A6DCE1BC84C6}"/>
              </a:ext>
            </a:extLst>
          </p:cNvPr>
          <p:cNvSpPr txBox="1">
            <a:spLocks noChangeArrowheads="1"/>
          </p:cNvSpPr>
          <p:nvPr/>
        </p:nvSpPr>
        <p:spPr>
          <a:xfrm>
            <a:off x="406871" y="4074788"/>
            <a:ext cx="10593738" cy="43086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Fill-in-the-Blank</a:t>
            </a:r>
            <a:endParaRPr lang="en-US" altLang="en-US" sz="18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9D00BE-26A7-50C8-C85A-BCB7D7EC659E}"/>
              </a:ext>
            </a:extLst>
          </p:cNvPr>
          <p:cNvSpPr txBox="1"/>
          <p:nvPr/>
        </p:nvSpPr>
        <p:spPr>
          <a:xfrm>
            <a:off x="609600" y="5613864"/>
            <a:ext cx="8382374" cy="95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200000"/>
              </a:lnSpc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2. </a:t>
            </a:r>
            <a:r>
              <a:rPr lang="en-US" sz="1400" dirty="0">
                <a:latin typeface="Comic Sans MS" panose="030F0702030302020204" pitchFamily="66" charset="0"/>
              </a:rPr>
              <a:t>A dog with a </a:t>
            </a:r>
            <a:r>
              <a:rPr lang="en-US" sz="1400" i="1" dirty="0" err="1">
                <a:latin typeface="Comic Sans MS" panose="030F0702030302020204" pitchFamily="66" charset="0"/>
              </a:rPr>
              <a:t>Eucoleus</a:t>
            </a:r>
            <a:r>
              <a:rPr lang="en-US" sz="1400" i="1" dirty="0">
                <a:latin typeface="Comic Sans MS" panose="030F0702030302020204" pitchFamily="66" charset="0"/>
              </a:rPr>
              <a:t> (Capillaria) </a:t>
            </a:r>
            <a:r>
              <a:rPr lang="en-US" sz="1400" i="1" dirty="0" err="1">
                <a:latin typeface="Comic Sans MS" panose="030F0702030302020204" pitchFamily="66" charset="0"/>
              </a:rPr>
              <a:t>boehmi</a:t>
            </a:r>
            <a:r>
              <a:rPr lang="en-US" sz="1400" dirty="0">
                <a:latin typeface="Comic Sans MS" panose="030F0702030302020204" pitchFamily="66" charset="0"/>
              </a:rPr>
              <a:t> infection has clinical signs similar to ___________, so do a _____________ before treating with anti-inflammatories like prednisone. </a:t>
            </a:r>
          </a:p>
        </p:txBody>
      </p:sp>
    </p:spTree>
    <p:extLst>
      <p:ext uri="{BB962C8B-B14F-4D97-AF65-F5344CB8AC3E}">
        <p14:creationId xmlns:p14="http://schemas.microsoft.com/office/powerpoint/2010/main" val="69001419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6.xml><?xml version="1.0" encoding="utf-8"?>
<a:theme xmlns:a="http://schemas.openxmlformats.org/drawingml/2006/main" name="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6456</TotalTime>
  <Words>550</Words>
  <Application>Microsoft Office PowerPoint</Application>
  <PresentationFormat>Widescreen</PresentationFormat>
  <Paragraphs>125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Tahoma</vt:lpstr>
      <vt:lpstr>Wingdings</vt:lpstr>
      <vt:lpstr>Blends</vt:lpstr>
      <vt:lpstr>1_JRDF_Theme 1</vt:lpstr>
      <vt:lpstr>1_Blends</vt:lpstr>
      <vt:lpstr>1_Default Design</vt:lpstr>
      <vt:lpstr>1_Office Theme</vt:lpstr>
      <vt:lpstr>JRDF_Theme 1</vt:lpstr>
      <vt:lpstr>PowerPoint Presentation</vt:lpstr>
      <vt:lpstr>Respiratory Nematodes</vt:lpstr>
      <vt:lpstr>Respiratory Nematodes</vt:lpstr>
      <vt:lpstr>Respiratory Nematodes</vt:lpstr>
      <vt:lpstr>Dictyocaulus spp.</vt:lpstr>
      <vt:lpstr>Dictyocaulus spp. &amp; Capillaria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136</cp:revision>
  <cp:lastPrinted>2024-10-02T16:00:51Z</cp:lastPrinted>
  <dcterms:created xsi:type="dcterms:W3CDTF">2022-09-23T15:17:00Z</dcterms:created>
  <dcterms:modified xsi:type="dcterms:W3CDTF">2024-10-11T21:04:51Z</dcterms:modified>
</cp:coreProperties>
</file>