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52" r:id="rId1"/>
  </p:sldMasterIdLst>
  <p:notesMasterIdLst>
    <p:notesMasterId r:id="rId93"/>
  </p:notesMasterIdLst>
  <p:handoutMasterIdLst>
    <p:handoutMasterId r:id="rId94"/>
  </p:handoutMasterIdLst>
  <p:sldIdLst>
    <p:sldId id="434" r:id="rId2"/>
    <p:sldId id="699" r:id="rId3"/>
    <p:sldId id="674" r:id="rId4"/>
    <p:sldId id="722" r:id="rId5"/>
    <p:sldId id="411" r:id="rId6"/>
    <p:sldId id="725" r:id="rId7"/>
    <p:sldId id="726" r:id="rId8"/>
    <p:sldId id="402" r:id="rId9"/>
    <p:sldId id="321" r:id="rId10"/>
    <p:sldId id="714" r:id="rId11"/>
    <p:sldId id="817" r:id="rId12"/>
    <p:sldId id="435" r:id="rId13"/>
    <p:sldId id="729" r:id="rId14"/>
    <p:sldId id="438" r:id="rId15"/>
    <p:sldId id="730" r:id="rId16"/>
    <p:sldId id="731" r:id="rId17"/>
    <p:sldId id="439" r:id="rId18"/>
    <p:sldId id="732" r:id="rId19"/>
    <p:sldId id="671" r:id="rId20"/>
    <p:sldId id="733" r:id="rId21"/>
    <p:sldId id="672" r:id="rId22"/>
    <p:sldId id="734" r:id="rId23"/>
    <p:sldId id="735" r:id="rId24"/>
    <p:sldId id="736" r:id="rId25"/>
    <p:sldId id="738" r:id="rId26"/>
    <p:sldId id="739" r:id="rId27"/>
    <p:sldId id="740" r:id="rId28"/>
    <p:sldId id="741" r:id="rId29"/>
    <p:sldId id="675" r:id="rId30"/>
    <p:sldId id="632" r:id="rId31"/>
    <p:sldId id="747" r:id="rId32"/>
    <p:sldId id="748" r:id="rId33"/>
    <p:sldId id="750" r:id="rId34"/>
    <p:sldId id="633" r:id="rId35"/>
    <p:sldId id="745" r:id="rId36"/>
    <p:sldId id="744" r:id="rId37"/>
    <p:sldId id="634" r:id="rId38"/>
    <p:sldId id="417" r:id="rId39"/>
    <p:sldId id="682" r:id="rId40"/>
    <p:sldId id="742" r:id="rId41"/>
    <p:sldId id="751" r:id="rId42"/>
    <p:sldId id="837" r:id="rId43"/>
    <p:sldId id="838" r:id="rId44"/>
    <p:sldId id="335" r:id="rId45"/>
    <p:sldId id="753" r:id="rId46"/>
    <p:sldId id="686" r:id="rId47"/>
    <p:sldId id="688" r:id="rId48"/>
    <p:sldId id="768" r:id="rId49"/>
    <p:sldId id="640" r:id="rId50"/>
    <p:sldId id="641" r:id="rId51"/>
    <p:sldId id="708" r:id="rId52"/>
    <p:sldId id="754" r:id="rId53"/>
    <p:sldId id="755" r:id="rId54"/>
    <p:sldId id="330" r:id="rId55"/>
    <p:sldId id="769" r:id="rId56"/>
    <p:sldId id="381" r:id="rId57"/>
    <p:sldId id="756" r:id="rId58"/>
    <p:sldId id="771" r:id="rId59"/>
    <p:sldId id="664" r:id="rId60"/>
    <p:sldId id="762" r:id="rId61"/>
    <p:sldId id="757" r:id="rId62"/>
    <p:sldId id="758" r:id="rId63"/>
    <p:sldId id="759" r:id="rId64"/>
    <p:sldId id="760" r:id="rId65"/>
    <p:sldId id="761" r:id="rId66"/>
    <p:sldId id="456" r:id="rId67"/>
    <p:sldId id="649" r:id="rId68"/>
    <p:sldId id="459" r:id="rId69"/>
    <p:sldId id="709" r:id="rId70"/>
    <p:sldId id="652" r:id="rId71"/>
    <p:sldId id="655" r:id="rId72"/>
    <p:sldId id="656" r:id="rId73"/>
    <p:sldId id="657" r:id="rId74"/>
    <p:sldId id="718" r:id="rId75"/>
    <p:sldId id="773" r:id="rId76"/>
    <p:sldId id="659" r:id="rId77"/>
    <p:sldId id="719" r:id="rId78"/>
    <p:sldId id="763" r:id="rId79"/>
    <p:sldId id="764" r:id="rId80"/>
    <p:sldId id="765" r:id="rId81"/>
    <p:sldId id="766" r:id="rId82"/>
    <p:sldId id="767" r:id="rId83"/>
    <p:sldId id="691" r:id="rId84"/>
    <p:sldId id="692" r:id="rId85"/>
    <p:sldId id="480" r:id="rId86"/>
    <p:sldId id="476" r:id="rId87"/>
    <p:sldId id="484" r:id="rId88"/>
    <p:sldId id="488" r:id="rId89"/>
    <p:sldId id="777" r:id="rId90"/>
    <p:sldId id="778" r:id="rId91"/>
    <p:sldId id="582" r:id="rId92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  <a:srgbClr val="00FF00"/>
    <a:srgbClr val="FF9933"/>
    <a:srgbClr val="FF6600"/>
    <a:srgbClr val="000099"/>
    <a:srgbClr val="99FF33"/>
    <a:srgbClr val="66FFFF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86" autoAdjust="0"/>
    <p:restoredTop sz="94660"/>
  </p:normalViewPr>
  <p:slideViewPr>
    <p:cSldViewPr>
      <p:cViewPr varScale="1">
        <p:scale>
          <a:sx n="109" d="100"/>
          <a:sy n="109" d="100"/>
        </p:scale>
        <p:origin x="145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07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notesMaster" Target="notesMasters/notesMaster1.xml"/><Relationship Id="rId98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7EE342-5FFD-704A-B7C3-C637F1EEC9DE}" type="doc">
      <dgm:prSet loTypeId="urn:microsoft.com/office/officeart/2005/8/layout/cycle7" loCatId="" qsTypeId="urn:microsoft.com/office/officeart/2005/8/quickstyle/simple5" qsCatId="simple" csTypeId="urn:microsoft.com/office/officeart/2005/8/colors/accent5_5" csCatId="accent5" phldr="1"/>
      <dgm:spPr/>
      <dgm:t>
        <a:bodyPr/>
        <a:lstStyle/>
        <a:p>
          <a:endParaRPr lang="en-US"/>
        </a:p>
      </dgm:t>
    </dgm:pt>
    <dgm:pt modelId="{192D6557-C7FD-D84F-BF29-062F3277D921}">
      <dgm:prSet phldrT="[Text]"/>
      <dgm:spPr/>
      <dgm:t>
        <a:bodyPr/>
        <a:lstStyle/>
        <a:p>
          <a:r>
            <a:rPr lang="en-US" dirty="0"/>
            <a:t>Relative # of worms</a:t>
          </a:r>
        </a:p>
      </dgm:t>
    </dgm:pt>
    <dgm:pt modelId="{88267484-8AF5-D74C-8C7D-8E78CEFE948C}" type="parTrans" cxnId="{3C93E591-EB03-4E49-8283-8E6D06DA8C60}">
      <dgm:prSet/>
      <dgm:spPr/>
      <dgm:t>
        <a:bodyPr/>
        <a:lstStyle/>
        <a:p>
          <a:endParaRPr lang="en-US"/>
        </a:p>
      </dgm:t>
    </dgm:pt>
    <dgm:pt modelId="{B8ABF4BB-3DA5-724E-8AD5-3B8C7F889D84}" type="sibTrans" cxnId="{3C93E591-EB03-4E49-8283-8E6D06DA8C60}">
      <dgm:prSet/>
      <dgm:spPr/>
      <dgm:t>
        <a:bodyPr/>
        <a:lstStyle/>
        <a:p>
          <a:endParaRPr lang="en-US"/>
        </a:p>
      </dgm:t>
    </dgm:pt>
    <dgm:pt modelId="{007D077B-2732-5A4E-ADD8-ECA6D1D7A2F5}">
      <dgm:prSet phldrT="[Text]"/>
      <dgm:spPr/>
      <dgm:t>
        <a:bodyPr/>
        <a:lstStyle/>
        <a:p>
          <a:r>
            <a:rPr lang="en-US" dirty="0"/>
            <a:t>Individual’s reaction to parasite </a:t>
          </a:r>
        </a:p>
      </dgm:t>
    </dgm:pt>
    <dgm:pt modelId="{46E7558D-94CE-6B4D-9C59-533EE52A3B80}" type="parTrans" cxnId="{2C29C026-9C06-874B-AF60-F8A790363E2A}">
      <dgm:prSet/>
      <dgm:spPr/>
      <dgm:t>
        <a:bodyPr/>
        <a:lstStyle/>
        <a:p>
          <a:endParaRPr lang="en-US"/>
        </a:p>
      </dgm:t>
    </dgm:pt>
    <dgm:pt modelId="{E8D6F9BF-71D9-0C4B-A9EA-6E7ACA62693C}" type="sibTrans" cxnId="{2C29C026-9C06-874B-AF60-F8A790363E2A}">
      <dgm:prSet/>
      <dgm:spPr/>
      <dgm:t>
        <a:bodyPr/>
        <a:lstStyle/>
        <a:p>
          <a:endParaRPr lang="en-US"/>
        </a:p>
      </dgm:t>
    </dgm:pt>
    <dgm:pt modelId="{974D561F-7B46-E449-8D43-3869B584E9BF}">
      <dgm:prSet phldrT="[Text]"/>
      <dgm:spPr/>
      <dgm:t>
        <a:bodyPr/>
        <a:lstStyle/>
        <a:p>
          <a:r>
            <a:rPr lang="en-US" dirty="0"/>
            <a:t>Duration of infection</a:t>
          </a:r>
        </a:p>
      </dgm:t>
    </dgm:pt>
    <dgm:pt modelId="{8E4EA134-C123-AC44-B7C3-F2DCC89C23AD}" type="parTrans" cxnId="{7CA4A1C6-AF8D-0342-95EC-FA3999B8E3C0}">
      <dgm:prSet/>
      <dgm:spPr/>
      <dgm:t>
        <a:bodyPr/>
        <a:lstStyle/>
        <a:p>
          <a:endParaRPr lang="en-US"/>
        </a:p>
      </dgm:t>
    </dgm:pt>
    <dgm:pt modelId="{A247678A-BDF2-2B45-B980-EB50F6D0B943}" type="sibTrans" cxnId="{7CA4A1C6-AF8D-0342-95EC-FA3999B8E3C0}">
      <dgm:prSet/>
      <dgm:spPr/>
      <dgm:t>
        <a:bodyPr/>
        <a:lstStyle/>
        <a:p>
          <a:endParaRPr lang="en-US"/>
        </a:p>
      </dgm:t>
    </dgm:pt>
    <dgm:pt modelId="{1EE9A59D-24BF-C546-940A-6E3E776026FA}" type="pres">
      <dgm:prSet presAssocID="{317EE342-5FFD-704A-B7C3-C637F1EEC9D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38625D8-2F84-3C47-85EF-CB731D38DD14}" type="pres">
      <dgm:prSet presAssocID="{192D6557-C7FD-D84F-BF29-062F3277D921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3B14D1-E5F2-4D4C-9070-33D9091EA9A6}" type="pres">
      <dgm:prSet presAssocID="{B8ABF4BB-3DA5-724E-8AD5-3B8C7F889D84}" presName="sibTrans" presStyleLbl="sibTrans2D1" presStyleIdx="0" presStyleCnt="3"/>
      <dgm:spPr/>
      <dgm:t>
        <a:bodyPr/>
        <a:lstStyle/>
        <a:p>
          <a:endParaRPr lang="en-US"/>
        </a:p>
      </dgm:t>
    </dgm:pt>
    <dgm:pt modelId="{8C5D797B-E23A-344E-AD8E-50B5979FCCF2}" type="pres">
      <dgm:prSet presAssocID="{B8ABF4BB-3DA5-724E-8AD5-3B8C7F889D84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295C8CBD-1AF4-804B-AC71-F4A4C22FB4A7}" type="pres">
      <dgm:prSet presAssocID="{007D077B-2732-5A4E-ADD8-ECA6D1D7A2F5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F51B2C-E36A-1D45-B9C7-DD7A84E529E2}" type="pres">
      <dgm:prSet presAssocID="{E8D6F9BF-71D9-0C4B-A9EA-6E7ACA62693C}" presName="sibTrans" presStyleLbl="sibTrans2D1" presStyleIdx="1" presStyleCnt="3"/>
      <dgm:spPr/>
      <dgm:t>
        <a:bodyPr/>
        <a:lstStyle/>
        <a:p>
          <a:endParaRPr lang="en-US"/>
        </a:p>
      </dgm:t>
    </dgm:pt>
    <dgm:pt modelId="{73ADAC8C-B4B8-BA4F-9BB9-49963A484FB1}" type="pres">
      <dgm:prSet presAssocID="{E8D6F9BF-71D9-0C4B-A9EA-6E7ACA62693C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5C3878EC-CA2B-6C40-B9F4-D8FFA6F36BCE}" type="pres">
      <dgm:prSet presAssocID="{974D561F-7B46-E449-8D43-3869B584E9BF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F4ABCD-B60B-B64B-B20E-9C7133904961}" type="pres">
      <dgm:prSet presAssocID="{A247678A-BDF2-2B45-B980-EB50F6D0B943}" presName="sibTrans" presStyleLbl="sibTrans2D1" presStyleIdx="2" presStyleCnt="3"/>
      <dgm:spPr/>
      <dgm:t>
        <a:bodyPr/>
        <a:lstStyle/>
        <a:p>
          <a:endParaRPr lang="en-US"/>
        </a:p>
      </dgm:t>
    </dgm:pt>
    <dgm:pt modelId="{D32973C8-53EC-3F41-AF87-C73C5618DDD4}" type="pres">
      <dgm:prSet presAssocID="{A247678A-BDF2-2B45-B980-EB50F6D0B943}" presName="connectorText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B1A3BB8C-FD79-9441-AE50-CD5597F8F256}" type="presOf" srcId="{974D561F-7B46-E449-8D43-3869B584E9BF}" destId="{5C3878EC-CA2B-6C40-B9F4-D8FFA6F36BCE}" srcOrd="0" destOrd="0" presId="urn:microsoft.com/office/officeart/2005/8/layout/cycle7"/>
    <dgm:cxn modelId="{1D387E14-4BBA-3D45-AFBD-624E906F9A5D}" type="presOf" srcId="{B8ABF4BB-3DA5-724E-8AD5-3B8C7F889D84}" destId="{8C5D797B-E23A-344E-AD8E-50B5979FCCF2}" srcOrd="1" destOrd="0" presId="urn:microsoft.com/office/officeart/2005/8/layout/cycle7"/>
    <dgm:cxn modelId="{9A436758-AD2B-B943-9B0F-BF171377E296}" type="presOf" srcId="{007D077B-2732-5A4E-ADD8-ECA6D1D7A2F5}" destId="{295C8CBD-1AF4-804B-AC71-F4A4C22FB4A7}" srcOrd="0" destOrd="0" presId="urn:microsoft.com/office/officeart/2005/8/layout/cycle7"/>
    <dgm:cxn modelId="{B848BF7D-D0B7-C04D-9F61-D7B4C8C14AAD}" type="presOf" srcId="{317EE342-5FFD-704A-B7C3-C637F1EEC9DE}" destId="{1EE9A59D-24BF-C546-940A-6E3E776026FA}" srcOrd="0" destOrd="0" presId="urn:microsoft.com/office/officeart/2005/8/layout/cycle7"/>
    <dgm:cxn modelId="{4576204B-A13F-4142-8D31-3B4230093133}" type="presOf" srcId="{192D6557-C7FD-D84F-BF29-062F3277D921}" destId="{638625D8-2F84-3C47-85EF-CB731D38DD14}" srcOrd="0" destOrd="0" presId="urn:microsoft.com/office/officeart/2005/8/layout/cycle7"/>
    <dgm:cxn modelId="{2813C377-5EAD-D949-A483-624C5142AE8A}" type="presOf" srcId="{E8D6F9BF-71D9-0C4B-A9EA-6E7ACA62693C}" destId="{73ADAC8C-B4B8-BA4F-9BB9-49963A484FB1}" srcOrd="1" destOrd="0" presId="urn:microsoft.com/office/officeart/2005/8/layout/cycle7"/>
    <dgm:cxn modelId="{E6859A15-F32D-4344-9F0A-70C723CA6FF2}" type="presOf" srcId="{A247678A-BDF2-2B45-B980-EB50F6D0B943}" destId="{D32973C8-53EC-3F41-AF87-C73C5618DDD4}" srcOrd="1" destOrd="0" presId="urn:microsoft.com/office/officeart/2005/8/layout/cycle7"/>
    <dgm:cxn modelId="{3C93E591-EB03-4E49-8283-8E6D06DA8C60}" srcId="{317EE342-5FFD-704A-B7C3-C637F1EEC9DE}" destId="{192D6557-C7FD-D84F-BF29-062F3277D921}" srcOrd="0" destOrd="0" parTransId="{88267484-8AF5-D74C-8C7D-8E78CEFE948C}" sibTransId="{B8ABF4BB-3DA5-724E-8AD5-3B8C7F889D84}"/>
    <dgm:cxn modelId="{02263A65-7FFE-5844-9125-FB8E7357F111}" type="presOf" srcId="{B8ABF4BB-3DA5-724E-8AD5-3B8C7F889D84}" destId="{CB3B14D1-E5F2-4D4C-9070-33D9091EA9A6}" srcOrd="0" destOrd="0" presId="urn:microsoft.com/office/officeart/2005/8/layout/cycle7"/>
    <dgm:cxn modelId="{BBA238A9-CA09-094E-9BCD-2A8C47ADACB9}" type="presOf" srcId="{A247678A-BDF2-2B45-B980-EB50F6D0B943}" destId="{07F4ABCD-B60B-B64B-B20E-9C7133904961}" srcOrd="0" destOrd="0" presId="urn:microsoft.com/office/officeart/2005/8/layout/cycle7"/>
    <dgm:cxn modelId="{2C29C026-9C06-874B-AF60-F8A790363E2A}" srcId="{317EE342-5FFD-704A-B7C3-C637F1EEC9DE}" destId="{007D077B-2732-5A4E-ADD8-ECA6D1D7A2F5}" srcOrd="1" destOrd="0" parTransId="{46E7558D-94CE-6B4D-9C59-533EE52A3B80}" sibTransId="{E8D6F9BF-71D9-0C4B-A9EA-6E7ACA62693C}"/>
    <dgm:cxn modelId="{EB1473BC-9E2B-C64B-ACC9-BE3A68EDB53E}" type="presOf" srcId="{E8D6F9BF-71D9-0C4B-A9EA-6E7ACA62693C}" destId="{F7F51B2C-E36A-1D45-B9C7-DD7A84E529E2}" srcOrd="0" destOrd="0" presId="urn:microsoft.com/office/officeart/2005/8/layout/cycle7"/>
    <dgm:cxn modelId="{7CA4A1C6-AF8D-0342-95EC-FA3999B8E3C0}" srcId="{317EE342-5FFD-704A-B7C3-C637F1EEC9DE}" destId="{974D561F-7B46-E449-8D43-3869B584E9BF}" srcOrd="2" destOrd="0" parTransId="{8E4EA134-C123-AC44-B7C3-F2DCC89C23AD}" sibTransId="{A247678A-BDF2-2B45-B980-EB50F6D0B943}"/>
    <dgm:cxn modelId="{AEDF1E51-FF99-D542-AA16-AF5B7D5B8899}" type="presParOf" srcId="{1EE9A59D-24BF-C546-940A-6E3E776026FA}" destId="{638625D8-2F84-3C47-85EF-CB731D38DD14}" srcOrd="0" destOrd="0" presId="urn:microsoft.com/office/officeart/2005/8/layout/cycle7"/>
    <dgm:cxn modelId="{1BB9F50E-2271-194E-8C1A-30C7A66A9D81}" type="presParOf" srcId="{1EE9A59D-24BF-C546-940A-6E3E776026FA}" destId="{CB3B14D1-E5F2-4D4C-9070-33D9091EA9A6}" srcOrd="1" destOrd="0" presId="urn:microsoft.com/office/officeart/2005/8/layout/cycle7"/>
    <dgm:cxn modelId="{2A9FC433-1C35-574B-9585-D49FE8C42D4D}" type="presParOf" srcId="{CB3B14D1-E5F2-4D4C-9070-33D9091EA9A6}" destId="{8C5D797B-E23A-344E-AD8E-50B5979FCCF2}" srcOrd="0" destOrd="0" presId="urn:microsoft.com/office/officeart/2005/8/layout/cycle7"/>
    <dgm:cxn modelId="{688E71FA-B6D2-F641-BF30-E8C588E0E742}" type="presParOf" srcId="{1EE9A59D-24BF-C546-940A-6E3E776026FA}" destId="{295C8CBD-1AF4-804B-AC71-F4A4C22FB4A7}" srcOrd="2" destOrd="0" presId="urn:microsoft.com/office/officeart/2005/8/layout/cycle7"/>
    <dgm:cxn modelId="{72629F4C-23CD-B643-9209-6773BC6F77CA}" type="presParOf" srcId="{1EE9A59D-24BF-C546-940A-6E3E776026FA}" destId="{F7F51B2C-E36A-1D45-B9C7-DD7A84E529E2}" srcOrd="3" destOrd="0" presId="urn:microsoft.com/office/officeart/2005/8/layout/cycle7"/>
    <dgm:cxn modelId="{595B18BC-8651-7D40-93CF-D7ADBF416B4E}" type="presParOf" srcId="{F7F51B2C-E36A-1D45-B9C7-DD7A84E529E2}" destId="{73ADAC8C-B4B8-BA4F-9BB9-49963A484FB1}" srcOrd="0" destOrd="0" presId="urn:microsoft.com/office/officeart/2005/8/layout/cycle7"/>
    <dgm:cxn modelId="{ED963B52-DA38-DB45-B91A-F7AADA213D1F}" type="presParOf" srcId="{1EE9A59D-24BF-C546-940A-6E3E776026FA}" destId="{5C3878EC-CA2B-6C40-B9F4-D8FFA6F36BCE}" srcOrd="4" destOrd="0" presId="urn:microsoft.com/office/officeart/2005/8/layout/cycle7"/>
    <dgm:cxn modelId="{7B9D1224-9F49-7E4F-B40B-6D940A8F21FB}" type="presParOf" srcId="{1EE9A59D-24BF-C546-940A-6E3E776026FA}" destId="{07F4ABCD-B60B-B64B-B20E-9C7133904961}" srcOrd="5" destOrd="0" presId="urn:microsoft.com/office/officeart/2005/8/layout/cycle7"/>
    <dgm:cxn modelId="{16F50E3E-7BE4-2B4A-9DC5-539D525141A2}" type="presParOf" srcId="{07F4ABCD-B60B-B64B-B20E-9C7133904961}" destId="{D32973C8-53EC-3F41-AF87-C73C5618DDD4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8625D8-2F84-3C47-85EF-CB731D38DD14}">
      <dsp:nvSpPr>
        <dsp:cNvPr id="0" name=""/>
        <dsp:cNvSpPr/>
      </dsp:nvSpPr>
      <dsp:spPr>
        <a:xfrm>
          <a:off x="1879316" y="685"/>
          <a:ext cx="1771309" cy="88565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alpha val="9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Relative # of worms</a:t>
          </a:r>
        </a:p>
      </dsp:txBody>
      <dsp:txXfrm>
        <a:off x="1905256" y="26625"/>
        <a:ext cx="1719429" cy="833774"/>
      </dsp:txXfrm>
    </dsp:sp>
    <dsp:sp modelId="{CB3B14D1-E5F2-4D4C-9070-33D9091EA9A6}">
      <dsp:nvSpPr>
        <dsp:cNvPr id="0" name=""/>
        <dsp:cNvSpPr/>
      </dsp:nvSpPr>
      <dsp:spPr>
        <a:xfrm rot="3600000">
          <a:off x="3035066" y="1554157"/>
          <a:ext cx="921238" cy="309979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shade val="90000"/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shade val="9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shade val="90000"/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3128060" y="1616153"/>
        <a:ext cx="735250" cy="185987"/>
      </dsp:txXfrm>
    </dsp:sp>
    <dsp:sp modelId="{295C8CBD-1AF4-804B-AC71-F4A4C22FB4A7}">
      <dsp:nvSpPr>
        <dsp:cNvPr id="0" name=""/>
        <dsp:cNvSpPr/>
      </dsp:nvSpPr>
      <dsp:spPr>
        <a:xfrm>
          <a:off x="3340745" y="2531954"/>
          <a:ext cx="1771309" cy="88565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-20000"/>
                <a:tint val="94000"/>
                <a:satMod val="103000"/>
                <a:lumMod val="102000"/>
              </a:schemeClr>
            </a:gs>
            <a:gs pos="50000">
              <a:schemeClr val="accent5">
                <a:alpha val="90000"/>
                <a:hueOff val="0"/>
                <a:satOff val="0"/>
                <a:lumOff val="0"/>
                <a:alphaOff val="-20000"/>
                <a:shade val="100000"/>
                <a:satMod val="110000"/>
                <a:lumMod val="10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-2000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Individual’s reaction to parasite </a:t>
          </a:r>
        </a:p>
      </dsp:txBody>
      <dsp:txXfrm>
        <a:off x="3366685" y="2557894"/>
        <a:ext cx="1719429" cy="833774"/>
      </dsp:txXfrm>
    </dsp:sp>
    <dsp:sp modelId="{F7F51B2C-E36A-1D45-B9C7-DD7A84E529E2}">
      <dsp:nvSpPr>
        <dsp:cNvPr id="0" name=""/>
        <dsp:cNvSpPr/>
      </dsp:nvSpPr>
      <dsp:spPr>
        <a:xfrm rot="10800000">
          <a:off x="2304352" y="2819792"/>
          <a:ext cx="921238" cy="309979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shade val="90000"/>
                <a:hueOff val="-86182"/>
                <a:satOff val="-6377"/>
                <a:lumOff val="19604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shade val="90000"/>
                <a:hueOff val="-86182"/>
                <a:satOff val="-6377"/>
                <a:lumOff val="19604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shade val="90000"/>
                <a:hueOff val="-86182"/>
                <a:satOff val="-6377"/>
                <a:lumOff val="19604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10800000">
        <a:off x="2397346" y="2881788"/>
        <a:ext cx="735250" cy="185987"/>
      </dsp:txXfrm>
    </dsp:sp>
    <dsp:sp modelId="{5C3878EC-CA2B-6C40-B9F4-D8FFA6F36BCE}">
      <dsp:nvSpPr>
        <dsp:cNvPr id="0" name=""/>
        <dsp:cNvSpPr/>
      </dsp:nvSpPr>
      <dsp:spPr>
        <a:xfrm>
          <a:off x="417887" y="2531954"/>
          <a:ext cx="1771309" cy="88565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-40000"/>
                <a:tint val="94000"/>
                <a:satMod val="103000"/>
                <a:lumMod val="102000"/>
              </a:schemeClr>
            </a:gs>
            <a:gs pos="50000">
              <a:schemeClr val="accent5">
                <a:alpha val="90000"/>
                <a:hueOff val="0"/>
                <a:satOff val="0"/>
                <a:lumOff val="0"/>
                <a:alphaOff val="-40000"/>
                <a:shade val="100000"/>
                <a:satMod val="110000"/>
                <a:lumMod val="10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-4000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Duration of infection</a:t>
          </a:r>
        </a:p>
      </dsp:txBody>
      <dsp:txXfrm>
        <a:off x="443827" y="2557894"/>
        <a:ext cx="1719429" cy="833774"/>
      </dsp:txXfrm>
    </dsp:sp>
    <dsp:sp modelId="{07F4ABCD-B60B-B64B-B20E-9C7133904961}">
      <dsp:nvSpPr>
        <dsp:cNvPr id="0" name=""/>
        <dsp:cNvSpPr/>
      </dsp:nvSpPr>
      <dsp:spPr>
        <a:xfrm rot="18000000">
          <a:off x="1573637" y="1554157"/>
          <a:ext cx="921238" cy="309979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shade val="90000"/>
                <a:hueOff val="-172364"/>
                <a:satOff val="-12753"/>
                <a:lumOff val="39208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shade val="90000"/>
                <a:hueOff val="-172364"/>
                <a:satOff val="-12753"/>
                <a:lumOff val="39208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shade val="90000"/>
                <a:hueOff val="-172364"/>
                <a:satOff val="-12753"/>
                <a:lumOff val="39208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1666631" y="1616153"/>
        <a:ext cx="735250" cy="1859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/>
            </a:lvl1pPr>
          </a:lstStyle>
          <a:p>
            <a:pPr>
              <a:defRPr/>
            </a:pPr>
            <a:fld id="{45FC46B0-60BF-405F-A0AA-6C0240779B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8867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/>
            </a:lvl1pPr>
          </a:lstStyle>
          <a:p>
            <a:pPr>
              <a:defRPr/>
            </a:pPr>
            <a:fld id="{F1A0F9D9-94FD-43B1-8A0F-AAC7290B4E1A}" type="datetimeFigureOut">
              <a:rPr lang="en-US"/>
              <a:pPr>
                <a:defRPr/>
              </a:pPr>
              <a:t>10/23/2024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/>
            </a:lvl1pPr>
          </a:lstStyle>
          <a:p>
            <a:pPr>
              <a:defRPr/>
            </a:pPr>
            <a:fld id="{09870D9A-409A-442C-B651-7A382CA9F7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3900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475AC-8E78-4D3B-96AC-5028368EF7D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8656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2D5E717-E79F-49F0-934F-AD48EB02D49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7565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6C137C1-D43D-435B-AF65-4EEED136388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4219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7BAC011-F92C-4E02-B1C9-214274C6F43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1558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D1A97A5-3E1C-40DB-B164-22BBCEB872AD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9359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D1A97A5-3E1C-40DB-B164-22BBCEB872AD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8187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870D9A-409A-442C-B651-7A382CA9F748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662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D663B28-7C03-482A-9EB6-EF8EC107823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7383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17F8ECC-D8BE-4ED1-ACCC-7A4E224BB678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1791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3488367-7709-433D-916C-FA5AECB90E74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7413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235C79E-93EF-4650-848F-FFA197E2DFC2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775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870D9A-409A-442C-B651-7A382CA9F74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5570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235C79E-93EF-4650-848F-FFA197E2DFC2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9597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235C79E-93EF-4650-848F-FFA197E2DFC2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3256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9815EB8-AD13-459D-9785-C17D33235EC4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2629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37B7C0B-B8A7-4451-A2C6-4FBD05FCE4A2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643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D8C78-645C-4E1F-BAC5-9C01EE7A578B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9018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E8E9A9-7883-40CA-86D3-EA28758F893C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1289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CC4CA70-2C01-4360-807C-344B3A791F02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9895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CD8C78-645C-4E1F-BAC5-9C01EE7A57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8024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CD8C78-645C-4E1F-BAC5-9C01EE7A57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53645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949DFDC-2E0C-4D6E-BB1C-11BDB53F8210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42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4A23934-B777-489A-8355-F674BA4B97A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3388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AF9A42B-54EE-4E4F-BE4F-220EBCC32DD4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4758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7A6B469-BBDF-4F6C-BD72-5B132EEBFCFD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75897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A6B8044-7DCA-42E9-AC5C-8C061CF0E0A9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1905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E322FA-5771-4BBC-BC5E-0AA0521C9D1E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1595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D8C78-645C-4E1F-BAC5-9C01EE7A578B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39347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D8C78-645C-4E1F-BAC5-9C01EE7A578B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847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D8C78-645C-4E1F-BAC5-9C01EE7A578B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88093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CD8C78-645C-4E1F-BAC5-9C01EE7A57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28006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CD8C78-645C-4E1F-BAC5-9C01EE7A57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36132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BDDCF88-3054-4A21-9526-91EEB33FC61A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549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9CD66EB-8CEA-4A26-AA59-641317AC5C5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69843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BDDCF88-3054-4A21-9526-91EEB33FC61A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38315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D80E4DB-AA3A-40C0-9C71-974AD30B4778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22261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B4238F7-8752-4CF5-A2D9-7E53179F09CA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7331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E30D27-6E92-4FB6-8C7D-D796A269DB8A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29910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CD8C78-645C-4E1F-BAC5-9C01EE7A57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88578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F8F164-B2AD-48E4-9196-7ACD43B5A3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27516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A331CED-9B7F-4ACE-9F49-C6F7907C7255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05596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FE0120-237A-4360-8AC4-0AFA2DC53D2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37036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125750D-337F-4AF8-8288-54AC6D2B9327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70835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3AD3395-1477-4D3F-894A-11B418A73B34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431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3CB8DB8-65F2-4ECC-81E9-3977B5DEC1EE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98089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FE0120-237A-4360-8AC4-0AFA2DC53D2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17403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D8C78-645C-4E1F-BAC5-9C01EE7A578B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86865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FE0120-237A-4360-8AC4-0AFA2DC53D2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74092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FE0120-237A-4360-8AC4-0AFA2DC53D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058188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D8C78-645C-4E1F-BAC5-9C01EE7A578B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69759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FE0120-237A-4360-8AC4-0AFA2DC53D2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24198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CD8C78-645C-4E1F-BAC5-9C01EE7A57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02022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335F3C3-F87E-42F0-B1BA-645BA22F8441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7345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E1CDB2-A01A-4A72-A79D-59F8A177EA37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00891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4F3DFF3-5E4D-4F0C-8A3F-549C64E13635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3003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7647645-41AE-48A8-93B4-571E7AD1542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04435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D8C78-645C-4E1F-BAC5-9C01EE7A578B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97254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D8C78-645C-4E1F-BAC5-9C01EE7A578B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38242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68198C-E555-4454-A651-44BAB431F4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3691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870D9A-409A-442C-B651-7A382CA9F748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5129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7647645-41AE-48A8-93B4-571E7AD1542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7299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2D5E717-E79F-49F0-934F-AD48EB02D49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776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6726063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7" y="4243845"/>
            <a:ext cx="2307831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6726064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833787" y="2590078"/>
            <a:ext cx="2307832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242" y="2733709"/>
            <a:ext cx="6069268" cy="1373070"/>
          </a:xfrm>
        </p:spPr>
        <p:txBody>
          <a:bodyPr anchor="b">
            <a:noAutofit/>
          </a:bodyPr>
          <a:lstStyle>
            <a:lvl1pPr algn="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241" y="4394040"/>
            <a:ext cx="6108101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55655" y="5936188"/>
            <a:ext cx="2057400" cy="365125"/>
          </a:xfrm>
        </p:spPr>
        <p:txBody>
          <a:bodyPr/>
          <a:lstStyle/>
          <a:p>
            <a:fld id="{06CD08EB-735A-4157-A952-8B0B162A080B}" type="datetimeFigureOut">
              <a:rPr lang="en-US" smtClean="0">
                <a:solidFill>
                  <a:srgbClr val="465359">
                    <a:lumMod val="75000"/>
                    <a:lumOff val="25000"/>
                  </a:srgbClr>
                </a:solidFill>
              </a:rPr>
              <a:pPr/>
              <a:t>10/23/2024</a:t>
            </a:fld>
            <a:endParaRPr lang="en-US">
              <a:solidFill>
                <a:srgbClr val="465359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1" y="5936189"/>
            <a:ext cx="4021666" cy="365125"/>
          </a:xfrm>
        </p:spPr>
        <p:txBody>
          <a:bodyPr/>
          <a:lstStyle/>
          <a:p>
            <a:endParaRPr lang="en-US">
              <a:solidFill>
                <a:srgbClr val="465359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399" y="2750337"/>
            <a:ext cx="1370293" cy="1356442"/>
          </a:xfrm>
        </p:spPr>
        <p:txBody>
          <a:bodyPr/>
          <a:lstStyle/>
          <a:p>
            <a:fld id="{CF48972A-A75F-4922-B536-ED87DD9E5712}" type="slidenum">
              <a:rPr lang="en-US" smtClean="0">
                <a:solidFill>
                  <a:srgbClr val="465359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465359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618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3" y="4711617"/>
            <a:ext cx="6894770" cy="544482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1639" y="609598"/>
            <a:ext cx="6896534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5256098"/>
            <a:ext cx="6894772" cy="54781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06CD08EB-735A-4157-A952-8B0B162A080B}" type="datetimeFigureOut">
              <a:rPr lang="en-US" b="0" smtClean="0">
                <a:solidFill>
                  <a:srgbClr val="ED8428"/>
                </a:solidFill>
                <a:latin typeface="Gill Sans MT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10/23/2024</a:t>
            </a:fld>
            <a:endParaRPr lang="en-US" b="0">
              <a:solidFill>
                <a:srgbClr val="ED8428"/>
              </a:solidFill>
              <a:latin typeface="Gill Sans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ED8428"/>
              </a:solidFill>
              <a:latin typeface="Gill Sans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310"/>
            <a:ext cx="1149836" cy="1090789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CF48972A-A75F-4922-B536-ED87DD9E5712}" type="slidenum">
              <a:rPr lang="en-US" b="0" smtClean="0">
                <a:solidFill>
                  <a:srgbClr val="ED8428"/>
                </a:solidFill>
                <a:latin typeface="Gill Sans MT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srgbClr val="ED8428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890466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2" name="Picture 21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3" name="Picture 22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55" y="609597"/>
            <a:ext cx="6896534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889151" cy="1101764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06CD08EB-735A-4157-A952-8B0B162A080B}" type="datetimeFigureOut">
              <a:rPr lang="en-US" b="0" smtClean="0">
                <a:solidFill>
                  <a:srgbClr val="ED8428"/>
                </a:solidFill>
                <a:latin typeface="Gill Sans MT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10/23/2024</a:t>
            </a:fld>
            <a:endParaRPr lang="en-US" b="0">
              <a:solidFill>
                <a:srgbClr val="ED8428"/>
              </a:solidFill>
              <a:latin typeface="Gill Sans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ED8428"/>
              </a:solidFill>
              <a:latin typeface="Gill Sans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616"/>
            <a:ext cx="1149836" cy="1090789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CF48972A-A75F-4922-B536-ED87DD9E5712}" type="slidenum">
              <a:rPr lang="en-US" b="0" smtClean="0">
                <a:solidFill>
                  <a:srgbClr val="ED8428"/>
                </a:solidFill>
                <a:latin typeface="Gill Sans MT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srgbClr val="ED8428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650214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30" name="Picture 29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1" name="Picture 30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921" y="616983"/>
            <a:ext cx="642514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89438" y="3660763"/>
            <a:ext cx="5987731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903919" cy="110176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06CD08EB-735A-4157-A952-8B0B162A080B}" type="datetimeFigureOut">
              <a:rPr lang="en-US" b="0" smtClean="0">
                <a:solidFill>
                  <a:srgbClr val="ED8428"/>
                </a:solidFill>
                <a:latin typeface="Gill Sans MT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10/23/2024</a:t>
            </a:fld>
            <a:endParaRPr lang="en-US" b="0">
              <a:solidFill>
                <a:srgbClr val="ED8428"/>
              </a:solidFill>
              <a:latin typeface="Gill Sans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ED8428"/>
              </a:solidFill>
              <a:latin typeface="Gill Sans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CF48972A-A75F-4922-B536-ED87DD9E5712}" type="slidenum">
              <a:rPr lang="en-US" b="0" smtClean="0">
                <a:solidFill>
                  <a:srgbClr val="ED8428"/>
                </a:solidFill>
                <a:latin typeface="Gill Sans MT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srgbClr val="ED8428"/>
              </a:solidFill>
              <a:latin typeface="Gill Sans M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70932" y="748116"/>
            <a:ext cx="5334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967191" y="2998573"/>
            <a:ext cx="457200" cy="5847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257803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3" name="Picture 22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4" name="Picture 23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8" y="4710340"/>
            <a:ext cx="6896534" cy="5898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9" y="5300150"/>
            <a:ext cx="6896534" cy="51195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06CD08EB-735A-4157-A952-8B0B162A080B}" type="datetimeFigureOut">
              <a:rPr lang="en-US" b="0" smtClean="0">
                <a:solidFill>
                  <a:srgbClr val="ED8428"/>
                </a:solidFill>
                <a:latin typeface="Gill Sans MT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10/23/2024</a:t>
            </a:fld>
            <a:endParaRPr lang="en-US" b="0">
              <a:solidFill>
                <a:srgbClr val="ED8428"/>
              </a:solidFill>
              <a:latin typeface="Gill Sans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ED8428"/>
              </a:solidFill>
              <a:latin typeface="Gill Sans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CF48972A-A75F-4922-B536-ED87DD9E5712}" type="slidenum">
              <a:rPr lang="en-US" b="0" smtClean="0">
                <a:solidFill>
                  <a:srgbClr val="ED8428"/>
                </a:solidFill>
                <a:latin typeface="Gill Sans MT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srgbClr val="ED8428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2825446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32629" y="2329489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39777" y="3015290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8413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2879710" y="3007906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26136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233520" y="3007905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06CD08EB-735A-4157-A952-8B0B162A080B}" type="datetimeFigureOut">
              <a:rPr lang="en-US" b="0" smtClean="0">
                <a:solidFill>
                  <a:srgbClr val="ED8428"/>
                </a:solidFill>
                <a:latin typeface="Gill Sans MT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10/23/2024</a:t>
            </a:fld>
            <a:endParaRPr lang="en-US" b="0">
              <a:solidFill>
                <a:srgbClr val="ED8428"/>
              </a:solidFill>
              <a:latin typeface="Gill Sans M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ED8428"/>
              </a:solidFill>
              <a:latin typeface="Gill Sans M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CF48972A-A75F-4922-B536-ED87DD9E5712}" type="slidenum">
              <a:rPr lang="en-US" b="0" smtClean="0">
                <a:solidFill>
                  <a:srgbClr val="ED8428"/>
                </a:solidFill>
                <a:latin typeface="Gill Sans MT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srgbClr val="ED8428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2396174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35" name="Picture 34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6" name="Picture 35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37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32391" y="4297503"/>
            <a:ext cx="21922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32391" y="2336873"/>
            <a:ext cx="2192257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32391" y="4873765"/>
            <a:ext cx="219225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0497" y="4297503"/>
            <a:ext cx="221507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870497" y="2336873"/>
            <a:ext cx="221507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2869483" y="4873764"/>
            <a:ext cx="2218004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31028" y="4297503"/>
            <a:ext cx="219433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231027" y="2336873"/>
            <a:ext cx="2194333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230934" y="4873762"/>
            <a:ext cx="2197239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06CD08EB-735A-4157-A952-8B0B162A080B}" type="datetimeFigureOut">
              <a:rPr lang="en-US" b="0" smtClean="0">
                <a:solidFill>
                  <a:srgbClr val="ED8428"/>
                </a:solidFill>
                <a:latin typeface="Gill Sans MT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10/23/2024</a:t>
            </a:fld>
            <a:endParaRPr lang="en-US" b="0">
              <a:solidFill>
                <a:srgbClr val="ED8428"/>
              </a:solidFill>
              <a:latin typeface="Gill Sans M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ED8428"/>
              </a:solidFill>
              <a:latin typeface="Gill Sans M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CF48972A-A75F-4922-B536-ED87DD9E5712}" type="slidenum">
              <a:rPr lang="en-US" b="0" smtClean="0">
                <a:solidFill>
                  <a:srgbClr val="ED8428"/>
                </a:solidFill>
                <a:latin typeface="Gill Sans MT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srgbClr val="ED8428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6328753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7" name="Picture 16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8" name="Picture 17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19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D08EB-735A-4157-A952-8B0B162A080B}" type="datetimeFigureOut">
              <a:rPr lang="en-US" smtClean="0">
                <a:solidFill>
                  <a:srgbClr val="ED8428"/>
                </a:solidFill>
              </a:rPr>
              <a:pPr/>
              <a:t>10/23/2024</a:t>
            </a:fld>
            <a:endParaRPr lang="en-US">
              <a:solidFill>
                <a:srgbClr val="ED842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D842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8972A-A75F-4922-B536-ED87DD9E5712}" type="slidenum">
              <a:rPr lang="en-US" smtClean="0">
                <a:solidFill>
                  <a:srgbClr val="ED8428"/>
                </a:solidFill>
              </a:rPr>
              <a:pPr/>
              <a:t>‹#›</a:t>
            </a:fld>
            <a:endParaRPr lang="en-US">
              <a:solidFill>
                <a:srgbClr val="ED84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3439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rot="5400000">
            <a:off x="4575305" y="2747178"/>
            <a:ext cx="6862555" cy="1368199"/>
            <a:chOff x="2281445" y="609600"/>
            <a:chExt cx="6862555" cy="1368199"/>
          </a:xfrm>
        </p:grpSpPr>
        <p:sp>
          <p:nvSpPr>
            <p:cNvPr id="12" name="Rectangle 11"/>
            <p:cNvSpPr/>
            <p:nvPr/>
          </p:nvSpPr>
          <p:spPr bwMode="ltGray">
            <a:xfrm>
              <a:off x="2281445" y="609601"/>
              <a:ext cx="5285695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7710769" y="609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4798" y="609597"/>
            <a:ext cx="1069602" cy="446193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241" y="609598"/>
            <a:ext cx="6576359" cy="53265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29144" y="5936188"/>
            <a:ext cx="2057400" cy="365125"/>
          </a:xfrm>
        </p:spPr>
        <p:txBody>
          <a:bodyPr/>
          <a:lstStyle/>
          <a:p>
            <a:fld id="{06CD08EB-735A-4157-A952-8B0B162A080B}" type="datetimeFigureOut">
              <a:rPr lang="en-US" smtClean="0">
                <a:solidFill>
                  <a:srgbClr val="465359">
                    <a:lumMod val="75000"/>
                    <a:lumOff val="25000"/>
                  </a:srgbClr>
                </a:solidFill>
              </a:rPr>
              <a:pPr/>
              <a:t>10/23/2024</a:t>
            </a:fld>
            <a:endParaRPr lang="en-US">
              <a:solidFill>
                <a:srgbClr val="465359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0241" y="5936189"/>
            <a:ext cx="4518959" cy="365125"/>
          </a:xfrm>
        </p:spPr>
        <p:txBody>
          <a:bodyPr/>
          <a:lstStyle/>
          <a:p>
            <a:endParaRPr lang="en-US">
              <a:solidFill>
                <a:srgbClr val="ED842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31152" y="5432500"/>
            <a:ext cx="1149636" cy="1273100"/>
          </a:xfrm>
        </p:spPr>
        <p:txBody>
          <a:bodyPr anchor="t"/>
          <a:lstStyle>
            <a:lvl1pPr algn="ctr">
              <a:defRPr/>
            </a:lvl1pPr>
          </a:lstStyle>
          <a:p>
            <a:fld id="{CF48972A-A75F-4922-B536-ED87DD9E5712}" type="slidenum">
              <a:rPr lang="en-US" smtClean="0">
                <a:solidFill>
                  <a:srgbClr val="465359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465359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2297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lvl1pPr algn="ctr">
              <a:defRPr b="0" i="0" spc="0" baseline="0">
                <a:latin typeface="+mn-lt"/>
              </a:defRPr>
            </a:lvl1pPr>
            <a:extLst/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D1EFE1-23B4-47DE-8803-A8B905618179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idx="13" hasCustomPrompt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566738" indent="-566738">
              <a:defRPr/>
            </a:lvl1pPr>
            <a:lvl2pPr>
              <a:defRPr sz="2400"/>
            </a:lvl2pPr>
            <a:extLst/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9248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8" name="Picture 2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9" name="Picture 2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3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D08EB-735A-4157-A952-8B0B162A080B}" type="datetimeFigureOut">
              <a:rPr lang="en-US" smtClean="0">
                <a:solidFill>
                  <a:srgbClr val="ED8428"/>
                </a:solidFill>
              </a:rPr>
              <a:pPr/>
              <a:t>10/23/2024</a:t>
            </a:fld>
            <a:endParaRPr lang="en-US">
              <a:solidFill>
                <a:srgbClr val="ED842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D842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8972A-A75F-4922-B536-ED87DD9E5712}" type="slidenum">
              <a:rPr lang="en-US" smtClean="0">
                <a:solidFill>
                  <a:srgbClr val="ED8428"/>
                </a:solidFill>
              </a:rPr>
              <a:pPr/>
              <a:t>‹#›</a:t>
            </a:fld>
            <a:endParaRPr lang="en-US">
              <a:solidFill>
                <a:srgbClr val="ED84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662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2728432"/>
            <a:ext cx="9161969" cy="1677035"/>
            <a:chOff x="0" y="2895600"/>
            <a:chExt cx="9161969" cy="1677035"/>
          </a:xfrm>
        </p:grpSpPr>
        <p:pic>
          <p:nvPicPr>
            <p:cNvPr id="19" name="Picture 1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0" name="Picture 19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2869895"/>
            <a:ext cx="688915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1639" y="4232172"/>
            <a:ext cx="688915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65810" y="5936188"/>
            <a:ext cx="2057400" cy="365125"/>
          </a:xfrm>
        </p:spPr>
        <p:txBody>
          <a:bodyPr/>
          <a:lstStyle/>
          <a:p>
            <a:fld id="{06CD08EB-735A-4157-A952-8B0B162A080B}" type="datetimeFigureOut">
              <a:rPr lang="en-US" smtClean="0">
                <a:solidFill>
                  <a:srgbClr val="465359">
                    <a:lumMod val="75000"/>
                    <a:lumOff val="25000"/>
                  </a:srgbClr>
                </a:solidFill>
              </a:rPr>
              <a:pPr/>
              <a:t>10/23/2024</a:t>
            </a:fld>
            <a:endParaRPr lang="en-US">
              <a:solidFill>
                <a:srgbClr val="465359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0" y="5936189"/>
            <a:ext cx="4834673" cy="365125"/>
          </a:xfrm>
        </p:spPr>
        <p:txBody>
          <a:bodyPr/>
          <a:lstStyle/>
          <a:p>
            <a:endParaRPr lang="en-US">
              <a:solidFill>
                <a:srgbClr val="465359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6438" y="2869896"/>
            <a:ext cx="1149836" cy="1090789"/>
          </a:xfrm>
        </p:spPr>
        <p:txBody>
          <a:bodyPr/>
          <a:lstStyle/>
          <a:p>
            <a:fld id="{CF48972A-A75F-4922-B536-ED87DD9E5712}" type="slidenum">
              <a:rPr lang="en-US" smtClean="0">
                <a:solidFill>
                  <a:srgbClr val="465359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465359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983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53228"/>
            <a:ext cx="688739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2336873"/>
            <a:ext cx="3357899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61128" y="2336873"/>
            <a:ext cx="3359661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D08EB-735A-4157-A952-8B0B162A080B}" type="datetimeFigureOut">
              <a:rPr lang="en-US" smtClean="0">
                <a:solidFill>
                  <a:srgbClr val="ED8428"/>
                </a:solidFill>
              </a:rPr>
              <a:pPr/>
              <a:t>10/23/2024</a:t>
            </a:fld>
            <a:endParaRPr lang="en-US">
              <a:solidFill>
                <a:srgbClr val="ED842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D8428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8972A-A75F-4922-B536-ED87DD9E5712}" type="slidenum">
              <a:rPr lang="en-US" smtClean="0">
                <a:solidFill>
                  <a:srgbClr val="ED8428"/>
                </a:solidFill>
              </a:rPr>
              <a:pPr/>
              <a:t>‹#›</a:t>
            </a:fld>
            <a:endParaRPr lang="en-US">
              <a:solidFill>
                <a:srgbClr val="ED84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0142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9" name="Picture 2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0" name="Picture 29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30"/>
            <a:ext cx="6896534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0988" y="2336874"/>
            <a:ext cx="3145080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1638" y="3030009"/>
            <a:ext cx="3367045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82646" y="2336873"/>
            <a:ext cx="3145527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061129" y="3030009"/>
            <a:ext cx="3367044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D08EB-735A-4157-A952-8B0B162A080B}" type="datetimeFigureOut">
              <a:rPr lang="en-US" smtClean="0">
                <a:solidFill>
                  <a:srgbClr val="ED8428"/>
                </a:solidFill>
              </a:rPr>
              <a:pPr/>
              <a:t>10/23/2024</a:t>
            </a:fld>
            <a:endParaRPr lang="en-US">
              <a:solidFill>
                <a:srgbClr val="ED8428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D8428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8972A-A75F-4922-B536-ED87DD9E5712}" type="slidenum">
              <a:rPr lang="en-US" smtClean="0">
                <a:solidFill>
                  <a:srgbClr val="ED8428"/>
                </a:solidFill>
              </a:rPr>
              <a:pPr/>
              <a:t>‹#›</a:t>
            </a:fld>
            <a:endParaRPr lang="en-US">
              <a:solidFill>
                <a:srgbClr val="ED84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3115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6" name="Picture 15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7" name="Picture 16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D08EB-735A-4157-A952-8B0B162A080B}" type="datetimeFigureOut">
              <a:rPr lang="en-US" smtClean="0">
                <a:solidFill>
                  <a:srgbClr val="ED8428"/>
                </a:solidFill>
              </a:rPr>
              <a:pPr/>
              <a:t>10/23/2024</a:t>
            </a:fld>
            <a:endParaRPr lang="en-US">
              <a:solidFill>
                <a:srgbClr val="ED8428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D8428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8972A-A75F-4922-B536-ED87DD9E5712}" type="slidenum">
              <a:rPr lang="en-US" smtClean="0">
                <a:solidFill>
                  <a:srgbClr val="ED8428"/>
                </a:solidFill>
              </a:rPr>
              <a:pPr/>
              <a:t>‹#›</a:t>
            </a:fld>
            <a:endParaRPr lang="en-US">
              <a:solidFill>
                <a:srgbClr val="ED84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067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D-ShadowShort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1"/>
          <a:stretch/>
        </p:blipFill>
        <p:spPr>
          <a:xfrm>
            <a:off x="7717217" y="1973262"/>
            <a:ext cx="1444752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710769" y="609600"/>
            <a:ext cx="1433231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D08EB-735A-4157-A952-8B0B162A080B}" type="datetimeFigureOut">
              <a:rPr lang="en-US" smtClean="0">
                <a:solidFill>
                  <a:srgbClr val="ED8428"/>
                </a:solidFill>
              </a:rPr>
              <a:pPr/>
              <a:t>10/23/2024</a:t>
            </a:fld>
            <a:endParaRPr lang="en-US">
              <a:solidFill>
                <a:srgbClr val="ED8428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D8428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8972A-A75F-4922-B536-ED87DD9E5712}" type="slidenum">
              <a:rPr lang="en-US" smtClean="0">
                <a:solidFill>
                  <a:srgbClr val="ED8428"/>
                </a:solidFill>
              </a:rPr>
              <a:pPr/>
              <a:t>‹#›</a:t>
            </a:fld>
            <a:endParaRPr lang="en-US">
              <a:solidFill>
                <a:srgbClr val="ED84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005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7"/>
            <a:ext cx="6896534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4385" y="2336874"/>
            <a:ext cx="3913788" cy="3599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2336873"/>
            <a:ext cx="2796240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D08EB-735A-4157-A952-8B0B162A080B}" type="datetimeFigureOut">
              <a:rPr lang="en-US" smtClean="0">
                <a:solidFill>
                  <a:srgbClr val="465359">
                    <a:lumMod val="75000"/>
                    <a:lumOff val="25000"/>
                  </a:srgbClr>
                </a:solidFill>
              </a:rPr>
              <a:pPr/>
              <a:t>10/23/2024</a:t>
            </a:fld>
            <a:endParaRPr lang="en-US">
              <a:solidFill>
                <a:srgbClr val="465359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359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8972A-A75F-4922-B536-ED87DD9E5712}" type="slidenum">
              <a:rPr lang="en-US" smtClean="0">
                <a:solidFill>
                  <a:srgbClr val="465359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465359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2653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10956" y="2336874"/>
            <a:ext cx="3917217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2336874"/>
            <a:ext cx="2798487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D08EB-735A-4157-A952-8B0B162A080B}" type="datetimeFigureOut">
              <a:rPr lang="en-US" smtClean="0">
                <a:solidFill>
                  <a:srgbClr val="ED8428"/>
                </a:solidFill>
              </a:rPr>
              <a:pPr/>
              <a:t>10/23/2024</a:t>
            </a:fld>
            <a:endParaRPr lang="en-US">
              <a:solidFill>
                <a:srgbClr val="ED842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D8428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8972A-A75F-4922-B536-ED87DD9E5712}" type="slidenum">
              <a:rPr lang="en-US" smtClean="0">
                <a:solidFill>
                  <a:srgbClr val="ED8428"/>
                </a:solidFill>
              </a:rPr>
              <a:pPr/>
              <a:t>‹#›</a:t>
            </a:fld>
            <a:endParaRPr lang="en-US">
              <a:solidFill>
                <a:srgbClr val="ED84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556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James\Desktop\msft\Berlin\build Assets\hashOverlaySD-FullResolve.png"/>
          <p:cNvPicPr>
            <a:picLocks noChangeAspect="1" noChangeArrowheads="1"/>
          </p:cNvPicPr>
          <p:nvPr/>
        </p:nvPicPr>
        <p:blipFill>
          <a:blip r:embed="rId20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2336873"/>
            <a:ext cx="6887389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67881" y="593618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6CD08EB-735A-4157-A952-8B0B162A080B}" type="datetimeFigureOut">
              <a:rPr lang="en-US" b="0" smtClean="0">
                <a:solidFill>
                  <a:srgbClr val="ED8428"/>
                </a:solidFill>
                <a:latin typeface="Gill Sans MT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10/23/2024</a:t>
            </a:fld>
            <a:endParaRPr lang="en-US" b="0">
              <a:solidFill>
                <a:srgbClr val="ED8428"/>
              </a:solidFill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5936189"/>
            <a:ext cx="48346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ED8428"/>
              </a:solidFill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48600" y="753228"/>
            <a:ext cx="1157674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F48972A-A75F-4922-B536-ED87DD9E5712}" type="slidenum">
              <a:rPr lang="en-US" b="0" smtClean="0">
                <a:solidFill>
                  <a:srgbClr val="ED8428"/>
                </a:solidFill>
                <a:latin typeface="Gill Sans MT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srgbClr val="ED8428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9260310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  <p:sldLayoutId id="2147483769" r:id="rId17"/>
    <p:sldLayoutId id="2147483770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2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wmf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Heartworm: Biology through Prevention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4343400"/>
            <a:ext cx="2948583" cy="2200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ubtitle 1"/>
          <p:cNvSpPr txBox="1">
            <a:spLocks/>
          </p:cNvSpPr>
          <p:nvPr/>
        </p:nvSpPr>
        <p:spPr>
          <a:xfrm>
            <a:off x="609600" y="3377184"/>
            <a:ext cx="8077200" cy="1499616"/>
          </a:xfrm>
          <a:prstGeom prst="rect">
            <a:avLst/>
          </a:prstGeom>
        </p:spPr>
        <p:txBody>
          <a:bodyPr vert="horz" lIns="118872" tIns="0" rIns="45720" bIns="0" rtlCol="0" anchor="b">
            <a:normAutofit/>
          </a:bodyPr>
          <a:lstStyle>
            <a:lvl1pPr marL="0" indent="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None/>
              <a:defRPr kumimoji="0"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None/>
              <a:defRPr kumimoji="0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None/>
              <a:defRPr kumimoji="0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None/>
              <a:defRPr kumimoji="0" lang="en-US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None/>
              <a:defRPr kumimoji="0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None/>
              <a:defRPr kumimoji="0"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fontAlgn="auto">
              <a:spcAft>
                <a:spcPts val="0"/>
              </a:spcAft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41" y="4319954"/>
            <a:ext cx="2590859" cy="2261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94476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7800" y="304800"/>
            <a:ext cx="5641609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Remember:</a:t>
            </a:r>
          </a:p>
          <a:p>
            <a:pPr algn="ctr"/>
            <a:endParaRPr lang="en-US" sz="8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8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Microfilariae</a:t>
            </a:r>
          </a:p>
          <a:p>
            <a:pPr algn="ctr"/>
            <a:r>
              <a:rPr lang="en-US" sz="8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not</a:t>
            </a:r>
          </a:p>
          <a:p>
            <a:pPr algn="ctr"/>
            <a:r>
              <a:rPr lang="en-US" sz="8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L3s</a:t>
            </a:r>
          </a:p>
        </p:txBody>
      </p:sp>
    </p:spTree>
    <p:extLst>
      <p:ext uri="{BB962C8B-B14F-4D97-AF65-F5344CB8AC3E}">
        <p14:creationId xmlns:p14="http://schemas.microsoft.com/office/powerpoint/2010/main" val="42743516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F3BD84-DB14-4590-A87A-5BDAE8716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032" y="1046002"/>
            <a:ext cx="7791864" cy="4853149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F2035F5-077A-4FAD-B188-0A9308465C5F}"/>
              </a:ext>
            </a:extLst>
          </p:cNvPr>
          <p:cNvSpPr/>
          <p:nvPr/>
        </p:nvSpPr>
        <p:spPr>
          <a:xfrm rot="19974212">
            <a:off x="391600" y="1485090"/>
            <a:ext cx="3054362" cy="692497"/>
          </a:xfrm>
          <a:prstGeom prst="rect">
            <a:avLst/>
          </a:prstGeom>
          <a:solidFill>
            <a:schemeClr val="bg1"/>
          </a:solidFill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Melarsomine</a:t>
            </a:r>
            <a:endParaRPr lang="en-US" sz="4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96A15E-01E0-44B1-A41B-7FC5556D6E67}"/>
              </a:ext>
            </a:extLst>
          </p:cNvPr>
          <p:cNvSpPr/>
          <p:nvPr/>
        </p:nvSpPr>
        <p:spPr>
          <a:xfrm>
            <a:off x="2869589" y="5562169"/>
            <a:ext cx="1614866" cy="438582"/>
          </a:xfrm>
          <a:prstGeom prst="rect">
            <a:avLst/>
          </a:prstGeom>
          <a:solidFill>
            <a:schemeClr val="bg1"/>
          </a:solidFill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Prevention</a:t>
            </a:r>
          </a:p>
        </p:txBody>
      </p:sp>
      <p:sp>
        <p:nvSpPr>
          <p:cNvPr id="2" name="Oval 1"/>
          <p:cNvSpPr/>
          <p:nvPr/>
        </p:nvSpPr>
        <p:spPr>
          <a:xfrm>
            <a:off x="3780576" y="1447800"/>
            <a:ext cx="1143000" cy="1066800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346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-893763"/>
            <a:ext cx="9144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400" b="0">
                <a:latin typeface="Times New Roman" pitchFamily="18" charset="0"/>
              </a:rPr>
              <a:t> </a:t>
            </a:r>
          </a:p>
          <a:p>
            <a:pPr eaLnBrk="0" hangingPunct="0"/>
            <a:endParaRPr lang="en-US" sz="2400" b="0">
              <a:latin typeface="Times New Roman" pitchFamily="18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b="0" i="1" dirty="0">
                <a:solidFill>
                  <a:srgbClr val="FFC000"/>
                </a:solidFill>
              </a:rPr>
              <a:t>Dirofilaria</a:t>
            </a:r>
            <a:r>
              <a:rPr lang="en-US" sz="4800" b="0" i="1" dirty="0">
                <a:solidFill>
                  <a:srgbClr val="FFC000"/>
                </a:solidFill>
              </a:rPr>
              <a:t> immitis</a:t>
            </a:r>
            <a:r>
              <a:rPr lang="en-US" sz="4800" b="0" dirty="0">
                <a:solidFill>
                  <a:srgbClr val="FFC000"/>
                </a:solidFill>
              </a:rPr>
              <a:t> &amp; Vector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104450" name="Picture 2" descr="http://cal.vet.upenn.edu/projects/merial/introduction/images/mosquito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939" y="2081468"/>
            <a:ext cx="6336115" cy="4105276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97414" y="6324600"/>
            <a:ext cx="51491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http://cal.vet.upenn.edu/projects/merial/introduction/images/mosquitof.jpg</a:t>
            </a:r>
          </a:p>
        </p:txBody>
      </p:sp>
    </p:spTree>
    <p:extLst>
      <p:ext uri="{BB962C8B-B14F-4D97-AF65-F5344CB8AC3E}">
        <p14:creationId xmlns:p14="http://schemas.microsoft.com/office/powerpoint/2010/main" val="2397707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81" t="5111" r="51197" b="2475"/>
          <a:stretch/>
        </p:blipFill>
        <p:spPr>
          <a:xfrm>
            <a:off x="380999" y="381000"/>
            <a:ext cx="4267201" cy="413385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554299" y="6457890"/>
            <a:ext cx="35897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Courtesy of Dr. Steve Jones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1316" t="5419" r="2632" b="2475"/>
          <a:stretch/>
        </p:blipFill>
        <p:spPr>
          <a:xfrm>
            <a:off x="3048000" y="914400"/>
            <a:ext cx="5334000" cy="518013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6194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54864" indent="0" fontAlgn="auto">
              <a:spcAft>
                <a:spcPts val="0"/>
              </a:spcAft>
              <a:defRPr/>
            </a:pPr>
            <a:r>
              <a:rPr lang="en-US" i="1" dirty="0" err="1">
                <a:solidFill>
                  <a:srgbClr val="FFC000"/>
                </a:solidFill>
              </a:rPr>
              <a:t>Dirofilaria</a:t>
            </a:r>
            <a:r>
              <a:rPr lang="en-US" i="1" dirty="0">
                <a:solidFill>
                  <a:srgbClr val="FFC000"/>
                </a:solidFill>
              </a:rPr>
              <a:t> </a:t>
            </a:r>
            <a:r>
              <a:rPr lang="en-US" i="1" dirty="0" err="1">
                <a:solidFill>
                  <a:srgbClr val="FFC000"/>
                </a:solidFill>
              </a:rPr>
              <a:t>immitis</a:t>
            </a:r>
            <a:r>
              <a:rPr lang="en-US" dirty="0">
                <a:solidFill>
                  <a:srgbClr val="FFC000"/>
                </a:solidFill>
              </a:rPr>
              <a:t> Life Cycle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766" y="1981200"/>
            <a:ext cx="6289434" cy="4811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1371600" y="1981200"/>
            <a:ext cx="2286000" cy="4572000"/>
          </a:xfrm>
          <a:prstGeom prst="ellipse">
            <a:avLst/>
          </a:prstGeom>
          <a:noFill/>
          <a:ln w="76200" cmpd="sng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84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Most of what we know…</a:t>
            </a:r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133600"/>
            <a:ext cx="6049909" cy="4174791"/>
          </a:xfrm>
          <a:prstGeom prst="rect">
            <a:avLst/>
          </a:prstGeom>
          <a:noFill/>
          <a:ln w="76200" cmpd="sng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29739" y="6412468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AJVR Dec. 1982</a:t>
            </a:r>
          </a:p>
        </p:txBody>
      </p:sp>
    </p:spTree>
    <p:extLst>
      <p:ext uri="{BB962C8B-B14F-4D97-AF65-F5344CB8AC3E}">
        <p14:creationId xmlns:p14="http://schemas.microsoft.com/office/powerpoint/2010/main" val="20261773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04800"/>
            <a:ext cx="8001000" cy="6411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4114800" y="3505200"/>
            <a:ext cx="1143000" cy="1219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553200" y="3962400"/>
            <a:ext cx="609600" cy="609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6186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Life Cycle Facts-CANINE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Normal development from L1 to L3 in the </a:t>
            </a:r>
            <a:r>
              <a:rPr lang="en-US" b="1" dirty="0"/>
              <a:t>mosquito</a:t>
            </a:r>
            <a:r>
              <a:rPr lang="en-US" dirty="0"/>
              <a:t> is 10-14 days</a:t>
            </a:r>
          </a:p>
          <a:p>
            <a:r>
              <a:rPr lang="en-US" b="1" dirty="0"/>
              <a:t>L3 is the infective stage</a:t>
            </a:r>
          </a:p>
          <a:p>
            <a:r>
              <a:rPr lang="en-US" dirty="0"/>
              <a:t>By day 70 (juvenile adult stage), they are in the pulmonary vessels</a:t>
            </a:r>
          </a:p>
          <a:p>
            <a:pPr lvl="1"/>
            <a:r>
              <a:rPr lang="en-US" b="1" dirty="0"/>
              <a:t>THIS MEANS DAMAGE CAN START.</a:t>
            </a:r>
          </a:p>
          <a:p>
            <a:r>
              <a:rPr lang="en-US" b="1" dirty="0"/>
              <a:t>Adults by 6 months</a:t>
            </a:r>
          </a:p>
          <a:p>
            <a:pPr lvl="1"/>
            <a:r>
              <a:rPr lang="en-US" b="1" dirty="0"/>
              <a:t>Start producing microfilariae (the babies)</a:t>
            </a:r>
          </a:p>
        </p:txBody>
      </p:sp>
    </p:spTree>
    <p:extLst>
      <p:ext uri="{BB962C8B-B14F-4D97-AF65-F5344CB8AC3E}">
        <p14:creationId xmlns:p14="http://schemas.microsoft.com/office/powerpoint/2010/main" val="55288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54864" indent="0" fontAlgn="auto">
              <a:spcAft>
                <a:spcPts val="0"/>
              </a:spcAft>
              <a:defRPr/>
            </a:pPr>
            <a:r>
              <a:rPr lang="en-US" i="1" dirty="0" err="1"/>
              <a:t>Dirofilaria</a:t>
            </a:r>
            <a:r>
              <a:rPr lang="en-US" i="1" dirty="0"/>
              <a:t> </a:t>
            </a:r>
            <a:r>
              <a:rPr lang="en-US" i="1" dirty="0" err="1"/>
              <a:t>immitis</a:t>
            </a:r>
            <a:r>
              <a:rPr lang="en-US" dirty="0"/>
              <a:t> Life Cycle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766" y="1981200"/>
            <a:ext cx="6289434" cy="4811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4572000" y="1998406"/>
            <a:ext cx="3124200" cy="4572000"/>
          </a:xfrm>
          <a:prstGeom prst="ellipse">
            <a:avLst/>
          </a:prstGeom>
          <a:noFill/>
          <a:ln w="76200" cmpd="sng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95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Life Cycle of </a:t>
            </a:r>
            <a:r>
              <a:rPr lang="en-US" sz="4000" i="1"/>
              <a:t>D. immitis</a:t>
            </a:r>
            <a:r>
              <a:rPr lang="en-US" sz="4000"/>
              <a:t> in Cats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33400" y="2336873"/>
            <a:ext cx="4038600" cy="3599316"/>
          </a:xfrm>
        </p:spPr>
        <p:txBody>
          <a:bodyPr>
            <a:noAutofit/>
          </a:bodyPr>
          <a:lstStyle/>
          <a:p>
            <a:r>
              <a:rPr lang="en-US" sz="2000" dirty="0"/>
              <a:t>Life cycle the same but takes longer to complete (7-8 months)</a:t>
            </a:r>
          </a:p>
          <a:p>
            <a:r>
              <a:rPr lang="en-US" sz="2000" dirty="0"/>
              <a:t>Adult worms do not live as long in cats (2-3 yrs) as they do in dogs  (5-7 yrs)</a:t>
            </a:r>
          </a:p>
          <a:p>
            <a:r>
              <a:rPr lang="en-US" sz="2000" dirty="0"/>
              <a:t>Cats more likely to have aberrant migration of worms</a:t>
            </a:r>
          </a:p>
          <a:p>
            <a:pPr lvl="1"/>
            <a:r>
              <a:rPr lang="en-US" sz="1600" dirty="0"/>
              <a:t>Aberrant migration of worms to ectopic sites (</a:t>
            </a:r>
            <a:r>
              <a:rPr lang="en-US" sz="1600" b="1" dirty="0">
                <a:solidFill>
                  <a:srgbClr val="FF0000"/>
                </a:solidFill>
              </a:rPr>
              <a:t>CNS, eyes</a:t>
            </a:r>
            <a:r>
              <a:rPr lang="en-US" sz="1600" dirty="0"/>
              <a:t>, body cavities, arteries other than pulmonary, skin, etc.)</a:t>
            </a:r>
          </a:p>
        </p:txBody>
      </p:sp>
      <p:pic>
        <p:nvPicPr>
          <p:cNvPr id="8197" name="Picture 5" descr="FeHWcyc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981200"/>
            <a:ext cx="340042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4670621" y="1828800"/>
            <a:ext cx="1676400" cy="1600200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93572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13864" r="6515" b="73393"/>
          <a:stretch/>
        </p:blipFill>
        <p:spPr bwMode="auto">
          <a:xfrm>
            <a:off x="2354345" y="1976284"/>
            <a:ext cx="4732255" cy="4729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Ivory Tower</a:t>
            </a:r>
          </a:p>
        </p:txBody>
      </p:sp>
      <p:pic>
        <p:nvPicPr>
          <p:cNvPr id="101378" name="Picture 2" descr="Image result for ounce of prevention quo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716" y="2590800"/>
            <a:ext cx="4301490" cy="2024231"/>
          </a:xfrm>
          <a:prstGeom prst="rect">
            <a:avLst/>
          </a:prstGeom>
          <a:noFill/>
          <a:ln w="25400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66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Life Cycle of </a:t>
            </a:r>
            <a:r>
              <a:rPr lang="en-US" sz="4000" i="1" dirty="0"/>
              <a:t>D. immitis</a:t>
            </a:r>
            <a:r>
              <a:rPr lang="en-US" sz="4000" dirty="0"/>
              <a:t> in Dogs vs. Cats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04800" y="2057400"/>
          <a:ext cx="8595906" cy="41670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5302">
                  <a:extLst>
                    <a:ext uri="{9D8B030D-6E8A-4147-A177-3AD203B41FA5}">
                      <a16:colId xmlns:a16="http://schemas.microsoft.com/office/drawing/2014/main" val="9772610"/>
                    </a:ext>
                  </a:extLst>
                </a:gridCol>
                <a:gridCol w="2865302">
                  <a:extLst>
                    <a:ext uri="{9D8B030D-6E8A-4147-A177-3AD203B41FA5}">
                      <a16:colId xmlns:a16="http://schemas.microsoft.com/office/drawing/2014/main" val="2338923062"/>
                    </a:ext>
                  </a:extLst>
                </a:gridCol>
                <a:gridCol w="2865302">
                  <a:extLst>
                    <a:ext uri="{9D8B030D-6E8A-4147-A177-3AD203B41FA5}">
                      <a16:colId xmlns:a16="http://schemas.microsoft.com/office/drawing/2014/main" val="3116859954"/>
                    </a:ext>
                  </a:extLst>
                </a:gridCol>
              </a:tblGrid>
              <a:tr h="623747">
                <a:tc>
                  <a:txBody>
                    <a:bodyPr/>
                    <a:lstStyle/>
                    <a:p>
                      <a:pPr algn="l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Dog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8199309"/>
                  </a:ext>
                </a:extLst>
              </a:tr>
              <a:tr h="595453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/>
                        <a:t>Time</a:t>
                      </a:r>
                      <a:r>
                        <a:rPr lang="en-US" sz="2400" b="1" baseline="0" dirty="0"/>
                        <a:t> to Adulthood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6-7 months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7-8 months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5121589"/>
                  </a:ext>
                </a:extLst>
              </a:tr>
              <a:tr h="623747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/>
                        <a:t>Microfilaremia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transient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7272666"/>
                  </a:ext>
                </a:extLst>
              </a:tr>
              <a:tr h="1076605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/>
                        <a:t>Aberrant</a:t>
                      </a:r>
                      <a:r>
                        <a:rPr lang="en-US" sz="2400" b="1" baseline="0" dirty="0"/>
                        <a:t> migration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Rare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Eyes,</a:t>
                      </a:r>
                      <a:r>
                        <a:rPr lang="en-US" sz="2400" baseline="0" dirty="0"/>
                        <a:t> CNS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6487161"/>
                  </a:ext>
                </a:extLst>
              </a:tr>
              <a:tr h="623747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/>
                        <a:t>Numbers present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Few to many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&lt;5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7632675"/>
                  </a:ext>
                </a:extLst>
              </a:tr>
              <a:tr h="623747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/>
                        <a:t>Lifespan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5-7 years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2-3 years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372145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596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Feline HWD-Life cycle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Few worms can cause life-threatening </a:t>
            </a:r>
            <a:r>
              <a:rPr lang="en-US" dirty="0" err="1">
                <a:solidFill>
                  <a:srgbClr val="FF0000"/>
                </a:solidFill>
              </a:rPr>
              <a:t>Dz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  <a:p>
            <a:pPr lvl="1"/>
            <a:r>
              <a:rPr lang="en-US" dirty="0"/>
              <a:t>Cats usually infected with &lt; 5 worms</a:t>
            </a:r>
          </a:p>
          <a:p>
            <a:pPr lvl="1"/>
            <a:r>
              <a:rPr lang="en-US" dirty="0"/>
              <a:t>Diagnosis more difficult</a:t>
            </a:r>
          </a:p>
          <a:p>
            <a:pPr lvl="2"/>
            <a:r>
              <a:rPr lang="en-US" dirty="0"/>
              <a:t>may be only 1 - 2 female worms present, if any</a:t>
            </a:r>
          </a:p>
          <a:p>
            <a:r>
              <a:rPr lang="en-US" dirty="0">
                <a:solidFill>
                  <a:srgbClr val="FF0000"/>
                </a:solidFill>
              </a:rPr>
              <a:t>Cats only have a transient </a:t>
            </a:r>
            <a:r>
              <a:rPr lang="en-US" dirty="0" err="1">
                <a:solidFill>
                  <a:srgbClr val="FF0000"/>
                </a:solidFill>
              </a:rPr>
              <a:t>microfilaremia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&lt; 5% of infected cats are MF + at time of exam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become infected from mosquitoes that have fed on infected dogs</a:t>
            </a:r>
          </a:p>
        </p:txBody>
      </p:sp>
    </p:spTree>
    <p:extLst>
      <p:ext uri="{BB962C8B-B14F-4D97-AF65-F5344CB8AC3E}">
        <p14:creationId xmlns:p14="http://schemas.microsoft.com/office/powerpoint/2010/main" val="255378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81000"/>
            <a:ext cx="5828288" cy="3276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7800" y="3687745"/>
            <a:ext cx="3249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Courtesy of Dr. Steve Jones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8406" y="3712191"/>
            <a:ext cx="4139543" cy="314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29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4864" indent="0" fontAlgn="auto">
              <a:spcAft>
                <a:spcPts val="0"/>
              </a:spcAft>
              <a:defRPr/>
            </a:pPr>
            <a:r>
              <a:rPr lang="en-US" sz="4800" dirty="0"/>
              <a:t>Pathology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2336872"/>
            <a:ext cx="6887389" cy="4292527"/>
          </a:xfrm>
        </p:spPr>
        <p:txBody>
          <a:bodyPr>
            <a:normAutofit/>
          </a:bodyPr>
          <a:lstStyle/>
          <a:p>
            <a:pPr fontAlgn="auto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3800" dirty="0"/>
              <a:t>Multiple organ disease</a:t>
            </a:r>
          </a:p>
          <a:p>
            <a:pPr marL="822960" lvl="1" indent="-457200" fontAlgn="auto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dirty="0"/>
              <a:t>heart, lungs, liver, kidney</a:t>
            </a:r>
          </a:p>
          <a:p>
            <a:pPr fontAlgn="auto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dirty="0"/>
              <a:t>Severity of disease can depend on:</a:t>
            </a:r>
          </a:p>
          <a:p>
            <a:pPr marL="880110" lvl="1" indent="-514350" fontAlgn="auto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2200" dirty="0">
                <a:solidFill>
                  <a:srgbClr val="FF0000"/>
                </a:solidFill>
              </a:rPr>
              <a:t>Numbers of adult worms</a:t>
            </a:r>
          </a:p>
          <a:p>
            <a:pPr marL="1145286" lvl="2" indent="-5143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900" dirty="0"/>
              <a:t>More is not better</a:t>
            </a:r>
          </a:p>
          <a:p>
            <a:pPr marL="880110" lvl="1" indent="-514350" fontAlgn="auto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2200" dirty="0">
                <a:solidFill>
                  <a:srgbClr val="FF0000"/>
                </a:solidFill>
              </a:rPr>
              <a:t>Duration of infection</a:t>
            </a:r>
          </a:p>
          <a:p>
            <a:pPr marL="1145286" lvl="2" indent="-5143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900" dirty="0"/>
              <a:t>Longer is worse</a:t>
            </a:r>
          </a:p>
          <a:p>
            <a:pPr marL="880110" lvl="1" indent="-514350" fontAlgn="auto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3"/>
              <a:defRPr/>
            </a:pPr>
            <a:r>
              <a:rPr lang="en-US" sz="2200" dirty="0">
                <a:solidFill>
                  <a:srgbClr val="FF0000"/>
                </a:solidFill>
              </a:rPr>
              <a:t>Individual host response</a:t>
            </a:r>
          </a:p>
          <a:p>
            <a:pPr marL="822960" lvl="2" indent="-192024" fontAlgn="auto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Wingdings 2"/>
              <a:buChar char=""/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768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Pulmonary arterial disease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0926" y="2057400"/>
            <a:ext cx="4517103" cy="3633047"/>
          </a:xfrm>
        </p:spPr>
        <p:txBody>
          <a:bodyPr anchor="t">
            <a:normAutofit/>
          </a:bodyPr>
          <a:lstStyle/>
          <a:p>
            <a:pPr marL="971550" lvl="1" indent="-514350">
              <a:buFont typeface="+mj-lt"/>
              <a:buAutoNum type="arabicPeriod"/>
            </a:pPr>
            <a:r>
              <a:rPr lang="en-US" sz="3600" dirty="0"/>
              <a:t>Inflammation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/>
              <a:t>Endarteritis</a:t>
            </a:r>
          </a:p>
          <a:p>
            <a:pPr marL="971550" lvl="1" indent="-514350">
              <a:buFont typeface="+mj-lt"/>
              <a:buAutoNum type="arabicPeriod" startAt="2"/>
            </a:pPr>
            <a:r>
              <a:rPr lang="en-US" sz="3200" dirty="0"/>
              <a:t>Villous thickening of tunica intima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/>
              <a:t>1 - 3 months after worms arrive in heart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5" t="11918" r="7799" b="23149"/>
          <a:stretch/>
        </p:blipFill>
        <p:spPr bwMode="auto">
          <a:xfrm>
            <a:off x="5163757" y="2368549"/>
            <a:ext cx="3581400" cy="2525245"/>
          </a:xfrm>
          <a:prstGeom prst="rect">
            <a:avLst/>
          </a:prstGeom>
          <a:noFill/>
          <a:ln w="38100" cap="rnd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5" t="65890" r="7799" b="30904"/>
          <a:stretch/>
        </p:blipFill>
        <p:spPr bwMode="auto">
          <a:xfrm>
            <a:off x="5160293" y="4425949"/>
            <a:ext cx="3581400" cy="762000"/>
          </a:xfrm>
          <a:prstGeom prst="rect">
            <a:avLst/>
          </a:prstGeom>
          <a:noFill/>
          <a:ln w="38100" cap="rnd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04806" y="5416549"/>
            <a:ext cx="3299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From “Heartworm Disease in Dogs and Cats” </a:t>
            </a:r>
          </a:p>
          <a:p>
            <a:pPr algn="ctr"/>
            <a:r>
              <a:rPr lang="en-US" sz="1200" dirty="0"/>
              <a:t>by Rawlings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0" y="4430262"/>
            <a:ext cx="2776786" cy="221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155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54864" indent="0" fontAlgn="auto">
              <a:spcAft>
                <a:spcPts val="0"/>
              </a:spcAft>
              <a:defRPr/>
            </a:pPr>
            <a:r>
              <a:rPr lang="en-US" sz="4800" dirty="0">
                <a:solidFill>
                  <a:schemeClr val="tx1">
                    <a:lumMod val="95000"/>
                  </a:schemeClr>
                </a:solidFill>
              </a:rPr>
              <a:t>Pathology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435897" y="2180501"/>
            <a:ext cx="4821903" cy="3678303"/>
          </a:xfrm>
        </p:spPr>
        <p:txBody>
          <a:bodyPr>
            <a:normAutofit/>
          </a:bodyPr>
          <a:lstStyle/>
          <a:p>
            <a:r>
              <a:rPr lang="en-US" dirty="0"/>
              <a:t>Thickening of vessels</a:t>
            </a:r>
          </a:p>
          <a:p>
            <a:r>
              <a:rPr lang="en-US" dirty="0"/>
              <a:t>Loss of vessel elasticity</a:t>
            </a:r>
          </a:p>
          <a:p>
            <a:pPr>
              <a:lnSpc>
                <a:spcPct val="90000"/>
              </a:lnSpc>
            </a:pPr>
            <a:r>
              <a:rPr lang="en-US" dirty="0"/>
              <a:t>Leads to increased pressure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chronic, passive congestion and pulmonary hypertension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right heart enlargement</a:t>
            </a:r>
          </a:p>
          <a:p>
            <a:pPr lvl="2"/>
            <a:r>
              <a:rPr lang="en-US" dirty="0"/>
              <a:t>hepatomegaly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congestive heart failure -- ascites</a:t>
            </a:r>
          </a:p>
          <a:p>
            <a:pPr marL="457200" lvl="1" indent="0">
              <a:buNone/>
            </a:pPr>
            <a:endParaRPr lang="en-US" sz="2800" dirty="0"/>
          </a:p>
        </p:txBody>
      </p:sp>
      <p:pic>
        <p:nvPicPr>
          <p:cNvPr id="8194" name="Picture 2" descr="Click to browse next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8" t="18871" r="13871" b="4538"/>
          <a:stretch/>
        </p:blipFill>
        <p:spPr bwMode="auto">
          <a:xfrm>
            <a:off x="5486400" y="2280513"/>
            <a:ext cx="3426372" cy="290108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2"/>
          <p:cNvSpPr/>
          <p:nvPr/>
        </p:nvSpPr>
        <p:spPr>
          <a:xfrm>
            <a:off x="5525068" y="2381491"/>
            <a:ext cx="2047164" cy="2287158"/>
          </a:xfrm>
          <a:custGeom>
            <a:avLst/>
            <a:gdLst>
              <a:gd name="connsiteX0" fmla="*/ 54591 w 2047164"/>
              <a:gd name="connsiteY0" fmla="*/ 1262875 h 2287158"/>
              <a:gd name="connsiteX1" fmla="*/ 129653 w 2047164"/>
              <a:gd name="connsiteY1" fmla="*/ 1317466 h 2287158"/>
              <a:gd name="connsiteX2" fmla="*/ 177421 w 2047164"/>
              <a:gd name="connsiteY2" fmla="*/ 1337937 h 2287158"/>
              <a:gd name="connsiteX3" fmla="*/ 197892 w 2047164"/>
              <a:gd name="connsiteY3" fmla="*/ 1351585 h 2287158"/>
              <a:gd name="connsiteX4" fmla="*/ 218364 w 2047164"/>
              <a:gd name="connsiteY4" fmla="*/ 1358409 h 2287158"/>
              <a:gd name="connsiteX5" fmla="*/ 293427 w 2047164"/>
              <a:gd name="connsiteY5" fmla="*/ 1372057 h 2287158"/>
              <a:gd name="connsiteX6" fmla="*/ 313898 w 2047164"/>
              <a:gd name="connsiteY6" fmla="*/ 1378881 h 2287158"/>
              <a:gd name="connsiteX7" fmla="*/ 354841 w 2047164"/>
              <a:gd name="connsiteY7" fmla="*/ 1399352 h 2287158"/>
              <a:gd name="connsiteX8" fmla="*/ 429904 w 2047164"/>
              <a:gd name="connsiteY8" fmla="*/ 1392528 h 2287158"/>
              <a:gd name="connsiteX9" fmla="*/ 470847 w 2047164"/>
              <a:gd name="connsiteY9" fmla="*/ 1378881 h 2287158"/>
              <a:gd name="connsiteX10" fmla="*/ 600501 w 2047164"/>
              <a:gd name="connsiteY10" fmla="*/ 1365233 h 2287158"/>
              <a:gd name="connsiteX11" fmla="*/ 661916 w 2047164"/>
              <a:gd name="connsiteY11" fmla="*/ 1358409 h 2287158"/>
              <a:gd name="connsiteX12" fmla="*/ 648268 w 2047164"/>
              <a:gd name="connsiteY12" fmla="*/ 1208284 h 2287158"/>
              <a:gd name="connsiteX13" fmla="*/ 641444 w 2047164"/>
              <a:gd name="connsiteY13" fmla="*/ 1133221 h 2287158"/>
              <a:gd name="connsiteX14" fmla="*/ 607325 w 2047164"/>
              <a:gd name="connsiteY14" fmla="*/ 1126397 h 2287158"/>
              <a:gd name="connsiteX15" fmla="*/ 586853 w 2047164"/>
              <a:gd name="connsiteY15" fmla="*/ 1112749 h 2287158"/>
              <a:gd name="connsiteX16" fmla="*/ 559558 w 2047164"/>
              <a:gd name="connsiteY16" fmla="*/ 1105925 h 2287158"/>
              <a:gd name="connsiteX17" fmla="*/ 573206 w 2047164"/>
              <a:gd name="connsiteY17" fmla="*/ 1064982 h 2287158"/>
              <a:gd name="connsiteX18" fmla="*/ 580030 w 2047164"/>
              <a:gd name="connsiteY18" fmla="*/ 819322 h 2287158"/>
              <a:gd name="connsiteX19" fmla="*/ 593677 w 2047164"/>
              <a:gd name="connsiteY19" fmla="*/ 778379 h 2287158"/>
              <a:gd name="connsiteX20" fmla="*/ 600501 w 2047164"/>
              <a:gd name="connsiteY20" fmla="*/ 716964 h 2287158"/>
              <a:gd name="connsiteX21" fmla="*/ 614149 w 2047164"/>
              <a:gd name="connsiteY21" fmla="*/ 676021 h 2287158"/>
              <a:gd name="connsiteX22" fmla="*/ 620973 w 2047164"/>
              <a:gd name="connsiteY22" fmla="*/ 655549 h 2287158"/>
              <a:gd name="connsiteX23" fmla="*/ 627797 w 2047164"/>
              <a:gd name="connsiteY23" fmla="*/ 621430 h 2287158"/>
              <a:gd name="connsiteX24" fmla="*/ 641444 w 2047164"/>
              <a:gd name="connsiteY24" fmla="*/ 600958 h 2287158"/>
              <a:gd name="connsiteX25" fmla="*/ 655092 w 2047164"/>
              <a:gd name="connsiteY25" fmla="*/ 573663 h 2287158"/>
              <a:gd name="connsiteX26" fmla="*/ 668740 w 2047164"/>
              <a:gd name="connsiteY26" fmla="*/ 532719 h 2287158"/>
              <a:gd name="connsiteX27" fmla="*/ 675564 w 2047164"/>
              <a:gd name="connsiteY27" fmla="*/ 512248 h 2287158"/>
              <a:gd name="connsiteX28" fmla="*/ 682388 w 2047164"/>
              <a:gd name="connsiteY28" fmla="*/ 491776 h 2287158"/>
              <a:gd name="connsiteX29" fmla="*/ 696035 w 2047164"/>
              <a:gd name="connsiteY29" fmla="*/ 416714 h 2287158"/>
              <a:gd name="connsiteX30" fmla="*/ 716507 w 2047164"/>
              <a:gd name="connsiteY30" fmla="*/ 375770 h 2287158"/>
              <a:gd name="connsiteX31" fmla="*/ 730155 w 2047164"/>
              <a:gd name="connsiteY31" fmla="*/ 328003 h 2287158"/>
              <a:gd name="connsiteX32" fmla="*/ 750627 w 2047164"/>
              <a:gd name="connsiteY32" fmla="*/ 314355 h 2287158"/>
              <a:gd name="connsiteX33" fmla="*/ 771098 w 2047164"/>
              <a:gd name="connsiteY33" fmla="*/ 287060 h 2287158"/>
              <a:gd name="connsiteX34" fmla="*/ 784746 w 2047164"/>
              <a:gd name="connsiteY34" fmla="*/ 259764 h 2287158"/>
              <a:gd name="connsiteX35" fmla="*/ 798394 w 2047164"/>
              <a:gd name="connsiteY35" fmla="*/ 239293 h 2287158"/>
              <a:gd name="connsiteX36" fmla="*/ 818865 w 2047164"/>
              <a:gd name="connsiteY36" fmla="*/ 198349 h 2287158"/>
              <a:gd name="connsiteX37" fmla="*/ 852985 w 2047164"/>
              <a:gd name="connsiteY37" fmla="*/ 136934 h 2287158"/>
              <a:gd name="connsiteX38" fmla="*/ 914400 w 2047164"/>
              <a:gd name="connsiteY38" fmla="*/ 109639 h 2287158"/>
              <a:gd name="connsiteX39" fmla="*/ 934871 w 2047164"/>
              <a:gd name="connsiteY39" fmla="*/ 102815 h 2287158"/>
              <a:gd name="connsiteX40" fmla="*/ 955343 w 2047164"/>
              <a:gd name="connsiteY40" fmla="*/ 82343 h 2287158"/>
              <a:gd name="connsiteX41" fmla="*/ 975815 w 2047164"/>
              <a:gd name="connsiteY41" fmla="*/ 75519 h 2287158"/>
              <a:gd name="connsiteX42" fmla="*/ 1098644 w 2047164"/>
              <a:gd name="connsiteY42" fmla="*/ 68696 h 2287158"/>
              <a:gd name="connsiteX43" fmla="*/ 1119116 w 2047164"/>
              <a:gd name="connsiteY43" fmla="*/ 55048 h 2287158"/>
              <a:gd name="connsiteX44" fmla="*/ 1139588 w 2047164"/>
              <a:gd name="connsiteY44" fmla="*/ 34576 h 2287158"/>
              <a:gd name="connsiteX45" fmla="*/ 1160059 w 2047164"/>
              <a:gd name="connsiteY45" fmla="*/ 27752 h 2287158"/>
              <a:gd name="connsiteX46" fmla="*/ 1180531 w 2047164"/>
              <a:gd name="connsiteY46" fmla="*/ 7281 h 2287158"/>
              <a:gd name="connsiteX47" fmla="*/ 1262418 w 2047164"/>
              <a:gd name="connsiteY47" fmla="*/ 7281 h 2287158"/>
              <a:gd name="connsiteX48" fmla="*/ 1303361 w 2047164"/>
              <a:gd name="connsiteY48" fmla="*/ 27752 h 2287158"/>
              <a:gd name="connsiteX49" fmla="*/ 1323832 w 2047164"/>
              <a:gd name="connsiteY49" fmla="*/ 34576 h 2287158"/>
              <a:gd name="connsiteX50" fmla="*/ 1344304 w 2047164"/>
              <a:gd name="connsiteY50" fmla="*/ 48224 h 2287158"/>
              <a:gd name="connsiteX51" fmla="*/ 1426191 w 2047164"/>
              <a:gd name="connsiteY51" fmla="*/ 61872 h 2287158"/>
              <a:gd name="connsiteX52" fmla="*/ 1467134 w 2047164"/>
              <a:gd name="connsiteY52" fmla="*/ 95991 h 2287158"/>
              <a:gd name="connsiteX53" fmla="*/ 1480782 w 2047164"/>
              <a:gd name="connsiteY53" fmla="*/ 143758 h 2287158"/>
              <a:gd name="connsiteX54" fmla="*/ 1494430 w 2047164"/>
              <a:gd name="connsiteY54" fmla="*/ 164230 h 2287158"/>
              <a:gd name="connsiteX55" fmla="*/ 1535373 w 2047164"/>
              <a:gd name="connsiteY55" fmla="*/ 177878 h 2287158"/>
              <a:gd name="connsiteX56" fmla="*/ 1569492 w 2047164"/>
              <a:gd name="connsiteY56" fmla="*/ 239293 h 2287158"/>
              <a:gd name="connsiteX57" fmla="*/ 1589964 w 2047164"/>
              <a:gd name="connsiteY57" fmla="*/ 300708 h 2287158"/>
              <a:gd name="connsiteX58" fmla="*/ 1603612 w 2047164"/>
              <a:gd name="connsiteY58" fmla="*/ 341651 h 2287158"/>
              <a:gd name="connsiteX59" fmla="*/ 1624083 w 2047164"/>
              <a:gd name="connsiteY59" fmla="*/ 403066 h 2287158"/>
              <a:gd name="connsiteX60" fmla="*/ 1637731 w 2047164"/>
              <a:gd name="connsiteY60" fmla="*/ 423537 h 2287158"/>
              <a:gd name="connsiteX61" fmla="*/ 1644555 w 2047164"/>
              <a:gd name="connsiteY61" fmla="*/ 457657 h 2287158"/>
              <a:gd name="connsiteX62" fmla="*/ 1651379 w 2047164"/>
              <a:gd name="connsiteY62" fmla="*/ 478128 h 2287158"/>
              <a:gd name="connsiteX63" fmla="*/ 1658203 w 2047164"/>
              <a:gd name="connsiteY63" fmla="*/ 560015 h 2287158"/>
              <a:gd name="connsiteX64" fmla="*/ 1671850 w 2047164"/>
              <a:gd name="connsiteY64" fmla="*/ 607782 h 2287158"/>
              <a:gd name="connsiteX65" fmla="*/ 1692322 w 2047164"/>
              <a:gd name="connsiteY65" fmla="*/ 662373 h 2287158"/>
              <a:gd name="connsiteX66" fmla="*/ 1712794 w 2047164"/>
              <a:gd name="connsiteY66" fmla="*/ 723788 h 2287158"/>
              <a:gd name="connsiteX67" fmla="*/ 1726441 w 2047164"/>
              <a:gd name="connsiteY67" fmla="*/ 764731 h 2287158"/>
              <a:gd name="connsiteX68" fmla="*/ 1740089 w 2047164"/>
              <a:gd name="connsiteY68" fmla="*/ 826146 h 2287158"/>
              <a:gd name="connsiteX69" fmla="*/ 1760561 w 2047164"/>
              <a:gd name="connsiteY69" fmla="*/ 908033 h 2287158"/>
              <a:gd name="connsiteX70" fmla="*/ 1767385 w 2047164"/>
              <a:gd name="connsiteY70" fmla="*/ 928505 h 2287158"/>
              <a:gd name="connsiteX71" fmla="*/ 1781032 w 2047164"/>
              <a:gd name="connsiteY71" fmla="*/ 948976 h 2287158"/>
              <a:gd name="connsiteX72" fmla="*/ 1794680 w 2047164"/>
              <a:gd name="connsiteY72" fmla="*/ 989919 h 2287158"/>
              <a:gd name="connsiteX73" fmla="*/ 1815152 w 2047164"/>
              <a:gd name="connsiteY73" fmla="*/ 1030863 h 2287158"/>
              <a:gd name="connsiteX74" fmla="*/ 1828800 w 2047164"/>
              <a:gd name="connsiteY74" fmla="*/ 1051334 h 2287158"/>
              <a:gd name="connsiteX75" fmla="*/ 1849271 w 2047164"/>
              <a:gd name="connsiteY75" fmla="*/ 1119573 h 2287158"/>
              <a:gd name="connsiteX76" fmla="*/ 1869743 w 2047164"/>
              <a:gd name="connsiteY76" fmla="*/ 1133221 h 2287158"/>
              <a:gd name="connsiteX77" fmla="*/ 1897038 w 2047164"/>
              <a:gd name="connsiteY77" fmla="*/ 1215108 h 2287158"/>
              <a:gd name="connsiteX78" fmla="*/ 1910686 w 2047164"/>
              <a:gd name="connsiteY78" fmla="*/ 1256051 h 2287158"/>
              <a:gd name="connsiteX79" fmla="*/ 1924334 w 2047164"/>
              <a:gd name="connsiteY79" fmla="*/ 1324290 h 2287158"/>
              <a:gd name="connsiteX80" fmla="*/ 1931158 w 2047164"/>
              <a:gd name="connsiteY80" fmla="*/ 1344761 h 2287158"/>
              <a:gd name="connsiteX81" fmla="*/ 1951630 w 2047164"/>
              <a:gd name="connsiteY81" fmla="*/ 1365233 h 2287158"/>
              <a:gd name="connsiteX82" fmla="*/ 1958453 w 2047164"/>
              <a:gd name="connsiteY82" fmla="*/ 1385705 h 2287158"/>
              <a:gd name="connsiteX83" fmla="*/ 1965277 w 2047164"/>
              <a:gd name="connsiteY83" fmla="*/ 1413000 h 2287158"/>
              <a:gd name="connsiteX84" fmla="*/ 1978925 w 2047164"/>
              <a:gd name="connsiteY84" fmla="*/ 1433472 h 2287158"/>
              <a:gd name="connsiteX85" fmla="*/ 1992573 w 2047164"/>
              <a:gd name="connsiteY85" fmla="*/ 1474415 h 2287158"/>
              <a:gd name="connsiteX86" fmla="*/ 1999397 w 2047164"/>
              <a:gd name="connsiteY86" fmla="*/ 1494887 h 2287158"/>
              <a:gd name="connsiteX87" fmla="*/ 2006221 w 2047164"/>
              <a:gd name="connsiteY87" fmla="*/ 1522182 h 2287158"/>
              <a:gd name="connsiteX88" fmla="*/ 2013044 w 2047164"/>
              <a:gd name="connsiteY88" fmla="*/ 1563125 h 2287158"/>
              <a:gd name="connsiteX89" fmla="*/ 2026692 w 2047164"/>
              <a:gd name="connsiteY89" fmla="*/ 1617717 h 2287158"/>
              <a:gd name="connsiteX90" fmla="*/ 2033516 w 2047164"/>
              <a:gd name="connsiteY90" fmla="*/ 1645012 h 2287158"/>
              <a:gd name="connsiteX91" fmla="*/ 2047164 w 2047164"/>
              <a:gd name="connsiteY91" fmla="*/ 1685955 h 2287158"/>
              <a:gd name="connsiteX92" fmla="*/ 2040340 w 2047164"/>
              <a:gd name="connsiteY92" fmla="*/ 1829257 h 2287158"/>
              <a:gd name="connsiteX93" fmla="*/ 2033516 w 2047164"/>
              <a:gd name="connsiteY93" fmla="*/ 1904319 h 2287158"/>
              <a:gd name="connsiteX94" fmla="*/ 2019868 w 2047164"/>
              <a:gd name="connsiteY94" fmla="*/ 1952087 h 2287158"/>
              <a:gd name="connsiteX95" fmla="*/ 2006221 w 2047164"/>
              <a:gd name="connsiteY95" fmla="*/ 1972558 h 2287158"/>
              <a:gd name="connsiteX96" fmla="*/ 1692322 w 2047164"/>
              <a:gd name="connsiteY96" fmla="*/ 2006678 h 2287158"/>
              <a:gd name="connsiteX97" fmla="*/ 1671850 w 2047164"/>
              <a:gd name="connsiteY97" fmla="*/ 2027149 h 2287158"/>
              <a:gd name="connsiteX98" fmla="*/ 1665027 w 2047164"/>
              <a:gd name="connsiteY98" fmla="*/ 2047621 h 2287158"/>
              <a:gd name="connsiteX99" fmla="*/ 1644555 w 2047164"/>
              <a:gd name="connsiteY99" fmla="*/ 2061269 h 2287158"/>
              <a:gd name="connsiteX100" fmla="*/ 1637731 w 2047164"/>
              <a:gd name="connsiteY100" fmla="*/ 2081740 h 2287158"/>
              <a:gd name="connsiteX101" fmla="*/ 1617259 w 2047164"/>
              <a:gd name="connsiteY101" fmla="*/ 2143155 h 2287158"/>
              <a:gd name="connsiteX102" fmla="*/ 1569492 w 2047164"/>
              <a:gd name="connsiteY102" fmla="*/ 2163627 h 2287158"/>
              <a:gd name="connsiteX103" fmla="*/ 1508077 w 2047164"/>
              <a:gd name="connsiteY103" fmla="*/ 2197746 h 2287158"/>
              <a:gd name="connsiteX104" fmla="*/ 1467134 w 2047164"/>
              <a:gd name="connsiteY104" fmla="*/ 2218218 h 2287158"/>
              <a:gd name="connsiteX105" fmla="*/ 1439838 w 2047164"/>
              <a:gd name="connsiteY105" fmla="*/ 2231866 h 2287158"/>
              <a:gd name="connsiteX106" fmla="*/ 1392071 w 2047164"/>
              <a:gd name="connsiteY106" fmla="*/ 2245514 h 2287158"/>
              <a:gd name="connsiteX107" fmla="*/ 1371600 w 2047164"/>
              <a:gd name="connsiteY107" fmla="*/ 2259161 h 2287158"/>
              <a:gd name="connsiteX108" fmla="*/ 1357952 w 2047164"/>
              <a:gd name="connsiteY108" fmla="*/ 2279633 h 2287158"/>
              <a:gd name="connsiteX109" fmla="*/ 1262418 w 2047164"/>
              <a:gd name="connsiteY109" fmla="*/ 2279633 h 2287158"/>
              <a:gd name="connsiteX110" fmla="*/ 1194179 w 2047164"/>
              <a:gd name="connsiteY110" fmla="*/ 2259161 h 2287158"/>
              <a:gd name="connsiteX111" fmla="*/ 1153235 w 2047164"/>
              <a:gd name="connsiteY111" fmla="*/ 2231866 h 2287158"/>
              <a:gd name="connsiteX112" fmla="*/ 1132764 w 2047164"/>
              <a:gd name="connsiteY112" fmla="*/ 2218218 h 2287158"/>
              <a:gd name="connsiteX113" fmla="*/ 1037230 w 2047164"/>
              <a:gd name="connsiteY113" fmla="*/ 2190922 h 2287158"/>
              <a:gd name="connsiteX114" fmla="*/ 1016758 w 2047164"/>
              <a:gd name="connsiteY114" fmla="*/ 2177275 h 2287158"/>
              <a:gd name="connsiteX115" fmla="*/ 975815 w 2047164"/>
              <a:gd name="connsiteY115" fmla="*/ 2163627 h 2287158"/>
              <a:gd name="connsiteX116" fmla="*/ 914400 w 2047164"/>
              <a:gd name="connsiteY116" fmla="*/ 2136331 h 2287158"/>
              <a:gd name="connsiteX117" fmla="*/ 893928 w 2047164"/>
              <a:gd name="connsiteY117" fmla="*/ 2122684 h 2287158"/>
              <a:gd name="connsiteX118" fmla="*/ 852985 w 2047164"/>
              <a:gd name="connsiteY118" fmla="*/ 2109036 h 2287158"/>
              <a:gd name="connsiteX119" fmla="*/ 805218 w 2047164"/>
              <a:gd name="connsiteY119" fmla="*/ 2074917 h 2287158"/>
              <a:gd name="connsiteX120" fmla="*/ 784746 w 2047164"/>
              <a:gd name="connsiteY120" fmla="*/ 2061269 h 2287158"/>
              <a:gd name="connsiteX121" fmla="*/ 736979 w 2047164"/>
              <a:gd name="connsiteY121" fmla="*/ 2006678 h 2287158"/>
              <a:gd name="connsiteX122" fmla="*/ 696035 w 2047164"/>
              <a:gd name="connsiteY122" fmla="*/ 1972558 h 2287158"/>
              <a:gd name="connsiteX123" fmla="*/ 655092 w 2047164"/>
              <a:gd name="connsiteY123" fmla="*/ 1945263 h 2287158"/>
              <a:gd name="connsiteX124" fmla="*/ 648268 w 2047164"/>
              <a:gd name="connsiteY124" fmla="*/ 1924791 h 2287158"/>
              <a:gd name="connsiteX125" fmla="*/ 593677 w 2047164"/>
              <a:gd name="connsiteY125" fmla="*/ 1897496 h 2287158"/>
              <a:gd name="connsiteX126" fmla="*/ 552734 w 2047164"/>
              <a:gd name="connsiteY126" fmla="*/ 1877024 h 2287158"/>
              <a:gd name="connsiteX127" fmla="*/ 539086 w 2047164"/>
              <a:gd name="connsiteY127" fmla="*/ 1856552 h 2287158"/>
              <a:gd name="connsiteX128" fmla="*/ 518615 w 2047164"/>
              <a:gd name="connsiteY128" fmla="*/ 1849728 h 2287158"/>
              <a:gd name="connsiteX129" fmla="*/ 477671 w 2047164"/>
              <a:gd name="connsiteY129" fmla="*/ 1822433 h 2287158"/>
              <a:gd name="connsiteX130" fmla="*/ 402609 w 2047164"/>
              <a:gd name="connsiteY130" fmla="*/ 1761018 h 2287158"/>
              <a:gd name="connsiteX131" fmla="*/ 388961 w 2047164"/>
              <a:gd name="connsiteY131" fmla="*/ 1740546 h 2287158"/>
              <a:gd name="connsiteX132" fmla="*/ 327546 w 2047164"/>
              <a:gd name="connsiteY132" fmla="*/ 1713251 h 2287158"/>
              <a:gd name="connsiteX133" fmla="*/ 307074 w 2047164"/>
              <a:gd name="connsiteY133" fmla="*/ 1699603 h 2287158"/>
              <a:gd name="connsiteX134" fmla="*/ 286603 w 2047164"/>
              <a:gd name="connsiteY134" fmla="*/ 1679131 h 2287158"/>
              <a:gd name="connsiteX135" fmla="*/ 266131 w 2047164"/>
              <a:gd name="connsiteY135" fmla="*/ 1672308 h 2287158"/>
              <a:gd name="connsiteX136" fmla="*/ 232012 w 2047164"/>
              <a:gd name="connsiteY136" fmla="*/ 1638188 h 2287158"/>
              <a:gd name="connsiteX137" fmla="*/ 204716 w 2047164"/>
              <a:gd name="connsiteY137" fmla="*/ 1597245 h 2287158"/>
              <a:gd name="connsiteX138" fmla="*/ 163773 w 2047164"/>
              <a:gd name="connsiteY138" fmla="*/ 1563125 h 2287158"/>
              <a:gd name="connsiteX139" fmla="*/ 150125 w 2047164"/>
              <a:gd name="connsiteY139" fmla="*/ 1542654 h 2287158"/>
              <a:gd name="connsiteX140" fmla="*/ 102358 w 2047164"/>
              <a:gd name="connsiteY140" fmla="*/ 1501711 h 2287158"/>
              <a:gd name="connsiteX141" fmla="*/ 54591 w 2047164"/>
              <a:gd name="connsiteY141" fmla="*/ 1447119 h 2287158"/>
              <a:gd name="connsiteX142" fmla="*/ 27295 w 2047164"/>
              <a:gd name="connsiteY142" fmla="*/ 1406176 h 2287158"/>
              <a:gd name="connsiteX143" fmla="*/ 13647 w 2047164"/>
              <a:gd name="connsiteY143" fmla="*/ 1365233 h 2287158"/>
              <a:gd name="connsiteX144" fmla="*/ 0 w 2047164"/>
              <a:gd name="connsiteY144" fmla="*/ 1256051 h 2287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2047164" h="2287158">
                <a:moveTo>
                  <a:pt x="54591" y="1262875"/>
                </a:moveTo>
                <a:cubicBezTo>
                  <a:pt x="67862" y="1273492"/>
                  <a:pt x="114495" y="1312413"/>
                  <a:pt x="129653" y="1317466"/>
                </a:cubicBezTo>
                <a:cubicBezTo>
                  <a:pt x="152617" y="1325121"/>
                  <a:pt x="153814" y="1324448"/>
                  <a:pt x="177421" y="1337937"/>
                </a:cubicBezTo>
                <a:cubicBezTo>
                  <a:pt x="184542" y="1342006"/>
                  <a:pt x="190557" y="1347917"/>
                  <a:pt x="197892" y="1351585"/>
                </a:cubicBezTo>
                <a:cubicBezTo>
                  <a:pt x="204326" y="1354802"/>
                  <a:pt x="211448" y="1356433"/>
                  <a:pt x="218364" y="1358409"/>
                </a:cubicBezTo>
                <a:cubicBezTo>
                  <a:pt x="250540" y="1367602"/>
                  <a:pt x="254766" y="1366534"/>
                  <a:pt x="293427" y="1372057"/>
                </a:cubicBezTo>
                <a:cubicBezTo>
                  <a:pt x="300251" y="1374332"/>
                  <a:pt x="307465" y="1375664"/>
                  <a:pt x="313898" y="1378881"/>
                </a:cubicBezTo>
                <a:cubicBezTo>
                  <a:pt x="366811" y="1405337"/>
                  <a:pt x="303387" y="1382200"/>
                  <a:pt x="354841" y="1399352"/>
                </a:cubicBezTo>
                <a:cubicBezTo>
                  <a:pt x="379862" y="1397077"/>
                  <a:pt x="405162" y="1396894"/>
                  <a:pt x="429904" y="1392528"/>
                </a:cubicBezTo>
                <a:cubicBezTo>
                  <a:pt x="444071" y="1390028"/>
                  <a:pt x="470847" y="1378881"/>
                  <a:pt x="470847" y="1378881"/>
                </a:cubicBezTo>
                <a:cubicBezTo>
                  <a:pt x="507013" y="1324632"/>
                  <a:pt x="471437" y="1365233"/>
                  <a:pt x="600501" y="1365233"/>
                </a:cubicBezTo>
                <a:cubicBezTo>
                  <a:pt x="621099" y="1365233"/>
                  <a:pt x="641444" y="1360684"/>
                  <a:pt x="661916" y="1358409"/>
                </a:cubicBezTo>
                <a:cubicBezTo>
                  <a:pt x="645759" y="1116054"/>
                  <a:pt x="663815" y="1348203"/>
                  <a:pt x="648268" y="1208284"/>
                </a:cubicBezTo>
                <a:cubicBezTo>
                  <a:pt x="645493" y="1183313"/>
                  <a:pt x="652680" y="1155693"/>
                  <a:pt x="641444" y="1133221"/>
                </a:cubicBezTo>
                <a:cubicBezTo>
                  <a:pt x="636257" y="1122847"/>
                  <a:pt x="618698" y="1128672"/>
                  <a:pt x="607325" y="1126397"/>
                </a:cubicBezTo>
                <a:cubicBezTo>
                  <a:pt x="600501" y="1121848"/>
                  <a:pt x="594391" y="1115980"/>
                  <a:pt x="586853" y="1112749"/>
                </a:cubicBezTo>
                <a:cubicBezTo>
                  <a:pt x="578233" y="1109055"/>
                  <a:pt x="562134" y="1114943"/>
                  <a:pt x="559558" y="1105925"/>
                </a:cubicBezTo>
                <a:cubicBezTo>
                  <a:pt x="555606" y="1092093"/>
                  <a:pt x="573206" y="1064982"/>
                  <a:pt x="573206" y="1064982"/>
                </a:cubicBezTo>
                <a:cubicBezTo>
                  <a:pt x="575481" y="983095"/>
                  <a:pt x="574194" y="901032"/>
                  <a:pt x="580030" y="819322"/>
                </a:cubicBezTo>
                <a:cubicBezTo>
                  <a:pt x="581055" y="804973"/>
                  <a:pt x="593677" y="778379"/>
                  <a:pt x="593677" y="778379"/>
                </a:cubicBezTo>
                <a:cubicBezTo>
                  <a:pt x="595952" y="757907"/>
                  <a:pt x="596461" y="737162"/>
                  <a:pt x="600501" y="716964"/>
                </a:cubicBezTo>
                <a:cubicBezTo>
                  <a:pt x="603322" y="702857"/>
                  <a:pt x="609600" y="689669"/>
                  <a:pt x="614149" y="676021"/>
                </a:cubicBezTo>
                <a:cubicBezTo>
                  <a:pt x="616424" y="669197"/>
                  <a:pt x="619562" y="662602"/>
                  <a:pt x="620973" y="655549"/>
                </a:cubicBezTo>
                <a:cubicBezTo>
                  <a:pt x="623248" y="644176"/>
                  <a:pt x="623725" y="632290"/>
                  <a:pt x="627797" y="621430"/>
                </a:cubicBezTo>
                <a:cubicBezTo>
                  <a:pt x="630677" y="613751"/>
                  <a:pt x="637375" y="608079"/>
                  <a:pt x="641444" y="600958"/>
                </a:cubicBezTo>
                <a:cubicBezTo>
                  <a:pt x="646491" y="592126"/>
                  <a:pt x="651314" y="583108"/>
                  <a:pt x="655092" y="573663"/>
                </a:cubicBezTo>
                <a:cubicBezTo>
                  <a:pt x="660435" y="560306"/>
                  <a:pt x="664191" y="546367"/>
                  <a:pt x="668740" y="532719"/>
                </a:cubicBezTo>
                <a:lnTo>
                  <a:pt x="675564" y="512248"/>
                </a:lnTo>
                <a:lnTo>
                  <a:pt x="682388" y="491776"/>
                </a:lnTo>
                <a:cubicBezTo>
                  <a:pt x="684739" y="472966"/>
                  <a:pt x="685518" y="437749"/>
                  <a:pt x="696035" y="416714"/>
                </a:cubicBezTo>
                <a:cubicBezTo>
                  <a:pt x="715974" y="376834"/>
                  <a:pt x="705071" y="415795"/>
                  <a:pt x="716507" y="375770"/>
                </a:cubicBezTo>
                <a:cubicBezTo>
                  <a:pt x="717052" y="373863"/>
                  <a:pt x="726519" y="332547"/>
                  <a:pt x="730155" y="328003"/>
                </a:cubicBezTo>
                <a:cubicBezTo>
                  <a:pt x="735278" y="321599"/>
                  <a:pt x="743803" y="318904"/>
                  <a:pt x="750627" y="314355"/>
                </a:cubicBezTo>
                <a:cubicBezTo>
                  <a:pt x="757451" y="305257"/>
                  <a:pt x="765070" y="296704"/>
                  <a:pt x="771098" y="287060"/>
                </a:cubicBezTo>
                <a:cubicBezTo>
                  <a:pt x="776489" y="278434"/>
                  <a:pt x="779699" y="268596"/>
                  <a:pt x="784746" y="259764"/>
                </a:cubicBezTo>
                <a:cubicBezTo>
                  <a:pt x="788815" y="252643"/>
                  <a:pt x="793845" y="246117"/>
                  <a:pt x="798394" y="239293"/>
                </a:cubicBezTo>
                <a:cubicBezTo>
                  <a:pt x="823280" y="164635"/>
                  <a:pt x="783592" y="277715"/>
                  <a:pt x="818865" y="198349"/>
                </a:cubicBezTo>
                <a:cubicBezTo>
                  <a:pt x="839030" y="152977"/>
                  <a:pt x="820016" y="164408"/>
                  <a:pt x="852985" y="136934"/>
                </a:cubicBezTo>
                <a:cubicBezTo>
                  <a:pt x="874612" y="118912"/>
                  <a:pt x="884647" y="119557"/>
                  <a:pt x="914400" y="109639"/>
                </a:cubicBezTo>
                <a:lnTo>
                  <a:pt x="934871" y="102815"/>
                </a:lnTo>
                <a:cubicBezTo>
                  <a:pt x="941695" y="95991"/>
                  <a:pt x="947313" y="87696"/>
                  <a:pt x="955343" y="82343"/>
                </a:cubicBezTo>
                <a:cubicBezTo>
                  <a:pt x="961328" y="78353"/>
                  <a:pt x="968654" y="76201"/>
                  <a:pt x="975815" y="75519"/>
                </a:cubicBezTo>
                <a:cubicBezTo>
                  <a:pt x="1016636" y="71631"/>
                  <a:pt x="1057701" y="70970"/>
                  <a:pt x="1098644" y="68696"/>
                </a:cubicBezTo>
                <a:cubicBezTo>
                  <a:pt x="1105468" y="64147"/>
                  <a:pt x="1112815" y="60298"/>
                  <a:pt x="1119116" y="55048"/>
                </a:cubicBezTo>
                <a:cubicBezTo>
                  <a:pt x="1126530" y="48870"/>
                  <a:pt x="1131558" y="39929"/>
                  <a:pt x="1139588" y="34576"/>
                </a:cubicBezTo>
                <a:cubicBezTo>
                  <a:pt x="1145573" y="30586"/>
                  <a:pt x="1153235" y="30027"/>
                  <a:pt x="1160059" y="27752"/>
                </a:cubicBezTo>
                <a:cubicBezTo>
                  <a:pt x="1166883" y="20928"/>
                  <a:pt x="1172501" y="12634"/>
                  <a:pt x="1180531" y="7281"/>
                </a:cubicBezTo>
                <a:cubicBezTo>
                  <a:pt x="1203396" y="-7962"/>
                  <a:pt x="1242956" y="5119"/>
                  <a:pt x="1262418" y="7281"/>
                </a:cubicBezTo>
                <a:cubicBezTo>
                  <a:pt x="1313872" y="24433"/>
                  <a:pt x="1250448" y="1296"/>
                  <a:pt x="1303361" y="27752"/>
                </a:cubicBezTo>
                <a:cubicBezTo>
                  <a:pt x="1309794" y="30969"/>
                  <a:pt x="1317399" y="31359"/>
                  <a:pt x="1323832" y="34576"/>
                </a:cubicBezTo>
                <a:cubicBezTo>
                  <a:pt x="1331168" y="38244"/>
                  <a:pt x="1336968" y="44556"/>
                  <a:pt x="1344304" y="48224"/>
                </a:cubicBezTo>
                <a:cubicBezTo>
                  <a:pt x="1367168" y="59656"/>
                  <a:pt x="1406732" y="59710"/>
                  <a:pt x="1426191" y="61872"/>
                </a:cubicBezTo>
                <a:cubicBezTo>
                  <a:pt x="1441297" y="71943"/>
                  <a:pt x="1456625" y="80228"/>
                  <a:pt x="1467134" y="95991"/>
                </a:cubicBezTo>
                <a:cubicBezTo>
                  <a:pt x="1472445" y="103958"/>
                  <a:pt x="1478052" y="137389"/>
                  <a:pt x="1480782" y="143758"/>
                </a:cubicBezTo>
                <a:cubicBezTo>
                  <a:pt x="1484013" y="151296"/>
                  <a:pt x="1487475" y="159883"/>
                  <a:pt x="1494430" y="164230"/>
                </a:cubicBezTo>
                <a:cubicBezTo>
                  <a:pt x="1506629" y="171855"/>
                  <a:pt x="1535373" y="177878"/>
                  <a:pt x="1535373" y="177878"/>
                </a:cubicBezTo>
                <a:cubicBezTo>
                  <a:pt x="1552073" y="227976"/>
                  <a:pt x="1538849" y="208648"/>
                  <a:pt x="1569492" y="239293"/>
                </a:cubicBezTo>
                <a:lnTo>
                  <a:pt x="1589964" y="300708"/>
                </a:lnTo>
                <a:lnTo>
                  <a:pt x="1603612" y="341651"/>
                </a:lnTo>
                <a:cubicBezTo>
                  <a:pt x="1610127" y="367715"/>
                  <a:pt x="1611234" y="377369"/>
                  <a:pt x="1624083" y="403066"/>
                </a:cubicBezTo>
                <a:cubicBezTo>
                  <a:pt x="1627751" y="410401"/>
                  <a:pt x="1633182" y="416713"/>
                  <a:pt x="1637731" y="423537"/>
                </a:cubicBezTo>
                <a:cubicBezTo>
                  <a:pt x="1640006" y="434910"/>
                  <a:pt x="1641742" y="446405"/>
                  <a:pt x="1644555" y="457657"/>
                </a:cubicBezTo>
                <a:cubicBezTo>
                  <a:pt x="1646300" y="464635"/>
                  <a:pt x="1650428" y="470998"/>
                  <a:pt x="1651379" y="478128"/>
                </a:cubicBezTo>
                <a:cubicBezTo>
                  <a:pt x="1654999" y="505278"/>
                  <a:pt x="1654806" y="532836"/>
                  <a:pt x="1658203" y="560015"/>
                </a:cubicBezTo>
                <a:cubicBezTo>
                  <a:pt x="1661393" y="585538"/>
                  <a:pt x="1666186" y="585125"/>
                  <a:pt x="1671850" y="607782"/>
                </a:cubicBezTo>
                <a:cubicBezTo>
                  <a:pt x="1683654" y="655001"/>
                  <a:pt x="1669856" y="628675"/>
                  <a:pt x="1692322" y="662373"/>
                </a:cubicBezTo>
                <a:lnTo>
                  <a:pt x="1712794" y="723788"/>
                </a:lnTo>
                <a:cubicBezTo>
                  <a:pt x="1717343" y="737436"/>
                  <a:pt x="1724076" y="750541"/>
                  <a:pt x="1726441" y="764731"/>
                </a:cubicBezTo>
                <a:cubicBezTo>
                  <a:pt x="1734447" y="812770"/>
                  <a:pt x="1728889" y="792549"/>
                  <a:pt x="1740089" y="826146"/>
                </a:cubicBezTo>
                <a:cubicBezTo>
                  <a:pt x="1749278" y="881281"/>
                  <a:pt x="1742537" y="853963"/>
                  <a:pt x="1760561" y="908033"/>
                </a:cubicBezTo>
                <a:cubicBezTo>
                  <a:pt x="1762836" y="914857"/>
                  <a:pt x="1763395" y="922520"/>
                  <a:pt x="1767385" y="928505"/>
                </a:cubicBezTo>
                <a:cubicBezTo>
                  <a:pt x="1771934" y="935329"/>
                  <a:pt x="1777701" y="941482"/>
                  <a:pt x="1781032" y="948976"/>
                </a:cubicBezTo>
                <a:cubicBezTo>
                  <a:pt x="1786875" y="962122"/>
                  <a:pt x="1786700" y="977949"/>
                  <a:pt x="1794680" y="989919"/>
                </a:cubicBezTo>
                <a:cubicBezTo>
                  <a:pt x="1833796" y="1048594"/>
                  <a:pt x="1786897" y="974354"/>
                  <a:pt x="1815152" y="1030863"/>
                </a:cubicBezTo>
                <a:cubicBezTo>
                  <a:pt x="1818820" y="1038198"/>
                  <a:pt x="1824251" y="1044510"/>
                  <a:pt x="1828800" y="1051334"/>
                </a:cubicBezTo>
                <a:cubicBezTo>
                  <a:pt x="1831531" y="1062259"/>
                  <a:pt x="1844288" y="1116251"/>
                  <a:pt x="1849271" y="1119573"/>
                </a:cubicBezTo>
                <a:lnTo>
                  <a:pt x="1869743" y="1133221"/>
                </a:lnTo>
                <a:lnTo>
                  <a:pt x="1897038" y="1215108"/>
                </a:lnTo>
                <a:lnTo>
                  <a:pt x="1910686" y="1256051"/>
                </a:lnTo>
                <a:cubicBezTo>
                  <a:pt x="1916048" y="1288221"/>
                  <a:pt x="1916191" y="1295789"/>
                  <a:pt x="1924334" y="1324290"/>
                </a:cubicBezTo>
                <a:cubicBezTo>
                  <a:pt x="1926310" y="1331206"/>
                  <a:pt x="1927168" y="1338776"/>
                  <a:pt x="1931158" y="1344761"/>
                </a:cubicBezTo>
                <a:cubicBezTo>
                  <a:pt x="1936511" y="1352791"/>
                  <a:pt x="1944806" y="1358409"/>
                  <a:pt x="1951630" y="1365233"/>
                </a:cubicBezTo>
                <a:cubicBezTo>
                  <a:pt x="1953904" y="1372057"/>
                  <a:pt x="1956477" y="1378789"/>
                  <a:pt x="1958453" y="1385705"/>
                </a:cubicBezTo>
                <a:cubicBezTo>
                  <a:pt x="1961029" y="1394723"/>
                  <a:pt x="1961583" y="1404380"/>
                  <a:pt x="1965277" y="1413000"/>
                </a:cubicBezTo>
                <a:cubicBezTo>
                  <a:pt x="1968508" y="1420538"/>
                  <a:pt x="1975594" y="1425977"/>
                  <a:pt x="1978925" y="1433472"/>
                </a:cubicBezTo>
                <a:cubicBezTo>
                  <a:pt x="1984768" y="1446618"/>
                  <a:pt x="1988024" y="1460767"/>
                  <a:pt x="1992573" y="1474415"/>
                </a:cubicBezTo>
                <a:cubicBezTo>
                  <a:pt x="1994848" y="1481239"/>
                  <a:pt x="1997652" y="1487909"/>
                  <a:pt x="1999397" y="1494887"/>
                </a:cubicBezTo>
                <a:cubicBezTo>
                  <a:pt x="2001672" y="1503985"/>
                  <a:pt x="2004382" y="1512986"/>
                  <a:pt x="2006221" y="1522182"/>
                </a:cubicBezTo>
                <a:cubicBezTo>
                  <a:pt x="2008934" y="1535749"/>
                  <a:pt x="2010145" y="1549596"/>
                  <a:pt x="2013044" y="1563125"/>
                </a:cubicBezTo>
                <a:cubicBezTo>
                  <a:pt x="2016974" y="1581466"/>
                  <a:pt x="2022143" y="1599520"/>
                  <a:pt x="2026692" y="1617717"/>
                </a:cubicBezTo>
                <a:cubicBezTo>
                  <a:pt x="2028967" y="1626815"/>
                  <a:pt x="2030550" y="1636115"/>
                  <a:pt x="2033516" y="1645012"/>
                </a:cubicBezTo>
                <a:lnTo>
                  <a:pt x="2047164" y="1685955"/>
                </a:lnTo>
                <a:cubicBezTo>
                  <a:pt x="2044889" y="1733722"/>
                  <a:pt x="2043323" y="1781529"/>
                  <a:pt x="2040340" y="1829257"/>
                </a:cubicBezTo>
                <a:cubicBezTo>
                  <a:pt x="2038773" y="1854332"/>
                  <a:pt x="2036837" y="1879416"/>
                  <a:pt x="2033516" y="1904319"/>
                </a:cubicBezTo>
                <a:cubicBezTo>
                  <a:pt x="2032721" y="1910282"/>
                  <a:pt x="2023696" y="1944431"/>
                  <a:pt x="2019868" y="1952087"/>
                </a:cubicBezTo>
                <a:cubicBezTo>
                  <a:pt x="2016200" y="1959422"/>
                  <a:pt x="2012393" y="1967158"/>
                  <a:pt x="2006221" y="1972558"/>
                </a:cubicBezTo>
                <a:cubicBezTo>
                  <a:pt x="1918145" y="2049624"/>
                  <a:pt x="1823007" y="2003411"/>
                  <a:pt x="1692322" y="2006678"/>
                </a:cubicBezTo>
                <a:cubicBezTo>
                  <a:pt x="1685498" y="2013502"/>
                  <a:pt x="1677203" y="2019119"/>
                  <a:pt x="1671850" y="2027149"/>
                </a:cubicBezTo>
                <a:cubicBezTo>
                  <a:pt x="1667860" y="2033134"/>
                  <a:pt x="1669520" y="2042004"/>
                  <a:pt x="1665027" y="2047621"/>
                </a:cubicBezTo>
                <a:cubicBezTo>
                  <a:pt x="1659904" y="2054025"/>
                  <a:pt x="1651379" y="2056720"/>
                  <a:pt x="1644555" y="2061269"/>
                </a:cubicBezTo>
                <a:cubicBezTo>
                  <a:pt x="1642280" y="2068093"/>
                  <a:pt x="1639291" y="2074718"/>
                  <a:pt x="1637731" y="2081740"/>
                </a:cubicBezTo>
                <a:cubicBezTo>
                  <a:pt x="1632756" y="2104129"/>
                  <a:pt x="1636687" y="2126965"/>
                  <a:pt x="1617259" y="2143155"/>
                </a:cubicBezTo>
                <a:cubicBezTo>
                  <a:pt x="1606015" y="2152525"/>
                  <a:pt x="1583715" y="2158886"/>
                  <a:pt x="1569492" y="2163627"/>
                </a:cubicBezTo>
                <a:cubicBezTo>
                  <a:pt x="1522564" y="2194912"/>
                  <a:pt x="1544110" y="2185735"/>
                  <a:pt x="1508077" y="2197746"/>
                </a:cubicBezTo>
                <a:cubicBezTo>
                  <a:pt x="1468738" y="2223973"/>
                  <a:pt x="1506686" y="2201267"/>
                  <a:pt x="1467134" y="2218218"/>
                </a:cubicBezTo>
                <a:cubicBezTo>
                  <a:pt x="1457784" y="2222225"/>
                  <a:pt x="1449363" y="2228294"/>
                  <a:pt x="1439838" y="2231866"/>
                </a:cubicBezTo>
                <a:cubicBezTo>
                  <a:pt x="1422346" y="2238426"/>
                  <a:pt x="1408569" y="2237265"/>
                  <a:pt x="1392071" y="2245514"/>
                </a:cubicBezTo>
                <a:cubicBezTo>
                  <a:pt x="1384736" y="2249182"/>
                  <a:pt x="1378424" y="2254612"/>
                  <a:pt x="1371600" y="2259161"/>
                </a:cubicBezTo>
                <a:cubicBezTo>
                  <a:pt x="1367051" y="2265985"/>
                  <a:pt x="1364356" y="2274510"/>
                  <a:pt x="1357952" y="2279633"/>
                </a:cubicBezTo>
                <a:cubicBezTo>
                  <a:pt x="1336854" y="2296512"/>
                  <a:pt x="1263583" y="2279739"/>
                  <a:pt x="1262418" y="2279633"/>
                </a:cubicBezTo>
                <a:cubicBezTo>
                  <a:pt x="1212577" y="2263019"/>
                  <a:pt x="1235431" y="2269474"/>
                  <a:pt x="1194179" y="2259161"/>
                </a:cubicBezTo>
                <a:lnTo>
                  <a:pt x="1153235" y="2231866"/>
                </a:lnTo>
                <a:cubicBezTo>
                  <a:pt x="1146411" y="2227317"/>
                  <a:pt x="1140720" y="2220207"/>
                  <a:pt x="1132764" y="2218218"/>
                </a:cubicBezTo>
                <a:cubicBezTo>
                  <a:pt x="1125482" y="2216397"/>
                  <a:pt x="1048980" y="2198754"/>
                  <a:pt x="1037230" y="2190922"/>
                </a:cubicBezTo>
                <a:cubicBezTo>
                  <a:pt x="1030406" y="2186373"/>
                  <a:pt x="1024252" y="2180606"/>
                  <a:pt x="1016758" y="2177275"/>
                </a:cubicBezTo>
                <a:cubicBezTo>
                  <a:pt x="1003612" y="2171432"/>
                  <a:pt x="975815" y="2163627"/>
                  <a:pt x="975815" y="2163627"/>
                </a:cubicBezTo>
                <a:cubicBezTo>
                  <a:pt x="949514" y="2124175"/>
                  <a:pt x="977604" y="2155291"/>
                  <a:pt x="914400" y="2136331"/>
                </a:cubicBezTo>
                <a:cubicBezTo>
                  <a:pt x="906545" y="2133974"/>
                  <a:pt x="901422" y="2126015"/>
                  <a:pt x="893928" y="2122684"/>
                </a:cubicBezTo>
                <a:cubicBezTo>
                  <a:pt x="880782" y="2116841"/>
                  <a:pt x="864955" y="2117016"/>
                  <a:pt x="852985" y="2109036"/>
                </a:cubicBezTo>
                <a:cubicBezTo>
                  <a:pt x="804738" y="2076872"/>
                  <a:pt x="864467" y="2117238"/>
                  <a:pt x="805218" y="2074917"/>
                </a:cubicBezTo>
                <a:cubicBezTo>
                  <a:pt x="798544" y="2070150"/>
                  <a:pt x="791570" y="2065818"/>
                  <a:pt x="784746" y="2061269"/>
                </a:cubicBezTo>
                <a:cubicBezTo>
                  <a:pt x="752901" y="2013501"/>
                  <a:pt x="771098" y="2029424"/>
                  <a:pt x="736979" y="2006678"/>
                </a:cubicBezTo>
                <a:cubicBezTo>
                  <a:pt x="714586" y="1973089"/>
                  <a:pt x="734514" y="1995645"/>
                  <a:pt x="696035" y="1972558"/>
                </a:cubicBezTo>
                <a:cubicBezTo>
                  <a:pt x="681970" y="1964119"/>
                  <a:pt x="655092" y="1945263"/>
                  <a:pt x="655092" y="1945263"/>
                </a:cubicBezTo>
                <a:cubicBezTo>
                  <a:pt x="652817" y="1938439"/>
                  <a:pt x="652761" y="1930408"/>
                  <a:pt x="648268" y="1924791"/>
                </a:cubicBezTo>
                <a:cubicBezTo>
                  <a:pt x="637727" y="1911614"/>
                  <a:pt x="605358" y="1903336"/>
                  <a:pt x="593677" y="1897496"/>
                </a:cubicBezTo>
                <a:cubicBezTo>
                  <a:pt x="540757" y="1871036"/>
                  <a:pt x="604198" y="1894179"/>
                  <a:pt x="552734" y="1877024"/>
                </a:cubicBezTo>
                <a:cubicBezTo>
                  <a:pt x="548185" y="1870200"/>
                  <a:pt x="545490" y="1861675"/>
                  <a:pt x="539086" y="1856552"/>
                </a:cubicBezTo>
                <a:cubicBezTo>
                  <a:pt x="533469" y="1852059"/>
                  <a:pt x="524903" y="1853221"/>
                  <a:pt x="518615" y="1849728"/>
                </a:cubicBezTo>
                <a:cubicBezTo>
                  <a:pt x="504276" y="1841762"/>
                  <a:pt x="490793" y="1832275"/>
                  <a:pt x="477671" y="1822433"/>
                </a:cubicBezTo>
                <a:cubicBezTo>
                  <a:pt x="453647" y="1804415"/>
                  <a:pt x="422920" y="1785392"/>
                  <a:pt x="402609" y="1761018"/>
                </a:cubicBezTo>
                <a:cubicBezTo>
                  <a:pt x="397359" y="1754717"/>
                  <a:pt x="394760" y="1746345"/>
                  <a:pt x="388961" y="1740546"/>
                </a:cubicBezTo>
                <a:cubicBezTo>
                  <a:pt x="361187" y="1712773"/>
                  <a:pt x="368080" y="1740274"/>
                  <a:pt x="327546" y="1713251"/>
                </a:cubicBezTo>
                <a:cubicBezTo>
                  <a:pt x="320722" y="1708702"/>
                  <a:pt x="313374" y="1704854"/>
                  <a:pt x="307074" y="1699603"/>
                </a:cubicBezTo>
                <a:cubicBezTo>
                  <a:pt x="299660" y="1693425"/>
                  <a:pt x="294633" y="1684484"/>
                  <a:pt x="286603" y="1679131"/>
                </a:cubicBezTo>
                <a:cubicBezTo>
                  <a:pt x="280618" y="1675141"/>
                  <a:pt x="272955" y="1674582"/>
                  <a:pt x="266131" y="1672308"/>
                </a:cubicBezTo>
                <a:cubicBezTo>
                  <a:pt x="211541" y="1590424"/>
                  <a:pt x="295698" y="1710972"/>
                  <a:pt x="232012" y="1638188"/>
                </a:cubicBezTo>
                <a:cubicBezTo>
                  <a:pt x="221211" y="1625844"/>
                  <a:pt x="218364" y="1606344"/>
                  <a:pt x="204716" y="1597245"/>
                </a:cubicBezTo>
                <a:cubicBezTo>
                  <a:pt x="184585" y="1583824"/>
                  <a:pt x="180194" y="1582830"/>
                  <a:pt x="163773" y="1563125"/>
                </a:cubicBezTo>
                <a:cubicBezTo>
                  <a:pt x="158523" y="1556825"/>
                  <a:pt x="155375" y="1548954"/>
                  <a:pt x="150125" y="1542654"/>
                </a:cubicBezTo>
                <a:cubicBezTo>
                  <a:pt x="134283" y="1523644"/>
                  <a:pt x="122441" y="1516773"/>
                  <a:pt x="102358" y="1501711"/>
                </a:cubicBezTo>
                <a:cubicBezTo>
                  <a:pt x="70513" y="1453943"/>
                  <a:pt x="88710" y="1469866"/>
                  <a:pt x="54591" y="1447119"/>
                </a:cubicBezTo>
                <a:cubicBezTo>
                  <a:pt x="45492" y="1433471"/>
                  <a:pt x="32482" y="1421737"/>
                  <a:pt x="27295" y="1406176"/>
                </a:cubicBezTo>
                <a:lnTo>
                  <a:pt x="13647" y="1365233"/>
                </a:lnTo>
                <a:cubicBezTo>
                  <a:pt x="6610" y="1259665"/>
                  <a:pt x="31004" y="1287055"/>
                  <a:pt x="0" y="1256051"/>
                </a:cubicBezTo>
              </a:path>
            </a:pathLst>
          </a:custGeom>
          <a:noFill/>
          <a:ln w="76200" cmpd="sng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44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04800"/>
            <a:ext cx="8001000" cy="6411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4114800" y="3505200"/>
            <a:ext cx="1143000" cy="1219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553200" y="3962400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Arrow 2"/>
          <p:cNvSpPr/>
          <p:nvPr/>
        </p:nvSpPr>
        <p:spPr>
          <a:xfrm>
            <a:off x="5943600" y="4724400"/>
            <a:ext cx="2514600" cy="144780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Damage</a:t>
            </a:r>
          </a:p>
        </p:txBody>
      </p:sp>
    </p:spTree>
    <p:extLst>
      <p:ext uri="{BB962C8B-B14F-4D97-AF65-F5344CB8AC3E}">
        <p14:creationId xmlns:p14="http://schemas.microsoft.com/office/powerpoint/2010/main" val="1418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6175" y="3954463"/>
            <a:ext cx="3160713" cy="244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84800" y="1087438"/>
            <a:ext cx="3170238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68400" y="1112838"/>
            <a:ext cx="3065463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3060700" y="4008438"/>
            <a:ext cx="368300" cy="2413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3798" name="Line 6"/>
          <p:cNvSpPr>
            <a:spLocks noChangeShapeType="1"/>
          </p:cNvSpPr>
          <p:nvPr/>
        </p:nvSpPr>
        <p:spPr bwMode="auto">
          <a:xfrm flipH="1">
            <a:off x="3416300" y="3403600"/>
            <a:ext cx="801688" cy="5873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799" name="Line 7"/>
          <p:cNvSpPr>
            <a:spLocks noChangeShapeType="1"/>
          </p:cNvSpPr>
          <p:nvPr/>
        </p:nvSpPr>
        <p:spPr bwMode="auto">
          <a:xfrm>
            <a:off x="1169988" y="3403600"/>
            <a:ext cx="1884362" cy="6000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1168400" y="1112838"/>
            <a:ext cx="3048000" cy="22860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3801" name="Rectangle 9"/>
          <p:cNvSpPr>
            <a:spLocks noChangeArrowheads="1"/>
          </p:cNvSpPr>
          <p:nvPr/>
        </p:nvSpPr>
        <p:spPr bwMode="auto">
          <a:xfrm>
            <a:off x="3276600" y="2192338"/>
            <a:ext cx="368300" cy="3048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3802" name="Line 10"/>
          <p:cNvSpPr>
            <a:spLocks noChangeShapeType="1"/>
          </p:cNvSpPr>
          <p:nvPr/>
        </p:nvSpPr>
        <p:spPr bwMode="auto">
          <a:xfrm flipH="1">
            <a:off x="3638550" y="1168400"/>
            <a:ext cx="1741488" cy="11080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03" name="Line 11"/>
          <p:cNvSpPr>
            <a:spLocks noChangeShapeType="1"/>
          </p:cNvSpPr>
          <p:nvPr/>
        </p:nvSpPr>
        <p:spPr bwMode="auto">
          <a:xfrm>
            <a:off x="3646488" y="2501900"/>
            <a:ext cx="1731962" cy="9556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04" name="Rectangle 12"/>
          <p:cNvSpPr>
            <a:spLocks noChangeArrowheads="1"/>
          </p:cNvSpPr>
          <p:nvPr/>
        </p:nvSpPr>
        <p:spPr bwMode="auto">
          <a:xfrm>
            <a:off x="5372100" y="1087438"/>
            <a:ext cx="3175000" cy="23749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43021" name="Rectangle 13"/>
          <p:cNvSpPr>
            <a:spLocks noChangeArrowheads="1"/>
          </p:cNvSpPr>
          <p:nvPr/>
        </p:nvSpPr>
        <p:spPr bwMode="auto">
          <a:xfrm>
            <a:off x="4509294" y="5690394"/>
            <a:ext cx="128190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1800" b="0" i="1" dirty="0">
                <a:latin typeface="+mn-lt"/>
              </a:rPr>
              <a:t>Dirofilaria immitis</a:t>
            </a:r>
          </a:p>
        </p:txBody>
      </p:sp>
      <p:sp>
        <p:nvSpPr>
          <p:cNvPr id="33806" name="Line 14"/>
          <p:cNvSpPr>
            <a:spLocks noChangeShapeType="1"/>
          </p:cNvSpPr>
          <p:nvPr/>
        </p:nvSpPr>
        <p:spPr bwMode="auto">
          <a:xfrm flipH="1" flipV="1">
            <a:off x="3771900" y="5329238"/>
            <a:ext cx="774700" cy="5461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3023" name="Rectangle 15"/>
          <p:cNvSpPr>
            <a:spLocks noChangeArrowheads="1"/>
          </p:cNvSpPr>
          <p:nvPr/>
        </p:nvSpPr>
        <p:spPr bwMode="auto">
          <a:xfrm>
            <a:off x="5089525" y="3648075"/>
            <a:ext cx="34321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800" b="0" i="1" dirty="0">
                <a:latin typeface="+mn-lt"/>
              </a:rPr>
              <a:t>Wolbachia</a:t>
            </a:r>
            <a:r>
              <a:rPr lang="it-IT" sz="1800" b="0" dirty="0">
                <a:latin typeface="+mn-lt"/>
              </a:rPr>
              <a:t> in the lateral chords</a:t>
            </a:r>
          </a:p>
        </p:txBody>
      </p:sp>
      <p:sp>
        <p:nvSpPr>
          <p:cNvPr id="33808" name="Line 16"/>
          <p:cNvSpPr>
            <a:spLocks noChangeShapeType="1"/>
          </p:cNvSpPr>
          <p:nvPr/>
        </p:nvSpPr>
        <p:spPr bwMode="auto">
          <a:xfrm flipV="1">
            <a:off x="6070600" y="2039938"/>
            <a:ext cx="1346200" cy="16383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3025" name="Rectangle 17"/>
          <p:cNvSpPr>
            <a:spLocks noChangeArrowheads="1"/>
          </p:cNvSpPr>
          <p:nvPr/>
        </p:nvSpPr>
        <p:spPr bwMode="auto">
          <a:xfrm>
            <a:off x="228600" y="6400800"/>
            <a:ext cx="28686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200" dirty="0">
                <a:latin typeface="+mn-lt"/>
              </a:rPr>
              <a:t>Immunohistology by Laura Kramer</a:t>
            </a:r>
          </a:p>
        </p:txBody>
      </p:sp>
      <p:sp>
        <p:nvSpPr>
          <p:cNvPr id="43026" name="Rectangle 18"/>
          <p:cNvSpPr>
            <a:spLocks noChangeArrowheads="1"/>
          </p:cNvSpPr>
          <p:nvPr/>
        </p:nvSpPr>
        <p:spPr bwMode="auto">
          <a:xfrm>
            <a:off x="-564153" y="51077"/>
            <a:ext cx="9144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800" b="0" dirty="0">
                <a:latin typeface="+mj-lt"/>
              </a:rPr>
              <a:t>Most species of Filarioid nematodes harbour </a:t>
            </a:r>
          </a:p>
          <a:p>
            <a:pPr algn="ctr">
              <a:defRPr/>
            </a:pPr>
            <a:r>
              <a:rPr lang="it-IT" sz="2800" b="0" dirty="0">
                <a:latin typeface="+mj-lt"/>
              </a:rPr>
              <a:t>bacterial endosymbionts named </a:t>
            </a:r>
            <a:r>
              <a:rPr lang="it-IT" sz="2800" b="0" i="1" dirty="0">
                <a:latin typeface="+mj-lt"/>
              </a:rPr>
              <a:t>Wolbachia</a:t>
            </a:r>
            <a:endParaRPr lang="it-IT" sz="2800" b="0" dirty="0">
              <a:latin typeface="+mj-lt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8400" y="4483100"/>
            <a:ext cx="2741420" cy="205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13"/>
          <p:cNvSpPr>
            <a:spLocks noChangeArrowheads="1"/>
          </p:cNvSpPr>
          <p:nvPr/>
        </p:nvSpPr>
        <p:spPr bwMode="auto">
          <a:xfrm>
            <a:off x="6489700" y="4109606"/>
            <a:ext cx="18630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800" b="0" i="1" dirty="0">
                <a:latin typeface="+mn-lt"/>
              </a:rPr>
              <a:t>Wolbachia </a:t>
            </a:r>
            <a:r>
              <a:rPr lang="it-IT" sz="1800" b="0" dirty="0">
                <a:latin typeface="+mn-lt"/>
              </a:rPr>
              <a:t>in mf</a:t>
            </a:r>
          </a:p>
        </p:txBody>
      </p:sp>
    </p:spTree>
    <p:extLst>
      <p:ext uri="{BB962C8B-B14F-4D97-AF65-F5344CB8AC3E}">
        <p14:creationId xmlns:p14="http://schemas.microsoft.com/office/powerpoint/2010/main" val="357720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4864" indent="0" fontAlgn="auto">
              <a:spcAft>
                <a:spcPts val="0"/>
              </a:spcAft>
              <a:defRPr/>
            </a:pPr>
            <a:r>
              <a:rPr lang="it-IT" sz="2800" i="1" dirty="0"/>
              <a:t>Wolbachia</a:t>
            </a:r>
            <a:r>
              <a:rPr lang="it-IT" sz="2800" dirty="0"/>
              <a:t>: A component of inflammatory disease pathogenesis in filarial infections</a:t>
            </a:r>
            <a:endParaRPr lang="en-US" sz="2800" dirty="0"/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533401" y="2336873"/>
            <a:ext cx="4343400" cy="3599316"/>
          </a:xfrm>
        </p:spPr>
        <p:txBody>
          <a:bodyPr anchor="t"/>
          <a:lstStyle/>
          <a:p>
            <a:r>
              <a:rPr lang="en-US" dirty="0"/>
              <a:t>Important role in pathogenesis of filarial diseases</a:t>
            </a:r>
          </a:p>
          <a:p>
            <a:r>
              <a:rPr lang="en-US" i="1" dirty="0" err="1"/>
              <a:t>Wolbachia</a:t>
            </a:r>
            <a:r>
              <a:rPr lang="en-US" dirty="0"/>
              <a:t>-associated proteins</a:t>
            </a:r>
          </a:p>
          <a:p>
            <a:pPr lvl="1"/>
            <a:r>
              <a:rPr lang="en-US" dirty="0"/>
              <a:t>induce innate inflammatory responses by macrophages and neutrophils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2336872"/>
            <a:ext cx="4097770" cy="307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04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Feline HWD:  Pathophysiology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" y="1929553"/>
            <a:ext cx="4491794" cy="3633047"/>
          </a:xfrm>
        </p:spPr>
        <p:txBody>
          <a:bodyPr>
            <a:noAutofit/>
          </a:bodyPr>
          <a:lstStyle/>
          <a:p>
            <a:pPr marL="571500" indent="-571500"/>
            <a:r>
              <a:rPr lang="en-US" sz="2000" dirty="0"/>
              <a:t>3 stages of </a:t>
            </a:r>
            <a:r>
              <a:rPr lang="en-US" sz="2000" dirty="0" smtClean="0"/>
              <a:t>Disease</a:t>
            </a:r>
          </a:p>
          <a:p>
            <a:pPr marL="342900" indent="-342900">
              <a:buAutoNum type="arabicPeriod"/>
            </a:pPr>
            <a:r>
              <a:rPr lang="en-US" sz="1800" dirty="0" smtClean="0"/>
              <a:t>Worms </a:t>
            </a:r>
            <a:r>
              <a:rPr lang="en-US" sz="1800" dirty="0"/>
              <a:t>reach lung blood vessels  (3 – 4 months post infection) they induce an acute </a:t>
            </a:r>
            <a:r>
              <a:rPr lang="en-US" sz="1800" dirty="0" smtClean="0"/>
              <a:t>inflammatory response 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FF0000"/>
                </a:solidFill>
              </a:rPr>
              <a:t>-</a:t>
            </a:r>
            <a:r>
              <a:rPr lang="en-US" sz="1800" dirty="0" err="1" smtClean="0">
                <a:solidFill>
                  <a:srgbClr val="FF0000"/>
                </a:solidFill>
              </a:rPr>
              <a:t>HARD</a:t>
            </a:r>
            <a:r>
              <a:rPr lang="en-US" sz="1800" dirty="0" err="1" smtClean="0"/>
              <a:t>“heartworm</a:t>
            </a:r>
            <a:r>
              <a:rPr lang="en-US" sz="1800" dirty="0" smtClean="0"/>
              <a:t>-associated </a:t>
            </a:r>
            <a:r>
              <a:rPr lang="en-US" sz="1800" dirty="0"/>
              <a:t>respiratory </a:t>
            </a:r>
            <a:r>
              <a:rPr lang="en-US" sz="1800" dirty="0" smtClean="0"/>
              <a:t>disease”</a:t>
            </a:r>
          </a:p>
          <a:p>
            <a:pPr marL="0" indent="0">
              <a:buNone/>
            </a:pPr>
            <a:r>
              <a:rPr lang="en-US" sz="1800" dirty="0"/>
              <a:t>-</a:t>
            </a:r>
            <a:r>
              <a:rPr lang="en-US" sz="1800" dirty="0" err="1" smtClean="0"/>
              <a:t>DDx</a:t>
            </a:r>
            <a:r>
              <a:rPr lang="en-US" sz="1800" dirty="0" smtClean="0"/>
              <a:t> asthma</a:t>
            </a: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2</a:t>
            </a:r>
            <a:r>
              <a:rPr lang="en-US" sz="2000" dirty="0"/>
              <a:t>. </a:t>
            </a:r>
            <a:r>
              <a:rPr lang="en-US" sz="2000" dirty="0" smtClean="0"/>
              <a:t>When </a:t>
            </a:r>
            <a:r>
              <a:rPr lang="en-US" sz="2000" dirty="0"/>
              <a:t>mature worms begin to die the degenerating worms induce pulmonary inflammation and </a:t>
            </a:r>
            <a:r>
              <a:rPr lang="en-US" sz="2000" dirty="0" smtClean="0"/>
              <a:t>thromboembolism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3</a:t>
            </a:r>
            <a:r>
              <a:rPr lang="en-US" sz="2000" dirty="0"/>
              <a:t>. </a:t>
            </a:r>
            <a:r>
              <a:rPr lang="en-US" sz="2000" dirty="0" smtClean="0"/>
              <a:t>Chronic </a:t>
            </a:r>
            <a:r>
              <a:rPr lang="en-US" sz="2000" dirty="0"/>
              <a:t>respiratory disease</a:t>
            </a:r>
          </a:p>
          <a:p>
            <a:pPr marL="864108" lvl="1" indent="-571500"/>
            <a:endParaRPr lang="en-US" sz="2000" dirty="0"/>
          </a:p>
          <a:p>
            <a:pPr marL="864108" lvl="1" indent="-571500"/>
            <a:endParaRPr lang="en-US" sz="2000" dirty="0"/>
          </a:p>
          <a:p>
            <a:pPr marL="864108" lvl="1" indent="-571500"/>
            <a:endParaRPr lang="en-US" sz="20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7010400" y="1981200"/>
            <a:ext cx="0" cy="9906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467600" y="1981200"/>
            <a:ext cx="0" cy="9906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reeform 2"/>
          <p:cNvSpPr/>
          <p:nvPr/>
        </p:nvSpPr>
        <p:spPr>
          <a:xfrm>
            <a:off x="5970585" y="2093184"/>
            <a:ext cx="1248355" cy="415652"/>
          </a:xfrm>
          <a:custGeom>
            <a:avLst/>
            <a:gdLst>
              <a:gd name="connsiteX0" fmla="*/ 15300 w 1248355"/>
              <a:gd name="connsiteY0" fmla="*/ 346363 h 415652"/>
              <a:gd name="connsiteX1" fmla="*/ 1446 w 1248355"/>
              <a:gd name="connsiteY1" fmla="*/ 277090 h 415652"/>
              <a:gd name="connsiteX2" fmla="*/ 56864 w 1248355"/>
              <a:gd name="connsiteY2" fmla="*/ 193963 h 415652"/>
              <a:gd name="connsiteX3" fmla="*/ 126137 w 1248355"/>
              <a:gd name="connsiteY3" fmla="*/ 96981 h 415652"/>
              <a:gd name="connsiteX4" fmla="*/ 167700 w 1248355"/>
              <a:gd name="connsiteY4" fmla="*/ 13854 h 415652"/>
              <a:gd name="connsiteX5" fmla="*/ 209264 w 1248355"/>
              <a:gd name="connsiteY5" fmla="*/ 0 h 415652"/>
              <a:gd name="connsiteX6" fmla="*/ 292391 w 1248355"/>
              <a:gd name="connsiteY6" fmla="*/ 13854 h 415652"/>
              <a:gd name="connsiteX7" fmla="*/ 361664 w 1248355"/>
              <a:gd name="connsiteY7" fmla="*/ 138545 h 415652"/>
              <a:gd name="connsiteX8" fmla="*/ 403227 w 1248355"/>
              <a:gd name="connsiteY8" fmla="*/ 180109 h 415652"/>
              <a:gd name="connsiteX9" fmla="*/ 458646 w 1248355"/>
              <a:gd name="connsiteY9" fmla="*/ 263236 h 415652"/>
              <a:gd name="connsiteX10" fmla="*/ 486355 w 1248355"/>
              <a:gd name="connsiteY10" fmla="*/ 304800 h 415652"/>
              <a:gd name="connsiteX11" fmla="*/ 527918 w 1248355"/>
              <a:gd name="connsiteY11" fmla="*/ 332509 h 415652"/>
              <a:gd name="connsiteX12" fmla="*/ 569482 w 1248355"/>
              <a:gd name="connsiteY12" fmla="*/ 346363 h 415652"/>
              <a:gd name="connsiteX13" fmla="*/ 666464 w 1248355"/>
              <a:gd name="connsiteY13" fmla="*/ 332509 h 415652"/>
              <a:gd name="connsiteX14" fmla="*/ 680318 w 1248355"/>
              <a:gd name="connsiteY14" fmla="*/ 290945 h 415652"/>
              <a:gd name="connsiteX15" fmla="*/ 694173 w 1248355"/>
              <a:gd name="connsiteY15" fmla="*/ 235527 h 415652"/>
              <a:gd name="connsiteX16" fmla="*/ 763446 w 1248355"/>
              <a:gd name="connsiteY16" fmla="*/ 166254 h 415652"/>
              <a:gd name="connsiteX17" fmla="*/ 846573 w 1248355"/>
              <a:gd name="connsiteY17" fmla="*/ 96981 h 415652"/>
              <a:gd name="connsiteX18" fmla="*/ 957409 w 1248355"/>
              <a:gd name="connsiteY18" fmla="*/ 110836 h 415652"/>
              <a:gd name="connsiteX19" fmla="*/ 1012827 w 1248355"/>
              <a:gd name="connsiteY19" fmla="*/ 193963 h 415652"/>
              <a:gd name="connsiteX20" fmla="*/ 1040537 w 1248355"/>
              <a:gd name="connsiteY20" fmla="*/ 221672 h 415652"/>
              <a:gd name="connsiteX21" fmla="*/ 1109809 w 1248355"/>
              <a:gd name="connsiteY21" fmla="*/ 346363 h 415652"/>
              <a:gd name="connsiteX22" fmla="*/ 1151373 w 1248355"/>
              <a:gd name="connsiteY22" fmla="*/ 360218 h 415652"/>
              <a:gd name="connsiteX23" fmla="*/ 1248355 w 1248355"/>
              <a:gd name="connsiteY23" fmla="*/ 415636 h 415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48355" h="415652">
                <a:moveTo>
                  <a:pt x="15300" y="346363"/>
                </a:moveTo>
                <a:cubicBezTo>
                  <a:pt x="10682" y="323272"/>
                  <a:pt x="-4750" y="299808"/>
                  <a:pt x="1446" y="277090"/>
                </a:cubicBezTo>
                <a:cubicBezTo>
                  <a:pt x="10208" y="244961"/>
                  <a:pt x="36883" y="220605"/>
                  <a:pt x="56864" y="193963"/>
                </a:cubicBezTo>
                <a:cubicBezTo>
                  <a:pt x="108418" y="125224"/>
                  <a:pt x="85618" y="157758"/>
                  <a:pt x="126137" y="96981"/>
                </a:cubicBezTo>
                <a:cubicBezTo>
                  <a:pt x="135264" y="69601"/>
                  <a:pt x="143284" y="33386"/>
                  <a:pt x="167700" y="13854"/>
                </a:cubicBezTo>
                <a:cubicBezTo>
                  <a:pt x="179104" y="4731"/>
                  <a:pt x="195409" y="4618"/>
                  <a:pt x="209264" y="0"/>
                </a:cubicBezTo>
                <a:cubicBezTo>
                  <a:pt x="236973" y="4618"/>
                  <a:pt x="269378" y="-2255"/>
                  <a:pt x="292391" y="13854"/>
                </a:cubicBezTo>
                <a:cubicBezTo>
                  <a:pt x="396649" y="86834"/>
                  <a:pt x="319412" y="75166"/>
                  <a:pt x="361664" y="138545"/>
                </a:cubicBezTo>
                <a:cubicBezTo>
                  <a:pt x="372532" y="154848"/>
                  <a:pt x="391198" y="164643"/>
                  <a:pt x="403227" y="180109"/>
                </a:cubicBezTo>
                <a:cubicBezTo>
                  <a:pt x="423673" y="206396"/>
                  <a:pt x="440173" y="235527"/>
                  <a:pt x="458646" y="263236"/>
                </a:cubicBezTo>
                <a:cubicBezTo>
                  <a:pt x="467882" y="277091"/>
                  <a:pt x="472500" y="295564"/>
                  <a:pt x="486355" y="304800"/>
                </a:cubicBezTo>
                <a:cubicBezTo>
                  <a:pt x="500209" y="314036"/>
                  <a:pt x="513025" y="325063"/>
                  <a:pt x="527918" y="332509"/>
                </a:cubicBezTo>
                <a:cubicBezTo>
                  <a:pt x="540980" y="339040"/>
                  <a:pt x="555627" y="341745"/>
                  <a:pt x="569482" y="346363"/>
                </a:cubicBezTo>
                <a:cubicBezTo>
                  <a:pt x="601809" y="341745"/>
                  <a:pt x="637256" y="347113"/>
                  <a:pt x="666464" y="332509"/>
                </a:cubicBezTo>
                <a:cubicBezTo>
                  <a:pt x="679526" y="325978"/>
                  <a:pt x="676306" y="304987"/>
                  <a:pt x="680318" y="290945"/>
                </a:cubicBezTo>
                <a:cubicBezTo>
                  <a:pt x="685549" y="272636"/>
                  <a:pt x="686672" y="253029"/>
                  <a:pt x="694173" y="235527"/>
                </a:cubicBezTo>
                <a:cubicBezTo>
                  <a:pt x="716752" y="182843"/>
                  <a:pt x="722394" y="200464"/>
                  <a:pt x="763446" y="166254"/>
                </a:cubicBezTo>
                <a:cubicBezTo>
                  <a:pt x="870121" y="77357"/>
                  <a:pt x="743377" y="165777"/>
                  <a:pt x="846573" y="96981"/>
                </a:cubicBezTo>
                <a:cubicBezTo>
                  <a:pt x="883518" y="101599"/>
                  <a:pt x="925248" y="92075"/>
                  <a:pt x="957409" y="110836"/>
                </a:cubicBezTo>
                <a:cubicBezTo>
                  <a:pt x="986175" y="127616"/>
                  <a:pt x="989278" y="170415"/>
                  <a:pt x="1012827" y="193963"/>
                </a:cubicBezTo>
                <a:lnTo>
                  <a:pt x="1040537" y="221672"/>
                </a:lnTo>
                <a:cubicBezTo>
                  <a:pt x="1052736" y="258270"/>
                  <a:pt x="1074078" y="334452"/>
                  <a:pt x="1109809" y="346363"/>
                </a:cubicBezTo>
                <a:cubicBezTo>
                  <a:pt x="1123664" y="350981"/>
                  <a:pt x="1138607" y="353126"/>
                  <a:pt x="1151373" y="360218"/>
                </a:cubicBezTo>
                <a:cubicBezTo>
                  <a:pt x="1255736" y="418198"/>
                  <a:pt x="1198786" y="415636"/>
                  <a:pt x="1248355" y="415636"/>
                </a:cubicBezTo>
              </a:path>
            </a:pathLst>
          </a:custGeom>
          <a:noFill/>
          <a:ln w="127000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12-Point Star 5"/>
          <p:cNvSpPr/>
          <p:nvPr/>
        </p:nvSpPr>
        <p:spPr>
          <a:xfrm>
            <a:off x="7124700" y="2179205"/>
            <a:ext cx="685800" cy="594590"/>
          </a:xfrm>
          <a:prstGeom prst="star1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581400"/>
            <a:ext cx="3091946" cy="13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Freeform 12"/>
          <p:cNvSpPr/>
          <p:nvPr/>
        </p:nvSpPr>
        <p:spPr>
          <a:xfrm>
            <a:off x="5334000" y="3948514"/>
            <a:ext cx="3352800" cy="415652"/>
          </a:xfrm>
          <a:custGeom>
            <a:avLst/>
            <a:gdLst>
              <a:gd name="connsiteX0" fmla="*/ 15300 w 1248355"/>
              <a:gd name="connsiteY0" fmla="*/ 346363 h 415652"/>
              <a:gd name="connsiteX1" fmla="*/ 1446 w 1248355"/>
              <a:gd name="connsiteY1" fmla="*/ 277090 h 415652"/>
              <a:gd name="connsiteX2" fmla="*/ 56864 w 1248355"/>
              <a:gd name="connsiteY2" fmla="*/ 193963 h 415652"/>
              <a:gd name="connsiteX3" fmla="*/ 126137 w 1248355"/>
              <a:gd name="connsiteY3" fmla="*/ 96981 h 415652"/>
              <a:gd name="connsiteX4" fmla="*/ 167700 w 1248355"/>
              <a:gd name="connsiteY4" fmla="*/ 13854 h 415652"/>
              <a:gd name="connsiteX5" fmla="*/ 209264 w 1248355"/>
              <a:gd name="connsiteY5" fmla="*/ 0 h 415652"/>
              <a:gd name="connsiteX6" fmla="*/ 292391 w 1248355"/>
              <a:gd name="connsiteY6" fmla="*/ 13854 h 415652"/>
              <a:gd name="connsiteX7" fmla="*/ 361664 w 1248355"/>
              <a:gd name="connsiteY7" fmla="*/ 138545 h 415652"/>
              <a:gd name="connsiteX8" fmla="*/ 403227 w 1248355"/>
              <a:gd name="connsiteY8" fmla="*/ 180109 h 415652"/>
              <a:gd name="connsiteX9" fmla="*/ 458646 w 1248355"/>
              <a:gd name="connsiteY9" fmla="*/ 263236 h 415652"/>
              <a:gd name="connsiteX10" fmla="*/ 486355 w 1248355"/>
              <a:gd name="connsiteY10" fmla="*/ 304800 h 415652"/>
              <a:gd name="connsiteX11" fmla="*/ 527918 w 1248355"/>
              <a:gd name="connsiteY11" fmla="*/ 332509 h 415652"/>
              <a:gd name="connsiteX12" fmla="*/ 569482 w 1248355"/>
              <a:gd name="connsiteY12" fmla="*/ 346363 h 415652"/>
              <a:gd name="connsiteX13" fmla="*/ 666464 w 1248355"/>
              <a:gd name="connsiteY13" fmla="*/ 332509 h 415652"/>
              <a:gd name="connsiteX14" fmla="*/ 680318 w 1248355"/>
              <a:gd name="connsiteY14" fmla="*/ 290945 h 415652"/>
              <a:gd name="connsiteX15" fmla="*/ 694173 w 1248355"/>
              <a:gd name="connsiteY15" fmla="*/ 235527 h 415652"/>
              <a:gd name="connsiteX16" fmla="*/ 763446 w 1248355"/>
              <a:gd name="connsiteY16" fmla="*/ 166254 h 415652"/>
              <a:gd name="connsiteX17" fmla="*/ 846573 w 1248355"/>
              <a:gd name="connsiteY17" fmla="*/ 96981 h 415652"/>
              <a:gd name="connsiteX18" fmla="*/ 957409 w 1248355"/>
              <a:gd name="connsiteY18" fmla="*/ 110836 h 415652"/>
              <a:gd name="connsiteX19" fmla="*/ 1012827 w 1248355"/>
              <a:gd name="connsiteY19" fmla="*/ 193963 h 415652"/>
              <a:gd name="connsiteX20" fmla="*/ 1040537 w 1248355"/>
              <a:gd name="connsiteY20" fmla="*/ 221672 h 415652"/>
              <a:gd name="connsiteX21" fmla="*/ 1109809 w 1248355"/>
              <a:gd name="connsiteY21" fmla="*/ 346363 h 415652"/>
              <a:gd name="connsiteX22" fmla="*/ 1151373 w 1248355"/>
              <a:gd name="connsiteY22" fmla="*/ 360218 h 415652"/>
              <a:gd name="connsiteX23" fmla="*/ 1248355 w 1248355"/>
              <a:gd name="connsiteY23" fmla="*/ 415636 h 415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48355" h="415652">
                <a:moveTo>
                  <a:pt x="15300" y="346363"/>
                </a:moveTo>
                <a:cubicBezTo>
                  <a:pt x="10682" y="323272"/>
                  <a:pt x="-4750" y="299808"/>
                  <a:pt x="1446" y="277090"/>
                </a:cubicBezTo>
                <a:cubicBezTo>
                  <a:pt x="10208" y="244961"/>
                  <a:pt x="36883" y="220605"/>
                  <a:pt x="56864" y="193963"/>
                </a:cubicBezTo>
                <a:cubicBezTo>
                  <a:pt x="108418" y="125224"/>
                  <a:pt x="85618" y="157758"/>
                  <a:pt x="126137" y="96981"/>
                </a:cubicBezTo>
                <a:cubicBezTo>
                  <a:pt x="135264" y="69601"/>
                  <a:pt x="143284" y="33386"/>
                  <a:pt x="167700" y="13854"/>
                </a:cubicBezTo>
                <a:cubicBezTo>
                  <a:pt x="179104" y="4731"/>
                  <a:pt x="195409" y="4618"/>
                  <a:pt x="209264" y="0"/>
                </a:cubicBezTo>
                <a:cubicBezTo>
                  <a:pt x="236973" y="4618"/>
                  <a:pt x="269378" y="-2255"/>
                  <a:pt x="292391" y="13854"/>
                </a:cubicBezTo>
                <a:cubicBezTo>
                  <a:pt x="396649" y="86834"/>
                  <a:pt x="319412" y="75166"/>
                  <a:pt x="361664" y="138545"/>
                </a:cubicBezTo>
                <a:cubicBezTo>
                  <a:pt x="372532" y="154848"/>
                  <a:pt x="391198" y="164643"/>
                  <a:pt x="403227" y="180109"/>
                </a:cubicBezTo>
                <a:cubicBezTo>
                  <a:pt x="423673" y="206396"/>
                  <a:pt x="440173" y="235527"/>
                  <a:pt x="458646" y="263236"/>
                </a:cubicBezTo>
                <a:cubicBezTo>
                  <a:pt x="467882" y="277091"/>
                  <a:pt x="472500" y="295564"/>
                  <a:pt x="486355" y="304800"/>
                </a:cubicBezTo>
                <a:cubicBezTo>
                  <a:pt x="500209" y="314036"/>
                  <a:pt x="513025" y="325063"/>
                  <a:pt x="527918" y="332509"/>
                </a:cubicBezTo>
                <a:cubicBezTo>
                  <a:pt x="540980" y="339040"/>
                  <a:pt x="555627" y="341745"/>
                  <a:pt x="569482" y="346363"/>
                </a:cubicBezTo>
                <a:cubicBezTo>
                  <a:pt x="601809" y="341745"/>
                  <a:pt x="637256" y="347113"/>
                  <a:pt x="666464" y="332509"/>
                </a:cubicBezTo>
                <a:cubicBezTo>
                  <a:pt x="679526" y="325978"/>
                  <a:pt x="676306" y="304987"/>
                  <a:pt x="680318" y="290945"/>
                </a:cubicBezTo>
                <a:cubicBezTo>
                  <a:pt x="685549" y="272636"/>
                  <a:pt x="686672" y="253029"/>
                  <a:pt x="694173" y="235527"/>
                </a:cubicBezTo>
                <a:cubicBezTo>
                  <a:pt x="716752" y="182843"/>
                  <a:pt x="722394" y="200464"/>
                  <a:pt x="763446" y="166254"/>
                </a:cubicBezTo>
                <a:cubicBezTo>
                  <a:pt x="870121" y="77357"/>
                  <a:pt x="743377" y="165777"/>
                  <a:pt x="846573" y="96981"/>
                </a:cubicBezTo>
                <a:cubicBezTo>
                  <a:pt x="883518" y="101599"/>
                  <a:pt x="925248" y="92075"/>
                  <a:pt x="957409" y="110836"/>
                </a:cubicBezTo>
                <a:cubicBezTo>
                  <a:pt x="986175" y="127616"/>
                  <a:pt x="989278" y="170415"/>
                  <a:pt x="1012827" y="193963"/>
                </a:cubicBezTo>
                <a:lnTo>
                  <a:pt x="1040537" y="221672"/>
                </a:lnTo>
                <a:cubicBezTo>
                  <a:pt x="1052736" y="258270"/>
                  <a:pt x="1074078" y="334452"/>
                  <a:pt x="1109809" y="346363"/>
                </a:cubicBezTo>
                <a:cubicBezTo>
                  <a:pt x="1123664" y="350981"/>
                  <a:pt x="1138607" y="353126"/>
                  <a:pt x="1151373" y="360218"/>
                </a:cubicBezTo>
                <a:cubicBezTo>
                  <a:pt x="1255736" y="418198"/>
                  <a:pt x="1198786" y="415636"/>
                  <a:pt x="1248355" y="415636"/>
                </a:cubicBezTo>
              </a:path>
            </a:pathLst>
          </a:custGeom>
          <a:noFill/>
          <a:ln w="127000" cmpd="dbl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982" y="4572000"/>
            <a:ext cx="3091946" cy="13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073" y="5249169"/>
            <a:ext cx="3091946" cy="43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473" y="6087369"/>
            <a:ext cx="3091946" cy="43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4800600" y="3200400"/>
            <a:ext cx="39624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800600" y="4953000"/>
            <a:ext cx="39624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800600" y="2179205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n-lt"/>
              </a:rPr>
              <a:t>1.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40454" y="3902501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n-lt"/>
              </a:rPr>
              <a:t>2.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740454" y="5562600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n-lt"/>
              </a:rPr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25080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2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Prevalence-Dog/Cat</a:t>
            </a:r>
          </a:p>
          <a:p>
            <a:r>
              <a:rPr lang="en-US" dirty="0"/>
              <a:t>Life Cycle-Dog/Cat</a:t>
            </a:r>
          </a:p>
          <a:p>
            <a:r>
              <a:rPr lang="en-US" dirty="0"/>
              <a:t>Pathology-Dog/Cat</a:t>
            </a:r>
          </a:p>
          <a:p>
            <a:r>
              <a:rPr lang="en-US" dirty="0"/>
              <a:t>Signs-Dog/Cat</a:t>
            </a:r>
          </a:p>
          <a:p>
            <a:r>
              <a:rPr lang="en-US" dirty="0"/>
              <a:t>Diagnosis-Dog/Cat</a:t>
            </a:r>
          </a:p>
          <a:p>
            <a:r>
              <a:rPr lang="en-US" dirty="0"/>
              <a:t>Treatment-Dog/Cat</a:t>
            </a:r>
          </a:p>
          <a:p>
            <a:r>
              <a:rPr lang="en-US" dirty="0"/>
              <a:t>Prevention-Dog/Cat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5976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Manifestation of Pathology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en-US" dirty="0"/>
              <a:t>Clinical signs</a:t>
            </a:r>
          </a:p>
          <a:p>
            <a:pPr lvl="1"/>
            <a:r>
              <a:rPr lang="en-US" dirty="0"/>
              <a:t>Acute</a:t>
            </a:r>
          </a:p>
          <a:p>
            <a:pPr lvl="2"/>
            <a:r>
              <a:rPr lang="en-US" dirty="0" err="1"/>
              <a:t>Caval</a:t>
            </a:r>
            <a:r>
              <a:rPr lang="en-US" dirty="0"/>
              <a:t> Syndrome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2362200"/>
            <a:ext cx="3962400" cy="2957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993911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4864" indent="0" fontAlgn="auto">
              <a:spcAft>
                <a:spcPts val="0"/>
              </a:spcAft>
              <a:defRPr/>
            </a:pPr>
            <a:r>
              <a:rPr lang="en-US" sz="3600" dirty="0"/>
              <a:t>Caval Syndrome</a:t>
            </a:r>
            <a:endParaRPr lang="en-US" sz="3600" dirty="0">
              <a:solidFill>
                <a:srgbClr val="FFC000"/>
              </a:solidFill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4419600"/>
            <a:ext cx="8525330" cy="3599316"/>
          </a:xfrm>
        </p:spPr>
        <p:txBody>
          <a:bodyPr>
            <a:normAutofit/>
          </a:bodyPr>
          <a:lstStyle/>
          <a:p>
            <a:pPr fontAlgn="auto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Large numbers of worms</a:t>
            </a:r>
          </a:p>
          <a:p>
            <a:pPr marL="676980" lvl="1" indent="-342900" fontAlgn="auto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obstruct blood flow through tricuspid valve</a:t>
            </a:r>
          </a:p>
          <a:p>
            <a:pPr fontAlgn="auto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Rapid onset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dirty="0"/>
              <a:t>Death usually within 12 - 72 hours</a:t>
            </a:r>
          </a:p>
        </p:txBody>
      </p:sp>
      <p:pic>
        <p:nvPicPr>
          <p:cNvPr id="37892" name="Picture 6" descr="SÍNDROME DA VEIA CAV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2209800"/>
            <a:ext cx="3897278" cy="2057400"/>
          </a:xfrm>
          <a:prstGeom prst="rect">
            <a:avLst/>
          </a:prstGeom>
          <a:noFill/>
          <a:ln w="76200">
            <a:solidFill>
              <a:srgbClr val="FF33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3679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4864">
              <a:defRPr/>
            </a:pPr>
            <a:r>
              <a:rPr lang="en-US" dirty="0"/>
              <a:t>Caval Syndrome-</a:t>
            </a:r>
            <a:r>
              <a:rPr lang="en-US" dirty="0" err="1"/>
              <a:t>Hemoglubinuria</a:t>
            </a:r>
            <a:endParaRPr lang="en-US" sz="3600" dirty="0">
              <a:solidFill>
                <a:srgbClr val="FFC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2590800"/>
            <a:ext cx="9000215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40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4864" indent="0" fontAlgn="auto">
              <a:spcAft>
                <a:spcPts val="0"/>
              </a:spcAft>
              <a:defRPr/>
            </a:pPr>
            <a:r>
              <a:rPr lang="en-US" sz="3600" dirty="0"/>
              <a:t>Caval Syndrome</a:t>
            </a:r>
            <a:endParaRPr lang="en-US" sz="3600" dirty="0">
              <a:solidFill>
                <a:srgbClr val="FFC000"/>
              </a:solidFill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fontAlgn="auto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Poor candidates for treatment</a:t>
            </a:r>
          </a:p>
          <a:p>
            <a:pPr fontAlgn="auto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TOC = surgical removal of worms via jugular vein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3982" y="2336873"/>
            <a:ext cx="497205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187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Manifestation of Pathology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en-US" dirty="0"/>
              <a:t>Clinical signs</a:t>
            </a:r>
          </a:p>
          <a:p>
            <a:pPr lvl="1"/>
            <a:r>
              <a:rPr lang="en-US" dirty="0"/>
              <a:t>Acute</a:t>
            </a:r>
          </a:p>
          <a:p>
            <a:pPr lvl="2"/>
            <a:r>
              <a:rPr lang="en-US" dirty="0" err="1"/>
              <a:t>Caval</a:t>
            </a:r>
            <a:r>
              <a:rPr lang="en-US" dirty="0"/>
              <a:t> Syndrome</a:t>
            </a:r>
          </a:p>
          <a:p>
            <a:pPr lvl="1"/>
            <a:r>
              <a:rPr lang="en-US" sz="4000" b="1" dirty="0">
                <a:solidFill>
                  <a:srgbClr val="FF0000"/>
                </a:solidFill>
              </a:rPr>
              <a:t>Chronic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2133600"/>
            <a:ext cx="3962400" cy="2957015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718635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29F6A-36EE-1248-9043-019127E1D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Determinants of Clinical Consequences 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30B5874-CB52-2246-A0AC-E1C91762BDF4}"/>
              </a:ext>
            </a:extLst>
          </p:cNvPr>
          <p:cNvGraphicFramePr/>
          <p:nvPr/>
        </p:nvGraphicFramePr>
        <p:xfrm>
          <a:off x="592179" y="2125267"/>
          <a:ext cx="5529943" cy="34182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ABE6032-BE3E-6949-A9D0-9A9A3A30A98C}"/>
              </a:ext>
            </a:extLst>
          </p:cNvPr>
          <p:cNvSpPr txBox="1"/>
          <p:nvPr/>
        </p:nvSpPr>
        <p:spPr>
          <a:xfrm>
            <a:off x="5468426" y="3568153"/>
            <a:ext cx="3381647" cy="738664"/>
          </a:xfrm>
          <a:prstGeom prst="rect">
            <a:avLst/>
          </a:prstGeom>
          <a:solidFill>
            <a:schemeClr val="accent6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/>
              <a:t>EXERCISE / ACTIVITY LEVEL</a:t>
            </a:r>
          </a:p>
        </p:txBody>
      </p:sp>
      <p:sp>
        <p:nvSpPr>
          <p:cNvPr id="6" name="Curved Right Arrow 5">
            <a:extLst>
              <a:ext uri="{FF2B5EF4-FFF2-40B4-BE49-F238E27FC236}">
                <a16:creationId xmlns:a16="http://schemas.microsoft.com/office/drawing/2014/main" id="{5682B5D8-4EA4-2B4F-9FD1-8F43F90AF80A}"/>
              </a:ext>
            </a:extLst>
          </p:cNvPr>
          <p:cNvSpPr/>
          <p:nvPr/>
        </p:nvSpPr>
        <p:spPr>
          <a:xfrm rot="5211568">
            <a:off x="5228179" y="1727754"/>
            <a:ext cx="938435" cy="2902804"/>
          </a:xfrm>
          <a:prstGeom prst="curved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63806" y="6400800"/>
            <a:ext cx="2286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Courtesy of M. Ames</a:t>
            </a:r>
          </a:p>
        </p:txBody>
      </p:sp>
    </p:spTree>
    <p:extLst>
      <p:ext uri="{BB962C8B-B14F-4D97-AF65-F5344CB8AC3E}">
        <p14:creationId xmlns:p14="http://schemas.microsoft.com/office/powerpoint/2010/main" val="309763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4864" indent="0" fontAlgn="auto">
              <a:spcAft>
                <a:spcPts val="0"/>
              </a:spcAft>
              <a:defRPr/>
            </a:pPr>
            <a:r>
              <a:rPr lang="en-US" dirty="0"/>
              <a:t>Assessing the patient</a:t>
            </a:r>
            <a:endParaRPr lang="en-US" sz="3600" dirty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dirty="0"/>
              <a:t>History, PE, exercise tolerance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dirty="0"/>
              <a:t>Immunodiagnosis/+/- test for MF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dirty="0"/>
              <a:t>Serum Chemistry/Hematology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dirty="0"/>
              <a:t>Liver Function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dirty="0"/>
              <a:t>UA</a:t>
            </a:r>
          </a:p>
          <a:p>
            <a:pPr fontAlgn="auto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dirty="0"/>
              <a:t>Radiography</a:t>
            </a:r>
          </a:p>
          <a:p>
            <a:pPr fontAlgn="auto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dirty="0"/>
              <a:t>Cardiac US and ECG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5" r="19491"/>
          <a:stretch/>
        </p:blipFill>
        <p:spPr bwMode="auto">
          <a:xfrm>
            <a:off x="5410200" y="2057400"/>
            <a:ext cx="2895600" cy="4465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886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4864" indent="0" fontAlgn="auto">
              <a:spcAft>
                <a:spcPts val="0"/>
              </a:spcAft>
              <a:defRPr/>
            </a:pPr>
            <a:r>
              <a:rPr lang="en-US" dirty="0"/>
              <a:t>Chronic Heartworm Disease-Signs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2336872"/>
            <a:ext cx="6887389" cy="4292527"/>
          </a:xfrm>
        </p:spPr>
        <p:txBody>
          <a:bodyPr>
            <a:norm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dirty="0"/>
              <a:t>May be asymptomatic</a:t>
            </a: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dirty="0"/>
              <a:t>Symptomatic</a:t>
            </a:r>
          </a:p>
          <a:p>
            <a:pPr marL="640080" lvl="1" fontAlgn="auto">
              <a:lnSpc>
                <a:spcPct val="110000"/>
              </a:lnSpc>
              <a:spcAft>
                <a:spcPts val="0"/>
              </a:spcAft>
              <a:defRPr/>
            </a:pPr>
            <a:r>
              <a:rPr lang="en-US" b="1" dirty="0">
                <a:solidFill>
                  <a:srgbClr val="FF0000"/>
                </a:solidFill>
              </a:rPr>
              <a:t>mild to moderate</a:t>
            </a:r>
          </a:p>
          <a:p>
            <a:pPr marL="822960" lvl="2" indent="-192024" fontAlgn="auto">
              <a:lnSpc>
                <a:spcPct val="11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"/>
              <a:defRPr/>
            </a:pPr>
            <a:r>
              <a:rPr lang="en-US" dirty="0"/>
              <a:t>chronic cough</a:t>
            </a:r>
          </a:p>
          <a:p>
            <a:pPr marL="822960" lvl="2" indent="-192024" fontAlgn="auto">
              <a:lnSpc>
                <a:spcPct val="11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"/>
              <a:defRPr/>
            </a:pPr>
            <a:r>
              <a:rPr lang="en-US" dirty="0" err="1"/>
              <a:t>dyspnea</a:t>
            </a:r>
            <a:endParaRPr lang="en-US" dirty="0"/>
          </a:p>
          <a:p>
            <a:pPr marL="822960" lvl="2" indent="-192024" fontAlgn="auto">
              <a:lnSpc>
                <a:spcPct val="11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"/>
              <a:defRPr/>
            </a:pPr>
            <a:r>
              <a:rPr lang="en-US" dirty="0"/>
              <a:t>decreased exercise tolerance</a:t>
            </a:r>
          </a:p>
          <a:p>
            <a:pPr marL="640080" lvl="1" fontAlgn="auto">
              <a:lnSpc>
                <a:spcPct val="110000"/>
              </a:lnSpc>
              <a:spcAft>
                <a:spcPts val="0"/>
              </a:spcAft>
              <a:defRPr/>
            </a:pPr>
            <a:r>
              <a:rPr lang="en-US" b="1" dirty="0">
                <a:solidFill>
                  <a:srgbClr val="FF0000"/>
                </a:solidFill>
              </a:rPr>
              <a:t>moderate to severe</a:t>
            </a:r>
          </a:p>
          <a:p>
            <a:pPr marL="822960" lvl="2" indent="-192024" fontAlgn="auto">
              <a:lnSpc>
                <a:spcPct val="11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"/>
              <a:defRPr/>
            </a:pPr>
            <a:r>
              <a:rPr lang="en-US" dirty="0"/>
              <a:t>syncope</a:t>
            </a:r>
          </a:p>
          <a:p>
            <a:pPr marL="822960" lvl="2" indent="-192024" fontAlgn="auto">
              <a:lnSpc>
                <a:spcPct val="11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"/>
              <a:defRPr/>
            </a:pPr>
            <a:r>
              <a:rPr lang="en-US" dirty="0" err="1"/>
              <a:t>hemoptysis</a:t>
            </a:r>
            <a:endParaRPr lang="en-US" dirty="0"/>
          </a:p>
          <a:p>
            <a:pPr marL="640080" lvl="1" fontAlgn="auto">
              <a:lnSpc>
                <a:spcPct val="110000"/>
              </a:lnSpc>
              <a:spcAft>
                <a:spcPts val="0"/>
              </a:spcAft>
              <a:defRPr/>
            </a:pPr>
            <a:r>
              <a:rPr lang="en-US" b="1" dirty="0">
                <a:solidFill>
                  <a:srgbClr val="FF0000"/>
                </a:solidFill>
              </a:rPr>
              <a:t>severe</a:t>
            </a:r>
          </a:p>
          <a:p>
            <a:pPr marL="822960" lvl="2" indent="-192024" fontAlgn="auto">
              <a:lnSpc>
                <a:spcPct val="11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"/>
              <a:defRPr/>
            </a:pPr>
            <a:r>
              <a:rPr lang="en-US" dirty="0"/>
              <a:t>congestive heart failure</a:t>
            </a:r>
          </a:p>
        </p:txBody>
      </p:sp>
      <p:pic>
        <p:nvPicPr>
          <p:cNvPr id="88068" name="Picture 4" descr="CÃO BOXER COM ASC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2667000"/>
            <a:ext cx="3505200" cy="2268538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ffectLst>
            <a:outerShdw dist="107763" dir="2700000" algn="ctr" rotWithShape="0">
              <a:schemeClr val="folHlink"/>
            </a:outerShdw>
          </a:effectLst>
        </p:spPr>
      </p:pic>
    </p:spTree>
    <p:extLst>
      <p:ext uri="{BB962C8B-B14F-4D97-AF65-F5344CB8AC3E}">
        <p14:creationId xmlns:p14="http://schemas.microsoft.com/office/powerpoint/2010/main" val="312659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Clinical Signs-CANINE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9126" y="1981200"/>
            <a:ext cx="5003074" cy="4608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/>
          <p:nvPr/>
        </p:nvGrpSpPr>
        <p:grpSpPr>
          <a:xfrm>
            <a:off x="6835456" y="2305769"/>
            <a:ext cx="1021535" cy="616645"/>
            <a:chOff x="6683056" y="1828800"/>
            <a:chExt cx="1021535" cy="616645"/>
          </a:xfrm>
        </p:grpSpPr>
        <p:sp>
          <p:nvSpPr>
            <p:cNvPr id="3" name="TextBox 2"/>
            <p:cNvSpPr txBox="1"/>
            <p:nvPr/>
          </p:nvSpPr>
          <p:spPr>
            <a:xfrm>
              <a:off x="6705600" y="1828800"/>
              <a:ext cx="998991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  </a:t>
              </a:r>
              <a:r>
                <a:rPr lang="en-US" dirty="0" err="1"/>
                <a:t>O</a:t>
              </a:r>
              <a:endParaRPr lang="en-US" dirty="0"/>
            </a:p>
          </p:txBody>
        </p:sp>
        <p:sp>
          <p:nvSpPr>
            <p:cNvPr id="4" name="TextBox 3"/>
            <p:cNvSpPr txBox="1"/>
            <p:nvPr/>
          </p:nvSpPr>
          <p:spPr>
            <a:xfrm rot="5400000" flipH="1">
              <a:off x="6809681" y="2018073"/>
              <a:ext cx="30074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)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858000" y="4089027"/>
            <a:ext cx="998991" cy="553998"/>
            <a:chOff x="6842442" y="4419600"/>
            <a:chExt cx="998991" cy="553998"/>
          </a:xfrm>
        </p:grpSpPr>
        <p:sp>
          <p:nvSpPr>
            <p:cNvPr id="10" name="TextBox 9"/>
            <p:cNvSpPr txBox="1"/>
            <p:nvPr/>
          </p:nvSpPr>
          <p:spPr>
            <a:xfrm>
              <a:off x="6842442" y="4419600"/>
              <a:ext cx="998991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  </a:t>
              </a:r>
              <a:r>
                <a:rPr lang="en-US" dirty="0" err="1"/>
                <a:t>O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 rot="16200000" flipH="1">
              <a:off x="7108413" y="4521097"/>
              <a:ext cx="25437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)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879164" y="5562600"/>
            <a:ext cx="912429" cy="601577"/>
            <a:chOff x="6787903" y="5562600"/>
            <a:chExt cx="912429" cy="601577"/>
          </a:xfrm>
        </p:grpSpPr>
        <p:sp>
          <p:nvSpPr>
            <p:cNvPr id="12" name="TextBox 11"/>
            <p:cNvSpPr txBox="1"/>
            <p:nvPr/>
          </p:nvSpPr>
          <p:spPr>
            <a:xfrm>
              <a:off x="6787903" y="5562600"/>
              <a:ext cx="91242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  </a:t>
              </a:r>
              <a:r>
                <a:rPr lang="en-US" dirty="0" err="1"/>
                <a:t>X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 rot="16200000" flipH="1">
              <a:off x="7059925" y="5759992"/>
              <a:ext cx="25437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)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858000" y="3006804"/>
            <a:ext cx="998991" cy="651837"/>
            <a:chOff x="6858000" y="3027402"/>
            <a:chExt cx="998991" cy="651837"/>
          </a:xfrm>
        </p:grpSpPr>
        <p:sp>
          <p:nvSpPr>
            <p:cNvPr id="9" name="TextBox 8"/>
            <p:cNvSpPr txBox="1"/>
            <p:nvPr/>
          </p:nvSpPr>
          <p:spPr>
            <a:xfrm>
              <a:off x="6858000" y="3027402"/>
              <a:ext cx="998991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  </a:t>
              </a:r>
              <a:r>
                <a:rPr lang="en-US" dirty="0" err="1"/>
                <a:t>O</a:t>
              </a:r>
              <a:endParaRPr lang="en-U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923247" y="3125241"/>
              <a:ext cx="82426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___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221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Feline HWD</a:t>
            </a:r>
            <a:br>
              <a:rPr lang="en-US" dirty="0"/>
            </a:br>
            <a:r>
              <a:rPr lang="en-US" sz="3600" dirty="0"/>
              <a:t>Clinical Presentation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 anchor="t"/>
          <a:lstStyle/>
          <a:p>
            <a:r>
              <a:rPr lang="en-US" dirty="0"/>
              <a:t>About 33% of all cases reported in cats housed totally indoors</a:t>
            </a:r>
          </a:p>
          <a:p>
            <a:pPr lvl="1"/>
            <a:r>
              <a:rPr lang="en-US" dirty="0"/>
              <a:t>Are they really indoors?</a:t>
            </a:r>
          </a:p>
          <a:p>
            <a:pPr lvl="1"/>
            <a:r>
              <a:rPr lang="en-US" dirty="0"/>
              <a:t>No such thing as an outdoor-only mosquito</a:t>
            </a:r>
          </a:p>
        </p:txBody>
      </p:sp>
      <p:pic>
        <p:nvPicPr>
          <p:cNvPr id="10242" name="Picture 2" descr="http://cdn.thecatsite.com/d/d8/d811e722_101_9183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924296"/>
            <a:ext cx="3771900" cy="25146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528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6122490" cy="688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5052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Feline HWD</a:t>
            </a:r>
            <a:br>
              <a:rPr lang="en-US" dirty="0"/>
            </a:br>
            <a:r>
              <a:rPr lang="en-US" sz="3600" dirty="0"/>
              <a:t>Clinical Signs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Infected cats can be asymptomatic </a:t>
            </a:r>
          </a:p>
          <a:p>
            <a:pPr lvl="1"/>
            <a:r>
              <a:rPr lang="en-US" dirty="0"/>
              <a:t>Some infected cats have severe disease</a:t>
            </a:r>
          </a:p>
          <a:p>
            <a:r>
              <a:rPr lang="en-US" dirty="0"/>
              <a:t>Common signs with chronic disease:	</a:t>
            </a:r>
          </a:p>
          <a:p>
            <a:pPr lvl="1"/>
            <a:r>
              <a:rPr lang="en-US" dirty="0"/>
              <a:t>coughing, </a:t>
            </a:r>
            <a:r>
              <a:rPr lang="en-US" dirty="0" err="1"/>
              <a:t>dyspnea</a:t>
            </a:r>
            <a:endParaRPr lang="en-US" dirty="0"/>
          </a:p>
          <a:p>
            <a:pPr lvl="1"/>
            <a:r>
              <a:rPr lang="en-US" dirty="0">
                <a:solidFill>
                  <a:srgbClr val="FF0000"/>
                </a:solidFill>
              </a:rPr>
              <a:t>vomiting unrelated to eating</a:t>
            </a:r>
          </a:p>
          <a:p>
            <a:pPr lvl="1"/>
            <a:r>
              <a:rPr lang="en-US" dirty="0"/>
              <a:t>lethargy, anorexia, weight loss</a:t>
            </a:r>
          </a:p>
          <a:p>
            <a:pPr lvl="1"/>
            <a:r>
              <a:rPr lang="en-US" dirty="0"/>
              <a:t>systolic heart murmur</a:t>
            </a:r>
          </a:p>
          <a:p>
            <a:r>
              <a:rPr lang="en-US" dirty="0"/>
              <a:t>Infrequent signs – acute disease</a:t>
            </a:r>
          </a:p>
          <a:p>
            <a:pPr lvl="1"/>
            <a:r>
              <a:rPr lang="en-US" dirty="0"/>
              <a:t>respiratory distress, </a:t>
            </a:r>
            <a:r>
              <a:rPr lang="en-US" dirty="0" err="1"/>
              <a:t>hemoptysis</a:t>
            </a:r>
            <a:endParaRPr lang="en-US" dirty="0"/>
          </a:p>
          <a:p>
            <a:pPr lvl="1"/>
            <a:r>
              <a:rPr lang="en-US" dirty="0"/>
              <a:t>ataxia, seizures, blindness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sudden death</a:t>
            </a:r>
          </a:p>
        </p:txBody>
      </p:sp>
      <p:pic>
        <p:nvPicPr>
          <p:cNvPr id="13316" name="Picture 4" descr="LilEarl_dead-cat"/>
          <p:cNvPicPr>
            <a:picLocks noChangeAspect="1" noChangeArrowheads="1"/>
          </p:cNvPicPr>
          <p:nvPr/>
        </p:nvPicPr>
        <p:blipFill>
          <a:blip r:embed="rId3" cstate="print"/>
          <a:srcRect l="4347" r="8696"/>
          <a:stretch>
            <a:fillRect/>
          </a:stretch>
        </p:blipFill>
        <p:spPr bwMode="auto">
          <a:xfrm>
            <a:off x="6367780" y="1768763"/>
            <a:ext cx="1967419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67780" y="4724400"/>
            <a:ext cx="2457639" cy="1773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9354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1382" y="2336873"/>
            <a:ext cx="3357899" cy="3599316"/>
          </a:xfrm>
        </p:spPr>
        <p:txBody>
          <a:bodyPr/>
          <a:lstStyle/>
          <a:p>
            <a:r>
              <a:rPr lang="en-US" dirty="0"/>
              <a:t>Microfilaria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110" y="2336873"/>
            <a:ext cx="3359661" cy="3599316"/>
          </a:xfrm>
        </p:spPr>
        <p:txBody>
          <a:bodyPr/>
          <a:lstStyle/>
          <a:p>
            <a:r>
              <a:rPr lang="en-US" dirty="0"/>
              <a:t>Antigen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 l="2481" t="2760" r="3357" b="18588"/>
          <a:stretch>
            <a:fillRect/>
          </a:stretch>
        </p:blipFill>
        <p:spPr bwMode="auto">
          <a:xfrm>
            <a:off x="908231" y="2895600"/>
            <a:ext cx="3124200" cy="235913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86275" y="2895600"/>
            <a:ext cx="3362325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40157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When should I test?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09777" y="1690252"/>
            <a:ext cx="8229600" cy="4625975"/>
          </a:xfrm>
        </p:spPr>
        <p:txBody>
          <a:bodyPr/>
          <a:lstStyle/>
          <a:p>
            <a:r>
              <a:rPr lang="en-US" dirty="0"/>
              <a:t>You suspect the animal has heartworm</a:t>
            </a:r>
          </a:p>
          <a:p>
            <a:endParaRPr lang="en-US" dirty="0"/>
          </a:p>
          <a:p>
            <a:endParaRPr lang="en-US" dirty="0"/>
          </a:p>
          <a:p>
            <a:pPr marL="118872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118872" indent="0">
              <a:buNone/>
            </a:pPr>
            <a:endParaRPr lang="en-US" dirty="0"/>
          </a:p>
          <a:p>
            <a:r>
              <a:rPr lang="en-US" dirty="0"/>
              <a:t>Routine annual exam</a:t>
            </a:r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590800"/>
            <a:ext cx="4267201" cy="285565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62600" y="3741630"/>
            <a:ext cx="29767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66C7D">
                    <a:lumMod val="75000"/>
                  </a:srgbClr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Test immediately!</a:t>
            </a:r>
          </a:p>
        </p:txBody>
      </p:sp>
    </p:spTree>
    <p:extLst>
      <p:ext uri="{BB962C8B-B14F-4D97-AF65-F5344CB8AC3E}">
        <p14:creationId xmlns:p14="http://schemas.microsoft.com/office/powerpoint/2010/main" val="32179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Routine testing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447800"/>
            <a:ext cx="8229600" cy="508317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/>
              <a:t>Routine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Screening 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Changing products</a:t>
            </a:r>
          </a:p>
          <a:p>
            <a:pPr>
              <a:lnSpc>
                <a:spcPct val="120000"/>
              </a:lnSpc>
            </a:pPr>
            <a:r>
              <a:rPr lang="en-US" dirty="0"/>
              <a:t>False negatives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Light infections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Male infections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Test instructions not followed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Immature females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3074" name="Picture 2" descr="C:\Users\amoorhed\AppData\Local\Microsoft\Windows\Temporary Internet Files\Content.IE5\ADE8QU8O\MP900431808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514600"/>
            <a:ext cx="2741414" cy="2286000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805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4864" indent="0" fontAlgn="auto">
              <a:spcAft>
                <a:spcPts val="0"/>
              </a:spcAft>
              <a:defRPr/>
            </a:pPr>
            <a:r>
              <a:rPr lang="en-US" dirty="0" err="1"/>
              <a:t>Immunodiagnosis</a:t>
            </a:r>
            <a:r>
              <a:rPr lang="en-US" dirty="0"/>
              <a:t> of HW Infections</a:t>
            </a:r>
            <a:br>
              <a:rPr lang="en-US" dirty="0"/>
            </a:br>
            <a:r>
              <a:rPr lang="en-US" sz="2800" dirty="0"/>
              <a:t> Adult Heartworm Antigen Kits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fontAlgn="auto">
              <a:spcBef>
                <a:spcPct val="150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b="1" dirty="0">
                <a:solidFill>
                  <a:srgbClr val="FF0000"/>
                </a:solidFill>
              </a:rPr>
              <a:t>DETECTS FEMALE UTERINE ANTIGEN</a:t>
            </a:r>
          </a:p>
          <a:p>
            <a:pPr fontAlgn="auto">
              <a:lnSpc>
                <a:spcPct val="120000"/>
              </a:lnSpc>
              <a:spcBef>
                <a:spcPct val="150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dirty="0"/>
              <a:t>Highly sensitive and specific for infections </a:t>
            </a:r>
          </a:p>
          <a:p>
            <a:pPr fontAlgn="auto">
              <a:lnSpc>
                <a:spcPct val="120000"/>
              </a:lnSpc>
              <a:spcBef>
                <a:spcPct val="150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b="1" dirty="0">
                <a:solidFill>
                  <a:srgbClr val="FF0000"/>
                </a:solidFill>
              </a:rPr>
              <a:t>CAN DETECT AS EARLY AS 6 MONTHS</a:t>
            </a:r>
          </a:p>
          <a:p>
            <a:pPr fontAlgn="auto">
              <a:lnSpc>
                <a:spcPct val="120000"/>
              </a:lnSpc>
              <a:spcBef>
                <a:spcPct val="150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dirty="0"/>
              <a:t>Detects only infections with female worms</a:t>
            </a:r>
          </a:p>
          <a:p>
            <a:pPr marL="822960" lvl="1" indent="-457200" fontAlgn="auto">
              <a:lnSpc>
                <a:spcPct val="120000"/>
              </a:lnSpc>
              <a:spcBef>
                <a:spcPct val="150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rgbClr val="FF0000"/>
                </a:solidFill>
              </a:rPr>
              <a:t>single sex infections w/ only males not detected</a:t>
            </a:r>
          </a:p>
          <a:p>
            <a:pPr marL="822960" lvl="1" indent="-457200" fontAlgn="auto">
              <a:lnSpc>
                <a:spcPct val="120000"/>
              </a:lnSpc>
              <a:spcBef>
                <a:spcPct val="150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rgbClr val="FF0000"/>
                </a:solidFill>
              </a:rPr>
              <a:t>does not detect </a:t>
            </a:r>
            <a:r>
              <a:rPr lang="en-US" dirty="0" err="1">
                <a:solidFill>
                  <a:srgbClr val="FF0000"/>
                </a:solidFill>
              </a:rPr>
              <a:t>prepatent</a:t>
            </a:r>
            <a:r>
              <a:rPr lang="en-US" dirty="0">
                <a:solidFill>
                  <a:srgbClr val="FF0000"/>
                </a:solidFill>
              </a:rPr>
              <a:t> infections (&lt; 5 mo.)</a:t>
            </a:r>
          </a:p>
          <a:p>
            <a:pPr marL="822960" lvl="1" indent="-457200" fontAlgn="auto">
              <a:lnSpc>
                <a:spcPct val="120000"/>
              </a:lnSpc>
              <a:spcBef>
                <a:spcPct val="150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rgbClr val="FF0000"/>
                </a:solidFill>
              </a:rPr>
              <a:t>older worms produce more antigen</a:t>
            </a:r>
          </a:p>
          <a:p>
            <a:pPr fontAlgn="auto">
              <a:lnSpc>
                <a:spcPct val="120000"/>
              </a:lnSpc>
              <a:spcBef>
                <a:spcPct val="150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dirty="0"/>
              <a:t>Can be used to determine effectiveness of adulticidal treatment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795595"/>
            <a:ext cx="7012161" cy="1080938"/>
          </a:xfrm>
        </p:spPr>
        <p:txBody>
          <a:bodyPr>
            <a:normAutofit fontScale="90000"/>
          </a:bodyPr>
          <a:lstStyle/>
          <a:p>
            <a:pPr marL="54864" indent="0" fontAlgn="auto">
              <a:spcAft>
                <a:spcPts val="0"/>
              </a:spcAft>
              <a:defRPr/>
            </a:pPr>
            <a:r>
              <a:rPr lang="en-US" sz="4000" dirty="0"/>
              <a:t>Types of Immunodiagnostic Tests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2362200"/>
            <a:ext cx="8272211" cy="3678303"/>
          </a:xfrm>
        </p:spPr>
        <p:txBody>
          <a:bodyPr>
            <a:noAutofit/>
          </a:bodyPr>
          <a:lstStyle/>
          <a:p>
            <a:pPr lvl="1">
              <a:lnSpc>
                <a:spcPct val="90000"/>
              </a:lnSpc>
            </a:pPr>
            <a:r>
              <a:rPr lang="en-US" sz="4000" b="1" dirty="0">
                <a:solidFill>
                  <a:srgbClr val="FF0000"/>
                </a:solidFill>
              </a:rPr>
              <a:t>ELISA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US" sz="4000" b="1" dirty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</a:pPr>
            <a:endParaRPr lang="en-US" sz="3200" dirty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sz="3200" dirty="0" err="1">
                <a:solidFill>
                  <a:srgbClr val="FF0000"/>
                </a:solidFill>
              </a:rPr>
              <a:t>Immunochromatographic</a:t>
            </a:r>
            <a:r>
              <a:rPr lang="en-US" sz="3200" dirty="0">
                <a:solidFill>
                  <a:srgbClr val="FF0000"/>
                </a:solidFill>
              </a:rPr>
              <a:t> (lateral flow)</a:t>
            </a:r>
          </a:p>
          <a:p>
            <a:pPr lvl="2">
              <a:lnSpc>
                <a:spcPct val="90000"/>
              </a:lnSpc>
            </a:pPr>
            <a:r>
              <a:rPr lang="en-US" sz="2800" dirty="0"/>
              <a:t>uses colored gold colloidal particles tagged to monoclonal antibodies to visualize the presence of adult worm Ag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967585" y="1803717"/>
            <a:ext cx="1913434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 descr="0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5488077"/>
            <a:ext cx="1752600" cy="116248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8263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Feline HWD – </a:t>
            </a:r>
            <a:r>
              <a:rPr lang="en-US" sz="3600" dirty="0" err="1"/>
              <a:t>Immunodiagnosis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 </a:t>
            </a:r>
            <a:r>
              <a:rPr lang="en-US" dirty="0"/>
              <a:t>Antigen Tests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spcAft>
                <a:spcPct val="20000"/>
              </a:spcAft>
            </a:pPr>
            <a:r>
              <a:rPr lang="en-US" sz="3200" dirty="0">
                <a:solidFill>
                  <a:srgbClr val="FF0000"/>
                </a:solidFill>
              </a:rPr>
              <a:t>Same tests available as for dogs but much less sensitive </a:t>
            </a:r>
          </a:p>
          <a:p>
            <a:pPr lvl="1">
              <a:lnSpc>
                <a:spcPct val="90000"/>
              </a:lnSpc>
              <a:spcAft>
                <a:spcPct val="20000"/>
              </a:spcAft>
            </a:pPr>
            <a:r>
              <a:rPr lang="en-US" sz="2800" dirty="0"/>
              <a:t>Few </a:t>
            </a:r>
            <a:r>
              <a:rPr lang="en-US" sz="2800" dirty="0" smtClean="0"/>
              <a:t>females</a:t>
            </a:r>
          </a:p>
          <a:p>
            <a:pPr lvl="2">
              <a:spcAft>
                <a:spcPct val="20000"/>
              </a:spcAft>
            </a:pPr>
            <a:r>
              <a:rPr lang="en-US" sz="2600" dirty="0" smtClean="0"/>
              <a:t>Low worm burden</a:t>
            </a:r>
          </a:p>
          <a:p>
            <a:pPr lvl="2">
              <a:spcAft>
                <a:spcPct val="20000"/>
              </a:spcAft>
            </a:pPr>
            <a:r>
              <a:rPr lang="en-US" sz="2600" dirty="0" smtClean="0"/>
              <a:t>Could be male only infection</a:t>
            </a:r>
            <a:endParaRPr lang="en-US" sz="2600" dirty="0"/>
          </a:p>
          <a:p>
            <a:pPr>
              <a:lnSpc>
                <a:spcPct val="90000"/>
              </a:lnSpc>
              <a:spcAft>
                <a:spcPct val="20000"/>
              </a:spcAft>
            </a:pPr>
            <a:r>
              <a:rPr lang="en-US" sz="3200" dirty="0"/>
              <a:t>Positive test=diagnostic</a:t>
            </a:r>
          </a:p>
          <a:p>
            <a:pPr>
              <a:lnSpc>
                <a:spcPct val="90000"/>
              </a:lnSpc>
              <a:spcAft>
                <a:spcPct val="20000"/>
              </a:spcAft>
            </a:pPr>
            <a:r>
              <a:rPr lang="en-US" sz="3200" dirty="0"/>
              <a:t>Negative test is not definitive</a:t>
            </a:r>
          </a:p>
          <a:p>
            <a:pPr lvl="1">
              <a:lnSpc>
                <a:spcPct val="90000"/>
              </a:lnSpc>
              <a:spcAft>
                <a:spcPct val="20000"/>
              </a:spcAft>
            </a:pPr>
            <a:r>
              <a:rPr lang="en-US" sz="2800" dirty="0"/>
              <a:t>Pursue other methods of diagnosis</a:t>
            </a:r>
            <a:endParaRPr lang="en-US" sz="3200" dirty="0"/>
          </a:p>
        </p:txBody>
      </p:sp>
      <p:pic>
        <p:nvPicPr>
          <p:cNvPr id="13316" name="Picture 4" descr="SNAP Feline Triple Te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895600"/>
            <a:ext cx="1850439" cy="1657350"/>
          </a:xfrm>
          <a:prstGeom prst="rect">
            <a:avLst/>
          </a:prstGeom>
          <a:noFill/>
          <a:ln w="50800" cap="rnd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596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Feline HWD – Immunodiagnosis</a:t>
            </a:r>
            <a:br>
              <a:rPr lang="en-US" sz="4000"/>
            </a:br>
            <a:r>
              <a:rPr lang="en-US" sz="4000"/>
              <a:t> </a:t>
            </a:r>
            <a:r>
              <a:rPr lang="en-US" sz="3600"/>
              <a:t>Antibody Tests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2336872"/>
            <a:ext cx="6887389" cy="4063927"/>
          </a:xfrm>
        </p:spPr>
        <p:txBody>
          <a:bodyPr>
            <a:normAutofit fontScale="85000" lnSpcReduction="20000"/>
          </a:bodyPr>
          <a:lstStyle/>
          <a:p>
            <a:r>
              <a:rPr lang="en-US" sz="3200" dirty="0"/>
              <a:t>Highly sensitive</a:t>
            </a:r>
          </a:p>
          <a:p>
            <a:pPr lvl="1"/>
            <a:r>
              <a:rPr lang="en-US" sz="2800" dirty="0"/>
              <a:t>detect infections by 2 -3 months PI</a:t>
            </a:r>
          </a:p>
          <a:p>
            <a:r>
              <a:rPr lang="en-US" sz="3200" dirty="0"/>
              <a:t>BUT -- titers remain high for extended periods after death of worms</a:t>
            </a:r>
          </a:p>
          <a:p>
            <a:r>
              <a:rPr lang="en-US" sz="3200" u="sng" dirty="0"/>
              <a:t>Positive test</a:t>
            </a:r>
            <a:r>
              <a:rPr lang="en-US" sz="3200" dirty="0"/>
              <a:t> indicates a cat has been infected </a:t>
            </a:r>
          </a:p>
          <a:p>
            <a:pPr lvl="1"/>
            <a:r>
              <a:rPr lang="en-US" sz="2800" dirty="0"/>
              <a:t>NOT -- that it has adult worms in the heart and lungs</a:t>
            </a:r>
          </a:p>
          <a:p>
            <a:r>
              <a:rPr lang="en-US" sz="3200" u="sng" dirty="0"/>
              <a:t>Negative test</a:t>
            </a:r>
            <a:r>
              <a:rPr lang="en-US" sz="3200" dirty="0"/>
              <a:t> strongly suggests that cat is not infected and has not been infected recently</a:t>
            </a:r>
          </a:p>
        </p:txBody>
      </p:sp>
    </p:spTree>
    <p:extLst>
      <p:ext uri="{BB962C8B-B14F-4D97-AF65-F5344CB8AC3E}">
        <p14:creationId xmlns:p14="http://schemas.microsoft.com/office/powerpoint/2010/main" val="119943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HW testing in cats-Summary</a:t>
            </a:r>
          </a:p>
        </p:txBody>
      </p:sp>
      <p:sp>
        <p:nvSpPr>
          <p:cNvPr id="48132" name="TextBox 3"/>
          <p:cNvSpPr txBox="1">
            <a:spLocks noChangeArrowheads="1"/>
          </p:cNvSpPr>
          <p:nvPr/>
        </p:nvSpPr>
        <p:spPr bwMode="auto">
          <a:xfrm>
            <a:off x="1909763" y="5449887"/>
            <a:ext cx="57181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dirty="0">
                <a:latin typeface="+mj-lt"/>
              </a:rPr>
              <a:t>Combining</a:t>
            </a:r>
            <a:r>
              <a:rPr lang="en-US" sz="1800" baseline="30000" dirty="0">
                <a:latin typeface="+mj-lt"/>
              </a:rPr>
              <a:t> </a:t>
            </a:r>
            <a:r>
              <a:rPr lang="en-US" sz="1800" dirty="0">
                <a:latin typeface="+mj-lt"/>
              </a:rPr>
              <a:t>results from Ag and </a:t>
            </a:r>
            <a:r>
              <a:rPr lang="en-US" sz="1800" dirty="0" err="1">
                <a:latin typeface="+mj-lt"/>
              </a:rPr>
              <a:t>Ab</a:t>
            </a:r>
            <a:r>
              <a:rPr lang="en-US" sz="1800" dirty="0">
                <a:latin typeface="+mj-lt"/>
              </a:rPr>
              <a:t> tests achieves greater sensitivity</a:t>
            </a:r>
            <a:r>
              <a:rPr lang="en-US" sz="1800" baseline="30000" dirty="0">
                <a:latin typeface="+mj-lt"/>
              </a:rPr>
              <a:t> </a:t>
            </a:r>
            <a:r>
              <a:rPr lang="en-US" sz="1800" dirty="0">
                <a:latin typeface="+mj-lt"/>
              </a:rPr>
              <a:t>than using either test alone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2" t="26823" r="12152" b="33334"/>
          <a:stretch/>
        </p:blipFill>
        <p:spPr bwMode="auto">
          <a:xfrm>
            <a:off x="139700" y="2285881"/>
            <a:ext cx="8623300" cy="2714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01750" y="2362201"/>
            <a:ext cx="6934200" cy="609600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6244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1524000" y="2819400"/>
            <a:ext cx="6230390" cy="533400"/>
            <a:chOff x="914400" y="2971800"/>
            <a:chExt cx="7772400" cy="533400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914400" y="3200400"/>
              <a:ext cx="777240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 rot="5400000" flipH="1" flipV="1">
              <a:off x="647700" y="3238500"/>
              <a:ext cx="53340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rot="5400000" flipH="1" flipV="1">
              <a:off x="8420100" y="3238500"/>
              <a:ext cx="53340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1261760" y="2133600"/>
            <a:ext cx="4908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48400" y="2133600"/>
            <a:ext cx="4908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6</a:t>
            </a:r>
          </a:p>
        </p:txBody>
      </p:sp>
      <p:cxnSp>
        <p:nvCxnSpPr>
          <p:cNvPr id="16" name="Straight Connector 15"/>
          <p:cNvCxnSpPr/>
          <p:nvPr/>
        </p:nvCxnSpPr>
        <p:spPr>
          <a:xfrm rot="5400000" flipH="1" flipV="1">
            <a:off x="6210300" y="3086100"/>
            <a:ext cx="533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082870" y="4876800"/>
            <a:ext cx="49216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alibri" pitchFamily="34" charset="0"/>
              </a:rPr>
              <a:t>Months post-infection</a:t>
            </a:r>
          </a:p>
        </p:txBody>
      </p:sp>
      <p:grpSp>
        <p:nvGrpSpPr>
          <p:cNvPr id="3" name="Group 31"/>
          <p:cNvGrpSpPr/>
          <p:nvPr/>
        </p:nvGrpSpPr>
        <p:grpSpPr>
          <a:xfrm>
            <a:off x="1066800" y="3429000"/>
            <a:ext cx="1834733" cy="1447800"/>
            <a:chOff x="304800" y="3124200"/>
            <a:chExt cx="1834733" cy="1447800"/>
          </a:xfrm>
        </p:grpSpPr>
        <p:sp>
          <p:nvSpPr>
            <p:cNvPr id="25" name="Up Arrow 24"/>
            <p:cNvSpPr/>
            <p:nvPr/>
          </p:nvSpPr>
          <p:spPr>
            <a:xfrm flipH="1">
              <a:off x="457200" y="3124200"/>
              <a:ext cx="563881" cy="914400"/>
            </a:xfrm>
            <a:prstGeom prst="up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04800" y="3987225"/>
              <a:ext cx="183473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infection</a:t>
              </a:r>
            </a:p>
          </p:txBody>
        </p:sp>
      </p:grpSp>
      <p:grpSp>
        <p:nvGrpSpPr>
          <p:cNvPr id="10" name="Group 33"/>
          <p:cNvGrpSpPr/>
          <p:nvPr/>
        </p:nvGrpSpPr>
        <p:grpSpPr>
          <a:xfrm>
            <a:off x="5866432" y="3429000"/>
            <a:ext cx="1354858" cy="1473488"/>
            <a:chOff x="5104432" y="3124200"/>
            <a:chExt cx="1354858" cy="1473488"/>
          </a:xfrm>
        </p:grpSpPr>
        <p:sp>
          <p:nvSpPr>
            <p:cNvPr id="22" name="Up Arrow 21"/>
            <p:cNvSpPr/>
            <p:nvPr/>
          </p:nvSpPr>
          <p:spPr>
            <a:xfrm flipH="1">
              <a:off x="5455919" y="3124200"/>
              <a:ext cx="563881" cy="914400"/>
            </a:xfrm>
            <a:prstGeom prst="up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104432" y="4012913"/>
              <a:ext cx="135485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+mn-lt"/>
                </a:rPr>
                <a:t>Ag/MF</a:t>
              </a:r>
            </a:p>
          </p:txBody>
        </p:sp>
      </p:grp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should I test?-CANINE</a:t>
            </a:r>
          </a:p>
        </p:txBody>
      </p:sp>
      <p:sp>
        <p:nvSpPr>
          <p:cNvPr id="1024" name="Content Placeholder 1023"/>
          <p:cNvSpPr>
            <a:spLocks noGrp="1"/>
          </p:cNvSpPr>
          <p:nvPr>
            <p:ph idx="1"/>
          </p:nvPr>
        </p:nvSpPr>
        <p:spPr>
          <a:xfrm>
            <a:off x="871789" y="5638800"/>
            <a:ext cx="8272211" cy="3678303"/>
          </a:xfrm>
        </p:spPr>
        <p:txBody>
          <a:bodyPr anchor="t"/>
          <a:lstStyle/>
          <a:p>
            <a:r>
              <a:rPr lang="en-US" b="1" dirty="0">
                <a:solidFill>
                  <a:srgbClr val="FF0000"/>
                </a:solidFill>
              </a:rPr>
              <a:t>Practically, you are going to test at 6 months</a:t>
            </a:r>
          </a:p>
        </p:txBody>
      </p:sp>
    </p:spTree>
    <p:extLst>
      <p:ext uri="{BB962C8B-B14F-4D97-AF65-F5344CB8AC3E}">
        <p14:creationId xmlns:p14="http://schemas.microsoft.com/office/powerpoint/2010/main" val="287006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99" y="228600"/>
            <a:ext cx="8755613" cy="64770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2057400" y="2743200"/>
            <a:ext cx="5562600" cy="533400"/>
            <a:chOff x="914400" y="2971800"/>
            <a:chExt cx="7772400" cy="533400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914400" y="3200400"/>
              <a:ext cx="777240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 rot="5400000" flipH="1" flipV="1">
              <a:off x="647700" y="3238500"/>
              <a:ext cx="53340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rot="5400000" flipH="1" flipV="1">
              <a:off x="8420100" y="3238500"/>
              <a:ext cx="53340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1795160" y="2057400"/>
            <a:ext cx="4908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81800" y="2057400"/>
            <a:ext cx="4908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6</a:t>
            </a:r>
          </a:p>
        </p:txBody>
      </p:sp>
      <p:cxnSp>
        <p:nvCxnSpPr>
          <p:cNvPr id="16" name="Straight Connector 15"/>
          <p:cNvCxnSpPr/>
          <p:nvPr/>
        </p:nvCxnSpPr>
        <p:spPr>
          <a:xfrm rot="5400000" flipH="1" flipV="1">
            <a:off x="6743700" y="3009900"/>
            <a:ext cx="533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454306" y="5995018"/>
            <a:ext cx="49216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itchFamily="34" charset="0"/>
              </a:rPr>
              <a:t>Months post-infection</a:t>
            </a:r>
          </a:p>
        </p:txBody>
      </p:sp>
      <p:grpSp>
        <p:nvGrpSpPr>
          <p:cNvPr id="3" name="Group 31"/>
          <p:cNvGrpSpPr/>
          <p:nvPr/>
        </p:nvGrpSpPr>
        <p:grpSpPr>
          <a:xfrm>
            <a:off x="1600200" y="3352800"/>
            <a:ext cx="1834733" cy="1447800"/>
            <a:chOff x="304800" y="3124200"/>
            <a:chExt cx="1834733" cy="1447800"/>
          </a:xfrm>
        </p:grpSpPr>
        <p:sp>
          <p:nvSpPr>
            <p:cNvPr id="25" name="Up Arrow 24"/>
            <p:cNvSpPr/>
            <p:nvPr/>
          </p:nvSpPr>
          <p:spPr>
            <a:xfrm flipH="1">
              <a:off x="457200" y="3124200"/>
              <a:ext cx="563881" cy="914400"/>
            </a:xfrm>
            <a:prstGeom prst="up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04800" y="3987225"/>
              <a:ext cx="183473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infection</a:t>
              </a:r>
            </a:p>
          </p:txBody>
        </p:sp>
      </p:grpSp>
      <p:grpSp>
        <p:nvGrpSpPr>
          <p:cNvPr id="10" name="Group 33"/>
          <p:cNvGrpSpPr/>
          <p:nvPr/>
        </p:nvGrpSpPr>
        <p:grpSpPr>
          <a:xfrm>
            <a:off x="6697837" y="3352800"/>
            <a:ext cx="769763" cy="1422975"/>
            <a:chOff x="5402437" y="3124200"/>
            <a:chExt cx="769763" cy="1422975"/>
          </a:xfrm>
        </p:grpSpPr>
        <p:sp>
          <p:nvSpPr>
            <p:cNvPr id="22" name="Up Arrow 21"/>
            <p:cNvSpPr/>
            <p:nvPr/>
          </p:nvSpPr>
          <p:spPr>
            <a:xfrm flipH="1">
              <a:off x="5455919" y="3124200"/>
              <a:ext cx="563881" cy="914400"/>
            </a:xfrm>
            <a:prstGeom prst="up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402437" y="3962400"/>
              <a:ext cx="76976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MF</a:t>
              </a:r>
            </a:p>
          </p:txBody>
        </p:sp>
      </p:grpSp>
      <p:cxnSp>
        <p:nvCxnSpPr>
          <p:cNvPr id="31" name="Straight Connector 30"/>
          <p:cNvCxnSpPr/>
          <p:nvPr/>
        </p:nvCxnSpPr>
        <p:spPr>
          <a:xfrm>
            <a:off x="4343400" y="1981200"/>
            <a:ext cx="0" cy="2971800"/>
          </a:xfrm>
          <a:prstGeom prst="line">
            <a:avLst/>
          </a:prstGeom>
          <a:ln w="508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810000" y="4945559"/>
            <a:ext cx="10005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2-3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YOU Won’t detect infection during the prepatent time</a:t>
            </a:r>
          </a:p>
        </p:txBody>
      </p:sp>
    </p:spTree>
    <p:extLst>
      <p:ext uri="{BB962C8B-B14F-4D97-AF65-F5344CB8AC3E}">
        <p14:creationId xmlns:p14="http://schemas.microsoft.com/office/powerpoint/2010/main" val="17878632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1329040" y="2895601"/>
            <a:ext cx="7162800" cy="533400"/>
            <a:chOff x="914400" y="2971800"/>
            <a:chExt cx="7772400" cy="533400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914400" y="3200400"/>
              <a:ext cx="777240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 rot="5400000" flipH="1" flipV="1">
              <a:off x="647700" y="3238500"/>
              <a:ext cx="53340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rot="5400000" flipH="1" flipV="1">
              <a:off x="8420100" y="3238500"/>
              <a:ext cx="53340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1066800" y="2209801"/>
            <a:ext cx="4908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86640" y="2209801"/>
            <a:ext cx="4908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53440" y="2209801"/>
            <a:ext cx="4908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6</a:t>
            </a:r>
          </a:p>
        </p:txBody>
      </p:sp>
      <p:cxnSp>
        <p:nvCxnSpPr>
          <p:cNvPr id="15" name="Straight Connector 14"/>
          <p:cNvCxnSpPr/>
          <p:nvPr/>
        </p:nvCxnSpPr>
        <p:spPr>
          <a:xfrm rot="5400000" flipH="1" flipV="1">
            <a:off x="4948540" y="3162301"/>
            <a:ext cx="533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 flipH="1" flipV="1">
            <a:off x="6015340" y="3162301"/>
            <a:ext cx="533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590800" y="5819130"/>
            <a:ext cx="46599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alibri" pitchFamily="34" charset="0"/>
              </a:rPr>
              <a:t>Puppy age in months </a:t>
            </a:r>
          </a:p>
        </p:txBody>
      </p:sp>
      <p:sp>
        <p:nvSpPr>
          <p:cNvPr id="25" name="Up Arrow 24"/>
          <p:cNvSpPr/>
          <p:nvPr/>
        </p:nvSpPr>
        <p:spPr>
          <a:xfrm rot="10800000" flipH="1">
            <a:off x="1796142" y="2028663"/>
            <a:ext cx="563881" cy="92652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655530" y="1395990"/>
            <a:ext cx="8451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L3s</a:t>
            </a:r>
          </a:p>
        </p:txBody>
      </p:sp>
      <p:grpSp>
        <p:nvGrpSpPr>
          <p:cNvPr id="10" name="Group 33"/>
          <p:cNvGrpSpPr/>
          <p:nvPr/>
        </p:nvGrpSpPr>
        <p:grpSpPr>
          <a:xfrm>
            <a:off x="5768520" y="3547583"/>
            <a:ext cx="1747364" cy="1422975"/>
            <a:chOff x="5402437" y="3124200"/>
            <a:chExt cx="1354858" cy="1422975"/>
          </a:xfrm>
        </p:grpSpPr>
        <p:sp>
          <p:nvSpPr>
            <p:cNvPr id="22" name="Up Arrow 21"/>
            <p:cNvSpPr/>
            <p:nvPr/>
          </p:nvSpPr>
          <p:spPr>
            <a:xfrm flipH="1">
              <a:off x="5455919" y="3124200"/>
              <a:ext cx="563881" cy="914400"/>
            </a:xfrm>
            <a:prstGeom prst="up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402437" y="3962400"/>
              <a:ext cx="135485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Ag/</a:t>
              </a:r>
              <a:r>
                <a:rPr lang="en-US" sz="3200" dirty="0">
                  <a:latin typeface="+mn-lt"/>
                </a:rPr>
                <a:t>MF</a:t>
              </a:r>
            </a:p>
          </p:txBody>
        </p:sp>
      </p:grp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767287" y="453788"/>
            <a:ext cx="6896534" cy="1080938"/>
          </a:xfrm>
        </p:spPr>
        <p:txBody>
          <a:bodyPr/>
          <a:lstStyle/>
          <a:p>
            <a:r>
              <a:rPr lang="en-US" dirty="0"/>
              <a:t>When should I test puppies?</a:t>
            </a:r>
          </a:p>
        </p:txBody>
      </p:sp>
      <p:cxnSp>
        <p:nvCxnSpPr>
          <p:cNvPr id="24" name="Straight Connector 23"/>
          <p:cNvCxnSpPr/>
          <p:nvPr/>
        </p:nvCxnSpPr>
        <p:spPr>
          <a:xfrm rot="5400000" flipH="1" flipV="1">
            <a:off x="7158340" y="3162301"/>
            <a:ext cx="533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179620" y="2231118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7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270119" y="2209800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8</a:t>
            </a:r>
          </a:p>
        </p:txBody>
      </p:sp>
      <p:sp>
        <p:nvSpPr>
          <p:cNvPr id="6" name="Rectangle 5"/>
          <p:cNvSpPr/>
          <p:nvPr/>
        </p:nvSpPr>
        <p:spPr>
          <a:xfrm>
            <a:off x="7361903" y="3573959"/>
            <a:ext cx="1170706" cy="214104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Test Puppies </a:t>
            </a:r>
          </a:p>
        </p:txBody>
      </p:sp>
      <p:cxnSp>
        <p:nvCxnSpPr>
          <p:cNvPr id="32" name="Straight Connector 31"/>
          <p:cNvCxnSpPr/>
          <p:nvPr/>
        </p:nvCxnSpPr>
        <p:spPr>
          <a:xfrm rot="5400000" flipH="1" flipV="1">
            <a:off x="2357740" y="3162301"/>
            <a:ext cx="533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 flipH="1" flipV="1">
            <a:off x="3195939" y="3162301"/>
            <a:ext cx="533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2595338" y="3573959"/>
            <a:ext cx="886298" cy="214104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6-8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Start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Prev.</a:t>
            </a:r>
          </a:p>
        </p:txBody>
      </p:sp>
      <p:sp>
        <p:nvSpPr>
          <p:cNvPr id="8" name="Right Arrow 7"/>
          <p:cNvSpPr/>
          <p:nvPr/>
        </p:nvSpPr>
        <p:spPr>
          <a:xfrm>
            <a:off x="2793746" y="1582624"/>
            <a:ext cx="4668441" cy="91707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2400" dirty="0"/>
              <a:t>Heartworm </a:t>
            </a:r>
            <a:r>
              <a:rPr lang="en-US" sz="2400" dirty="0" err="1"/>
              <a:t>prepatent</a:t>
            </a:r>
            <a:r>
              <a:rPr lang="en-US" sz="2400" dirty="0"/>
              <a:t> period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389059" y="2174067"/>
            <a:ext cx="4908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216085" y="2194919"/>
            <a:ext cx="4908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16289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6" grpId="0" animBg="1"/>
      <p:bldP spid="34" grpId="0" animBg="1"/>
      <p:bldP spid="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Microfilaria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Antigen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 l="2481" t="2760" r="3357" b="18588"/>
          <a:stretch>
            <a:fillRect/>
          </a:stretch>
        </p:blipFill>
        <p:spPr bwMode="auto">
          <a:xfrm>
            <a:off x="530525" y="2819400"/>
            <a:ext cx="3124200" cy="235913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2759811"/>
            <a:ext cx="3362325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116849" y="1676400"/>
            <a:ext cx="4191000" cy="4495800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CDFE5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19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MF test?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895600"/>
            <a:ext cx="4419600" cy="4623816"/>
          </a:xfrm>
        </p:spPr>
        <p:txBody>
          <a:bodyPr/>
          <a:lstStyle/>
          <a:p>
            <a:r>
              <a:rPr lang="en-US" dirty="0"/>
              <a:t>Confirms (+) Ag test</a:t>
            </a:r>
          </a:p>
          <a:p>
            <a:r>
              <a:rPr lang="en-US" dirty="0"/>
              <a:t>Identifies reservoir of infection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15000" t="41000" r="56875" b="10000"/>
          <a:stretch>
            <a:fillRect/>
          </a:stretch>
        </p:blipFill>
        <p:spPr bwMode="auto">
          <a:xfrm>
            <a:off x="5105400" y="2133600"/>
            <a:ext cx="3848878" cy="41910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210959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4864" indent="0" fontAlgn="auto">
              <a:spcAft>
                <a:spcPts val="0"/>
              </a:spcAft>
              <a:defRPr/>
            </a:pPr>
            <a:r>
              <a:rPr lang="en-US" dirty="0"/>
              <a:t>Diagnosis:  Detection of microfilariae</a:t>
            </a:r>
            <a:endParaRPr lang="en-US" sz="3600" dirty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2133600"/>
            <a:ext cx="8272211" cy="4267200"/>
          </a:xfrm>
        </p:spPr>
        <p:txBody>
          <a:bodyPr/>
          <a:lstStyle/>
          <a:p>
            <a:r>
              <a:rPr lang="en-US" dirty="0"/>
              <a:t>Examination of blood for MF</a:t>
            </a:r>
          </a:p>
          <a:p>
            <a:pPr lvl="1"/>
            <a:r>
              <a:rPr lang="en-US" dirty="0"/>
              <a:t>direct smear - detects ~75% of patent infections</a:t>
            </a:r>
          </a:p>
          <a:p>
            <a:pPr lvl="1"/>
            <a:r>
              <a:rPr lang="en-US" dirty="0"/>
              <a:t>concentrations techniques</a:t>
            </a:r>
          </a:p>
          <a:p>
            <a:pPr lvl="2"/>
            <a:r>
              <a:rPr lang="en-US" dirty="0"/>
              <a:t>Knott test</a:t>
            </a:r>
          </a:p>
          <a:p>
            <a:pPr lvl="1"/>
            <a:r>
              <a:rPr lang="en-US" dirty="0"/>
              <a:t>Must differentiate MF of </a:t>
            </a:r>
            <a:r>
              <a:rPr lang="en-US" i="1" dirty="0"/>
              <a:t>D. immitis </a:t>
            </a:r>
            <a:r>
              <a:rPr lang="en-US" dirty="0"/>
              <a:t>and </a:t>
            </a:r>
            <a:r>
              <a:rPr lang="en-US" i="1" dirty="0"/>
              <a:t>A</a:t>
            </a:r>
            <a:r>
              <a:rPr lang="en-US" dirty="0"/>
              <a:t>. </a:t>
            </a:r>
            <a:r>
              <a:rPr lang="en-US" i="1" dirty="0" err="1"/>
              <a:t>reconditum</a:t>
            </a:r>
            <a:endParaRPr lang="en-US" i="1" dirty="0"/>
          </a:p>
        </p:txBody>
      </p:sp>
      <p:pic>
        <p:nvPicPr>
          <p:cNvPr id="40964" name="Picture 4" descr="797Dimmitis"/>
          <p:cNvPicPr>
            <a:picLocks noChangeAspect="1" noChangeArrowheads="1"/>
          </p:cNvPicPr>
          <p:nvPr/>
        </p:nvPicPr>
        <p:blipFill>
          <a:blip r:embed="rId3" cstate="print"/>
          <a:srcRect l="29698" r="21481"/>
          <a:stretch>
            <a:fillRect/>
          </a:stretch>
        </p:blipFill>
        <p:spPr bwMode="auto">
          <a:xfrm rot="5400000">
            <a:off x="5426330" y="3664938"/>
            <a:ext cx="2558540" cy="3505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65" name="Picture 5" descr="Knott's Test"/>
          <p:cNvPicPr>
            <a:picLocks noChangeAspect="1" noChangeArrowheads="1"/>
          </p:cNvPicPr>
          <p:nvPr/>
        </p:nvPicPr>
        <p:blipFill>
          <a:blip r:embed="rId4" cstate="print"/>
          <a:srcRect l="14635"/>
          <a:stretch>
            <a:fillRect/>
          </a:stretch>
        </p:blipFill>
        <p:spPr bwMode="auto">
          <a:xfrm>
            <a:off x="1905000" y="4179277"/>
            <a:ext cx="2865483" cy="25175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0"/>
            <a:ext cx="8688562" cy="1080938"/>
          </a:xfrm>
        </p:spPr>
        <p:txBody>
          <a:bodyPr>
            <a:normAutofit/>
          </a:bodyPr>
          <a:lstStyle/>
          <a:p>
            <a:pPr marL="54864" indent="0" fontAlgn="auto">
              <a:spcAft>
                <a:spcPts val="0"/>
              </a:spcAft>
              <a:defRPr/>
            </a:pPr>
            <a:r>
              <a:rPr lang="en-US" sz="3200" dirty="0"/>
              <a:t>Diagnosis: Detection of microfilariae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2971800"/>
            <a:ext cx="8272211" cy="4267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000" dirty="0">
                <a:solidFill>
                  <a:srgbClr val="FF0000"/>
                </a:solidFill>
              </a:rPr>
              <a:t>Why does this not matter in a cat?</a:t>
            </a:r>
          </a:p>
        </p:txBody>
      </p:sp>
    </p:spTree>
    <p:extLst>
      <p:ext uri="{BB962C8B-B14F-4D97-AF65-F5344CB8AC3E}">
        <p14:creationId xmlns:p14="http://schemas.microsoft.com/office/powerpoint/2010/main" val="386109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4864" indent="0" fontAlgn="auto">
              <a:spcAft>
                <a:spcPts val="0"/>
              </a:spcAft>
              <a:defRPr/>
            </a:pPr>
            <a:r>
              <a:rPr lang="en-US" sz="4000" i="1" dirty="0"/>
              <a:t>Acanthocheilonema (</a:t>
            </a:r>
            <a:r>
              <a:rPr lang="en-US" sz="4000" i="1" dirty="0" err="1"/>
              <a:t>Dipetalonema</a:t>
            </a:r>
            <a:r>
              <a:rPr lang="en-US" sz="4000" i="1" dirty="0"/>
              <a:t>) </a:t>
            </a:r>
            <a:r>
              <a:rPr lang="en-US" sz="4000" i="1" dirty="0" err="1"/>
              <a:t>reconditum</a:t>
            </a:r>
            <a:endParaRPr lang="en-US" sz="4000" i="1" dirty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Adult worms in subcutaneous tissue</a:t>
            </a:r>
          </a:p>
          <a:p>
            <a:pPr>
              <a:spcBef>
                <a:spcPct val="50000"/>
              </a:spcBef>
            </a:pPr>
            <a:r>
              <a:rPr lang="en-US" dirty="0"/>
              <a:t>Microfilariae in blood</a:t>
            </a:r>
          </a:p>
          <a:p>
            <a:pPr>
              <a:spcBef>
                <a:spcPct val="50000"/>
              </a:spcBef>
            </a:pPr>
            <a:r>
              <a:rPr lang="en-US" dirty="0"/>
              <a:t>Transmitted by fleas</a:t>
            </a:r>
          </a:p>
          <a:p>
            <a:pPr>
              <a:spcBef>
                <a:spcPct val="50000"/>
              </a:spcBef>
            </a:pPr>
            <a:r>
              <a:rPr lang="en-US" dirty="0"/>
              <a:t>Nonpathogenic</a:t>
            </a:r>
          </a:p>
          <a:p>
            <a:pPr>
              <a:spcBef>
                <a:spcPct val="50000"/>
              </a:spcBef>
            </a:pPr>
            <a:r>
              <a:rPr lang="en-US" dirty="0"/>
              <a:t>Major importance</a:t>
            </a:r>
          </a:p>
          <a:p>
            <a:pPr lvl="1">
              <a:spcBef>
                <a:spcPct val="50000"/>
              </a:spcBef>
            </a:pPr>
            <a:r>
              <a:rPr lang="en-US" sz="2800" dirty="0"/>
              <a:t>Must differentiate MF of  </a:t>
            </a:r>
            <a:r>
              <a:rPr lang="en-US" sz="2800" i="1" dirty="0"/>
              <a:t>D. immitis </a:t>
            </a:r>
            <a:r>
              <a:rPr lang="en-US" sz="2800" dirty="0"/>
              <a:t>and </a:t>
            </a:r>
            <a:r>
              <a:rPr lang="en-US" sz="2800" i="1" dirty="0"/>
              <a:t>A. </a:t>
            </a:r>
            <a:r>
              <a:rPr lang="en-US" sz="2800" dirty="0"/>
              <a:t>(</a:t>
            </a:r>
            <a:r>
              <a:rPr lang="en-US" sz="2800" i="1" dirty="0"/>
              <a:t>D</a:t>
            </a:r>
            <a:r>
              <a:rPr lang="en-US" sz="2800" dirty="0"/>
              <a:t>.) </a:t>
            </a:r>
            <a:r>
              <a:rPr lang="en-US" sz="2800" i="1" dirty="0" err="1"/>
              <a:t>reconditum</a:t>
            </a:r>
            <a:endParaRPr lang="en-US" sz="2800" i="1" dirty="0"/>
          </a:p>
        </p:txBody>
      </p:sp>
      <p:pic>
        <p:nvPicPr>
          <p:cNvPr id="4" name="Picture 4" descr="ctenocephalides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84571" y="2209800"/>
            <a:ext cx="3072435" cy="26477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4864" indent="0" fontAlgn="auto">
              <a:spcAft>
                <a:spcPts val="0"/>
              </a:spcAft>
              <a:defRPr/>
            </a:pPr>
            <a:r>
              <a:rPr lang="en-US" dirty="0"/>
              <a:t>Identification of MF</a:t>
            </a:r>
          </a:p>
        </p:txBody>
      </p:sp>
      <p:graphicFrame>
        <p:nvGraphicFramePr>
          <p:cNvPr id="91216" name="Group 8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8009139"/>
              </p:ext>
            </p:extLst>
          </p:nvPr>
        </p:nvGraphicFramePr>
        <p:xfrm>
          <a:off x="152400" y="1963726"/>
          <a:ext cx="5943600" cy="4759347"/>
        </p:xfrm>
        <a:graphic>
          <a:graphicData uri="http://schemas.openxmlformats.org/drawingml/2006/table">
            <a:tbl>
              <a:tblPr/>
              <a:tblGrid>
                <a:gridCol w="18227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34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7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653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10000"/>
                        </a:spcAft>
                        <a:buClr>
                          <a:srgbClr val="66FFFF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2334" marR="1323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10000"/>
                        </a:spcAft>
                        <a:buClr>
                          <a:srgbClr val="66FFFF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D. immitis</a:t>
                      </a:r>
                    </a:p>
                  </a:txBody>
                  <a:tcPr marL="132334" marR="1323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10000"/>
                        </a:spcAft>
                        <a:buClr>
                          <a:srgbClr val="66FFFF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A. </a:t>
                      </a:r>
                      <a:r>
                        <a:rPr kumimoji="0" lang="en-US" sz="24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reconditum</a:t>
                      </a:r>
                      <a:endParaRPr kumimoji="0" lang="en-US" sz="24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2334" marR="1323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73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10000"/>
                        </a:spcAft>
                        <a:buClr>
                          <a:srgbClr val="66FFFF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Length (microns)</a:t>
                      </a:r>
                    </a:p>
                  </a:txBody>
                  <a:tcPr marL="132334" marR="1323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10000"/>
                        </a:spcAft>
                        <a:buClr>
                          <a:srgbClr val="66FFFF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286-340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10000"/>
                        </a:spcAft>
                        <a:buClr>
                          <a:srgbClr val="66FFFF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(usually &gt;300)</a:t>
                      </a:r>
                    </a:p>
                  </a:txBody>
                  <a:tcPr marL="132334" marR="1323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10000"/>
                        </a:spcAft>
                        <a:buClr>
                          <a:srgbClr val="66FFFF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258-292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10000"/>
                        </a:spcAft>
                        <a:buClr>
                          <a:srgbClr val="66FFFF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(always &lt; 300)</a:t>
                      </a:r>
                    </a:p>
                  </a:txBody>
                  <a:tcPr marL="132334" marR="1323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651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10000"/>
                        </a:spcAft>
                        <a:buClr>
                          <a:srgbClr val="66FFFF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Shape of anterior end</a:t>
                      </a:r>
                    </a:p>
                  </a:txBody>
                  <a:tcPr marL="132334" marR="1323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10000"/>
                        </a:spcAft>
                        <a:buClr>
                          <a:srgbClr val="66FFFF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tapered</a:t>
                      </a:r>
                    </a:p>
                  </a:txBody>
                  <a:tcPr marL="132334" marR="1323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10000"/>
                        </a:spcAft>
                        <a:buClr>
                          <a:srgbClr val="66FFFF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blunt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10000"/>
                        </a:spcAft>
                        <a:buClr>
                          <a:srgbClr val="66FFFF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(broom handle)</a:t>
                      </a:r>
                    </a:p>
                  </a:txBody>
                  <a:tcPr marL="132334" marR="1323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88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10000"/>
                        </a:spcAft>
                        <a:buClr>
                          <a:srgbClr val="66FFFF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Number present</a:t>
                      </a:r>
                    </a:p>
                  </a:txBody>
                  <a:tcPr marL="132334" marR="1323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10000"/>
                        </a:spcAft>
                        <a:buClr>
                          <a:srgbClr val="66FFFF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few to many</a:t>
                      </a:r>
                    </a:p>
                  </a:txBody>
                  <a:tcPr marL="132334" marR="1323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10000"/>
                        </a:spcAft>
                        <a:buClr>
                          <a:srgbClr val="66FFFF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usually few</a:t>
                      </a:r>
                    </a:p>
                  </a:txBody>
                  <a:tcPr marL="132334" marR="1323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088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10000"/>
                        </a:spcAft>
                        <a:buClr>
                          <a:srgbClr val="66FFFF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Movement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10000"/>
                        </a:spcAft>
                        <a:buClr>
                          <a:srgbClr val="66FFFF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(direct smear)</a:t>
                      </a:r>
                    </a:p>
                  </a:txBody>
                  <a:tcPr marL="132334" marR="1323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10000"/>
                        </a:spcAft>
                        <a:buClr>
                          <a:srgbClr val="66FFFF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stationary</a:t>
                      </a:r>
                    </a:p>
                  </a:txBody>
                  <a:tcPr marL="132334" marR="1323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10000"/>
                        </a:spcAft>
                        <a:buClr>
                          <a:srgbClr val="66FFFF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progressive</a:t>
                      </a:r>
                    </a:p>
                  </a:txBody>
                  <a:tcPr marL="132334" marR="1323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3037" name="Picture 50" descr="Microfilaria"/>
          <p:cNvPicPr>
            <a:picLocks noChangeAspect="1" noChangeArrowheads="1"/>
          </p:cNvPicPr>
          <p:nvPr/>
        </p:nvPicPr>
        <p:blipFill>
          <a:blip r:embed="rId3" cstate="print"/>
          <a:srcRect l="18867" r="20755"/>
          <a:stretch>
            <a:fillRect/>
          </a:stretch>
        </p:blipFill>
        <p:spPr bwMode="auto">
          <a:xfrm>
            <a:off x="6230751" y="2628900"/>
            <a:ext cx="2760849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38" name="Text Box 66"/>
          <p:cNvSpPr txBox="1">
            <a:spLocks noChangeArrowheads="1"/>
          </p:cNvSpPr>
          <p:nvPr/>
        </p:nvSpPr>
        <p:spPr bwMode="auto">
          <a:xfrm>
            <a:off x="6589973" y="3124200"/>
            <a:ext cx="838200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dirty="0">
                <a:solidFill>
                  <a:srgbClr val="FF6600"/>
                </a:solidFill>
              </a:rPr>
              <a:t>A. r.</a:t>
            </a:r>
          </a:p>
        </p:txBody>
      </p:sp>
      <p:sp>
        <p:nvSpPr>
          <p:cNvPr id="43039" name="Text Box 67"/>
          <p:cNvSpPr txBox="1">
            <a:spLocks noChangeArrowheads="1"/>
          </p:cNvSpPr>
          <p:nvPr/>
        </p:nvSpPr>
        <p:spPr bwMode="auto">
          <a:xfrm>
            <a:off x="8266981" y="4648200"/>
            <a:ext cx="9144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solidFill>
                  <a:srgbClr val="FF6600"/>
                </a:solidFill>
              </a:rPr>
              <a:t>D. </a:t>
            </a:r>
            <a:r>
              <a:rPr lang="en-US" sz="2400" dirty="0" err="1">
                <a:solidFill>
                  <a:srgbClr val="FF6600"/>
                </a:solidFill>
              </a:rPr>
              <a:t>i</a:t>
            </a:r>
            <a:r>
              <a:rPr lang="en-US" sz="2400" dirty="0">
                <a:solidFill>
                  <a:srgbClr val="FF66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617558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41" y="1978026"/>
            <a:ext cx="8925318" cy="290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06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Keeping it all straight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8" r="30734" b="7576"/>
          <a:stretch/>
        </p:blipFill>
        <p:spPr bwMode="auto">
          <a:xfrm>
            <a:off x="1905000" y="2204529"/>
            <a:ext cx="6172200" cy="4450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3614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595566"/>
            <a:ext cx="8840609" cy="180498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www.capcvet.org</a:t>
            </a:r>
          </a:p>
        </p:txBody>
      </p:sp>
    </p:spTree>
    <p:extLst>
      <p:ext uri="{BB962C8B-B14F-4D97-AF65-F5344CB8AC3E}">
        <p14:creationId xmlns:p14="http://schemas.microsoft.com/office/powerpoint/2010/main" val="255207091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0000" r="30417" b="10740"/>
          <a:stretch/>
        </p:blipFill>
        <p:spPr>
          <a:xfrm>
            <a:off x="1066800" y="2078280"/>
            <a:ext cx="7230454" cy="463268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heartwormtoolkit.com</a:t>
            </a:r>
          </a:p>
        </p:txBody>
      </p:sp>
    </p:spTree>
    <p:extLst>
      <p:ext uri="{BB962C8B-B14F-4D97-AF65-F5344CB8AC3E}">
        <p14:creationId xmlns:p14="http://schemas.microsoft.com/office/powerpoint/2010/main" val="12416308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304800"/>
            <a:ext cx="6600825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1579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457200"/>
            <a:ext cx="8181975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38200" y="1676400"/>
            <a:ext cx="5334000" cy="4912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/>
          <p:nvPr/>
        </p:nvGrpSpPr>
        <p:grpSpPr>
          <a:xfrm>
            <a:off x="6723348" y="1828800"/>
            <a:ext cx="941284" cy="757948"/>
            <a:chOff x="6570948" y="1828800"/>
            <a:chExt cx="941284" cy="757948"/>
          </a:xfrm>
        </p:grpSpPr>
        <p:sp>
          <p:nvSpPr>
            <p:cNvPr id="3" name="TextBox 2"/>
            <p:cNvSpPr txBox="1"/>
            <p:nvPr/>
          </p:nvSpPr>
          <p:spPr>
            <a:xfrm>
              <a:off x="6570948" y="1828800"/>
              <a:ext cx="9412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CDFE5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O 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DFE5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O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CDFE5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 rot="5400000" flipH="1">
              <a:off x="6892293" y="2174765"/>
              <a:ext cx="3007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CDFE5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)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723348" y="3886200"/>
            <a:ext cx="941284" cy="838199"/>
            <a:chOff x="6707790" y="4419600"/>
            <a:chExt cx="941284" cy="838199"/>
          </a:xfrm>
        </p:grpSpPr>
        <p:sp>
          <p:nvSpPr>
            <p:cNvPr id="10" name="TextBox 9"/>
            <p:cNvSpPr txBox="1"/>
            <p:nvPr/>
          </p:nvSpPr>
          <p:spPr>
            <a:xfrm>
              <a:off x="6707790" y="4419600"/>
              <a:ext cx="9412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CDFE5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O 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DFE5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O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CDFE5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6200000" flipH="1">
              <a:off x="7044450" y="4869003"/>
              <a:ext cx="2543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CDFE5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)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815947" y="5613027"/>
            <a:ext cx="861133" cy="863972"/>
            <a:chOff x="6667679" y="5562600"/>
            <a:chExt cx="861133" cy="863972"/>
          </a:xfrm>
        </p:grpSpPr>
        <p:sp>
          <p:nvSpPr>
            <p:cNvPr id="12" name="TextBox 11"/>
            <p:cNvSpPr txBox="1"/>
            <p:nvPr/>
          </p:nvSpPr>
          <p:spPr>
            <a:xfrm>
              <a:off x="6667679" y="5562600"/>
              <a:ext cx="86113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CDFE5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X 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DFE5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X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CDFE5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 rot="16200000" flipH="1">
              <a:off x="6920356" y="6037776"/>
              <a:ext cx="2543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CDFE5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)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723348" y="2743200"/>
            <a:ext cx="941284" cy="687288"/>
            <a:chOff x="6723348" y="3027402"/>
            <a:chExt cx="941284" cy="687288"/>
          </a:xfrm>
        </p:grpSpPr>
        <p:sp>
          <p:nvSpPr>
            <p:cNvPr id="9" name="TextBox 8"/>
            <p:cNvSpPr txBox="1"/>
            <p:nvPr/>
          </p:nvSpPr>
          <p:spPr>
            <a:xfrm>
              <a:off x="6723348" y="3027402"/>
              <a:ext cx="9412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CDFE5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O 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DFE5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O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CDFE5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837160" y="3191470"/>
              <a:ext cx="7857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CDFE5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___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33400" y="3168879"/>
            <a:ext cx="8181975" cy="1446550"/>
          </a:xfrm>
          <a:prstGeom prst="rect">
            <a:avLst/>
          </a:prstGeom>
          <a:solidFill>
            <a:srgbClr val="FFFFFF"/>
          </a:solidFill>
          <a:ln w="76200" cap="rnd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66C7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Pulmonary thromboembolism (PTE) after treatment</a:t>
            </a:r>
          </a:p>
        </p:txBody>
      </p:sp>
    </p:spTree>
    <p:extLst>
      <p:ext uri="{BB962C8B-B14F-4D97-AF65-F5344CB8AC3E}">
        <p14:creationId xmlns:p14="http://schemas.microsoft.com/office/powerpoint/2010/main" val="29280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5E01A561-0E2D-D643-A784-A3437DBAD30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85800"/>
            <a:ext cx="8258175" cy="52495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10200" y="6324600"/>
            <a:ext cx="3057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CDFE5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Courtesy of Dr. Steve Jones</a:t>
            </a:r>
          </a:p>
        </p:txBody>
      </p:sp>
    </p:spTree>
    <p:extLst>
      <p:ext uri="{BB962C8B-B14F-4D97-AF65-F5344CB8AC3E}">
        <p14:creationId xmlns:p14="http://schemas.microsoft.com/office/powerpoint/2010/main" val="4398857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Pulmonary Thromboembolism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897" y="2417697"/>
            <a:ext cx="8272211" cy="367830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3600" dirty="0"/>
              <a:t>More worms, more pathology </a:t>
            </a:r>
          </a:p>
          <a:p>
            <a:pPr>
              <a:lnSpc>
                <a:spcPct val="90000"/>
              </a:lnSpc>
            </a:pPr>
            <a:r>
              <a:rPr lang="en-US" sz="3600" dirty="0"/>
              <a:t>Clinical Signs of embolism = fever, cough, hemoptysis</a:t>
            </a:r>
          </a:p>
          <a:p>
            <a:pPr>
              <a:lnSpc>
                <a:spcPct val="90000"/>
              </a:lnSpc>
            </a:pPr>
            <a:r>
              <a:rPr lang="en-US" sz="3200" dirty="0"/>
              <a:t>Usually evident within 7-10 days but may occur for up to 4 weeks post-</a:t>
            </a:r>
            <a:r>
              <a:rPr lang="en-US" sz="3200" dirty="0" err="1"/>
              <a:t>Tx</a:t>
            </a:r>
            <a:endParaRPr lang="en-US" sz="3200" dirty="0"/>
          </a:p>
          <a:p>
            <a:pPr marL="0" indent="0">
              <a:buNone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15657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10603"/>
            <a:ext cx="7697961" cy="1080938"/>
          </a:xfrm>
        </p:spPr>
        <p:txBody>
          <a:bodyPr>
            <a:noAutofit/>
          </a:bodyPr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dirty="0"/>
              <a:t>No Known Tests Are Predictive For When Thromboembolism Will Occur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2057400"/>
            <a:ext cx="6887389" cy="3599316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PTE and adulticide therapy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pulmonary damage 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inevitable consequence of successful adulticide therapy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The potential reason people have become scared of adulticide therapy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6096000" y="4343400"/>
            <a:ext cx="27590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CDFE5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7170" name="Picture 2" descr="http://www.hitchcockwiki.com/gallery/43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114800"/>
            <a:ext cx="2819400" cy="26379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4038600"/>
            <a:ext cx="1981200" cy="264159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1853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dirty="0" err="1"/>
              <a:t>Adulticide</a:t>
            </a:r>
            <a:r>
              <a:rPr lang="en-US" dirty="0"/>
              <a:t> Therapy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sz="2400" dirty="0"/>
              <a:t>Melarsomine dihydrochloride (Immiticide®/Diroban®)</a:t>
            </a:r>
          </a:p>
          <a:p>
            <a:pPr lvl="1" eaLnBrk="1" hangingPunct="1"/>
            <a:r>
              <a:rPr lang="en-US" dirty="0"/>
              <a:t>standard 2-dose regimen</a:t>
            </a:r>
          </a:p>
          <a:p>
            <a:pPr lvl="2" eaLnBrk="1" hangingPunct="1"/>
            <a:r>
              <a:rPr lang="en-US" dirty="0"/>
              <a:t>2 IM injections, each at 2.5 mg/kg, 24 hr apart </a:t>
            </a:r>
            <a:endParaRPr lang="en-US" sz="1600" dirty="0"/>
          </a:p>
          <a:p>
            <a:pPr lvl="1" eaLnBrk="1" hangingPunct="1"/>
            <a:r>
              <a:rPr lang="en-US" sz="1800" dirty="0">
                <a:solidFill>
                  <a:srgbClr val="FF6600"/>
                </a:solidFill>
              </a:rPr>
              <a:t>3-dose regimen dogs </a:t>
            </a:r>
          </a:p>
          <a:p>
            <a:pPr lvl="2" eaLnBrk="1" hangingPunct="1"/>
            <a:r>
              <a:rPr lang="en-US" sz="1600" dirty="0"/>
              <a:t>1 injection at 2.5 mg/kg, 1 month later give 2 dose regimen</a:t>
            </a:r>
          </a:p>
          <a:p>
            <a:pPr lvl="2" eaLnBrk="1" hangingPunct="1"/>
            <a:r>
              <a:rPr lang="en-US" sz="1600" dirty="0"/>
              <a:t>increase in safety and efficacy with 3-dose regimen</a:t>
            </a:r>
          </a:p>
          <a:p>
            <a:pPr lvl="2" eaLnBrk="1" hangingPunct="1"/>
            <a:r>
              <a:rPr lang="en-US" sz="2400" b="1" dirty="0">
                <a:solidFill>
                  <a:srgbClr val="FF0000"/>
                </a:solidFill>
              </a:rPr>
              <a:t>RECOMMENDED</a:t>
            </a:r>
          </a:p>
          <a:p>
            <a:pPr eaLnBrk="1" hangingPunct="1"/>
            <a:r>
              <a:rPr lang="en-US" sz="2400" dirty="0"/>
              <a:t>Repeat HW Ag test at 9 months after treatment to confirm treatment success</a:t>
            </a:r>
          </a:p>
          <a:p>
            <a:pPr lvl="1"/>
            <a:r>
              <a:rPr lang="en-US" sz="1800" dirty="0"/>
              <a:t>AHS recommended</a:t>
            </a:r>
          </a:p>
        </p:txBody>
      </p:sp>
    </p:spTree>
    <p:extLst>
      <p:ext uri="{BB962C8B-B14F-4D97-AF65-F5344CB8AC3E}">
        <p14:creationId xmlns:p14="http://schemas.microsoft.com/office/powerpoint/2010/main" val="90008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904452" y="4360902"/>
            <a:ext cx="1493519" cy="0"/>
          </a:xfrm>
          <a:prstGeom prst="line">
            <a:avLst/>
          </a:prstGeom>
          <a:ln w="762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 flipH="1" flipV="1">
            <a:off x="1531072" y="4360902"/>
            <a:ext cx="685800" cy="0"/>
          </a:xfrm>
          <a:prstGeom prst="line">
            <a:avLst/>
          </a:prstGeom>
          <a:ln w="762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 flipH="1" flipV="1">
            <a:off x="3055071" y="4360902"/>
            <a:ext cx="685800" cy="0"/>
          </a:xfrm>
          <a:prstGeom prst="line">
            <a:avLst/>
          </a:prstGeom>
          <a:ln w="762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780312" y="4780002"/>
            <a:ext cx="17604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latin typeface="Corbel"/>
              </a:rPr>
              <a:t>0	      	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730306" y="3311604"/>
            <a:ext cx="1781257" cy="55399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prstClr val="black"/>
                </a:solidFill>
                <a:latin typeface="Corbel"/>
              </a:rPr>
              <a:t>I	     		II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684933" y="2756099"/>
            <a:ext cx="23407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latin typeface="Corbel"/>
              </a:rPr>
              <a:t>Melarsomine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28600" y="3080771"/>
            <a:ext cx="1369286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000" b="1" dirty="0">
                <a:latin typeface="Corbel"/>
              </a:rPr>
              <a:t>Ag +</a:t>
            </a:r>
          </a:p>
          <a:p>
            <a:r>
              <a:rPr lang="en-US" sz="3000" b="1" dirty="0">
                <a:latin typeface="Corbel"/>
              </a:rPr>
              <a:t>mf test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47764" y="5670956"/>
            <a:ext cx="114633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latin typeface="Corbel"/>
              </a:rPr>
              <a:t>DAYS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07661" y="1066800"/>
            <a:ext cx="8272212" cy="988332"/>
          </a:xfrm>
        </p:spPr>
        <p:txBody>
          <a:bodyPr>
            <a:normAutofit fontScale="90000"/>
          </a:bodyPr>
          <a:lstStyle/>
          <a:p>
            <a:r>
              <a:rPr lang="en-US" dirty="0"/>
              <a:t>The 2-dose vs. 3-dose protocol</a:t>
            </a:r>
            <a:br>
              <a:rPr lang="en-US" dirty="0"/>
            </a:b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753269" y="3333570"/>
            <a:ext cx="2247731" cy="55399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</a:rPr>
              <a:t>I	     		II/III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47617" y="2758157"/>
            <a:ext cx="23407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latin typeface="Corbel"/>
              </a:rPr>
              <a:t>Melarsomine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19515" y="3102737"/>
            <a:ext cx="1308563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000" b="1" dirty="0">
                <a:latin typeface="Calibri" panose="020F0502020204030204" pitchFamily="34" charset="0"/>
              </a:rPr>
              <a:t>Ag +</a:t>
            </a:r>
          </a:p>
          <a:p>
            <a:r>
              <a:rPr lang="en-US" sz="3000" b="1" dirty="0">
                <a:latin typeface="Calibri" panose="020F0502020204030204" pitchFamily="34" charset="0"/>
              </a:rPr>
              <a:t>mf test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28078" y="5555159"/>
            <a:ext cx="23326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</a:rPr>
              <a:t>MONTHS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5908231" y="4532724"/>
            <a:ext cx="1493519" cy="0"/>
          </a:xfrm>
          <a:prstGeom prst="line">
            <a:avLst/>
          </a:prstGeom>
          <a:ln w="762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 flipH="1" flipV="1">
            <a:off x="5504717" y="4532724"/>
            <a:ext cx="685800" cy="0"/>
          </a:xfrm>
          <a:prstGeom prst="line">
            <a:avLst/>
          </a:prstGeom>
          <a:ln w="762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 flipH="1" flipV="1">
            <a:off x="7058850" y="4532724"/>
            <a:ext cx="685800" cy="0"/>
          </a:xfrm>
          <a:prstGeom prst="line">
            <a:avLst/>
          </a:prstGeom>
          <a:ln w="762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723883" y="4826397"/>
            <a:ext cx="17972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orbel"/>
              </a:rPr>
              <a:t>0	      	1</a:t>
            </a:r>
          </a:p>
        </p:txBody>
      </p:sp>
    </p:spTree>
    <p:extLst>
      <p:ext uri="{BB962C8B-B14F-4D97-AF65-F5344CB8AC3E}">
        <p14:creationId xmlns:p14="http://schemas.microsoft.com/office/powerpoint/2010/main" val="283511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4" grpId="0" animBg="1"/>
      <p:bldP spid="15" grpId="0"/>
      <p:bldP spid="19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dirty="0"/>
              <a:t>Efficacy and Safety of 3-Dose Schedule for Melarsomine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272211" cy="3678303"/>
          </a:xfrm>
        </p:spPr>
        <p:txBody>
          <a:bodyPr>
            <a:noAutofit/>
          </a:bodyPr>
          <a:lstStyle/>
          <a:p>
            <a:pPr eaLnBrk="1" hangingPunct="1"/>
            <a:r>
              <a:rPr lang="en-US" sz="2400" dirty="0"/>
              <a:t>Standard 2-dose regimen</a:t>
            </a:r>
          </a:p>
          <a:p>
            <a:pPr lvl="1" eaLnBrk="1" hangingPunct="1"/>
            <a:r>
              <a:rPr lang="en-US" sz="2000" dirty="0"/>
              <a:t>Kills &gt;90% of adult worms and 4-month-old larvae</a:t>
            </a:r>
          </a:p>
          <a:p>
            <a:pPr eaLnBrk="1" hangingPunct="1"/>
            <a:r>
              <a:rPr lang="en-US" sz="2400" dirty="0">
                <a:solidFill>
                  <a:srgbClr val="FF0000"/>
                </a:solidFill>
              </a:rPr>
              <a:t>Alternate or 3-dose regimen</a:t>
            </a:r>
          </a:p>
          <a:p>
            <a:pPr lvl="1" eaLnBrk="1" hangingPunct="1"/>
            <a:r>
              <a:rPr lang="en-US" sz="2000" dirty="0"/>
              <a:t>First dose kills ~50% of worms</a:t>
            </a:r>
          </a:p>
          <a:p>
            <a:pPr lvl="2" eaLnBrk="1" hangingPunct="1"/>
            <a:r>
              <a:rPr lang="en-US" sz="1800" dirty="0"/>
              <a:t>Diminishes degree of insult to pulmonary vasculature and tissue </a:t>
            </a:r>
          </a:p>
          <a:p>
            <a:pPr lvl="1" eaLnBrk="1" hangingPunct="1"/>
            <a:r>
              <a:rPr lang="en-US" sz="2000" dirty="0"/>
              <a:t>Remaining 2 doses 1-2 months later gives ~99% efficacy on adult worms 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BOTTOM LINE: 3-DOSE KILLS MORE WORMS</a:t>
            </a:r>
          </a:p>
          <a:p>
            <a:pPr marL="768096" lvl="2" indent="0" eaLnBrk="1" hangingPunct="1">
              <a:buNone/>
            </a:pPr>
            <a:endParaRPr lang="en-US" sz="1800" dirty="0"/>
          </a:p>
          <a:p>
            <a:pPr lvl="2" eaLnBrk="1" hangingPunct="1"/>
            <a:endParaRPr lang="en-US" sz="1800" dirty="0"/>
          </a:p>
          <a:p>
            <a:pPr eaLnBrk="1" hangingPunct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0531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9000" y="1828799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5 worms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52800" y="4419600"/>
            <a:ext cx="327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50 worms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66800" y="1828798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2-dose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66800" y="4419599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2-dose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77000" y="4419598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3-dose</a:t>
            </a:r>
          </a:p>
        </p:txBody>
      </p:sp>
      <p:sp>
        <p:nvSpPr>
          <p:cNvPr id="7" name="&quot;No&quot; Symbol 6"/>
          <p:cNvSpPr/>
          <p:nvPr/>
        </p:nvSpPr>
        <p:spPr>
          <a:xfrm>
            <a:off x="3297115" y="799737"/>
            <a:ext cx="2667000" cy="2667000"/>
          </a:xfrm>
          <a:prstGeom prst="noSmoking">
            <a:avLst>
              <a:gd name="adj" fmla="val 665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2500" y="5151566"/>
            <a:ext cx="2590800" cy="15696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5 worms</a:t>
            </a:r>
          </a:p>
          <a:p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Still alive</a:t>
            </a:r>
          </a:p>
        </p:txBody>
      </p:sp>
      <p:sp>
        <p:nvSpPr>
          <p:cNvPr id="9" name="&quot;No&quot; Symbol 8"/>
          <p:cNvSpPr/>
          <p:nvPr/>
        </p:nvSpPr>
        <p:spPr>
          <a:xfrm>
            <a:off x="3297115" y="3501596"/>
            <a:ext cx="2667000" cy="2667000"/>
          </a:xfrm>
          <a:prstGeom prst="noSmoking">
            <a:avLst>
              <a:gd name="adj" fmla="val 665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83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09599"/>
            <a:ext cx="7239000" cy="5699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147282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sz="3200" dirty="0"/>
              <a:t>Current Rec’d of AHS For Improving </a:t>
            </a:r>
            <a:br>
              <a:rPr lang="en-US" sz="3200" dirty="0"/>
            </a:br>
            <a:r>
              <a:rPr lang="en-US" sz="3200" dirty="0"/>
              <a:t>Safety of Heartworm Treatment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2800" dirty="0"/>
              <a:t>Use 3-injection protocol for all heartworm infections</a:t>
            </a:r>
          </a:p>
          <a:p>
            <a:pPr eaLnBrk="1" hangingPunct="1"/>
            <a:r>
              <a:rPr lang="en-US" sz="2800" dirty="0"/>
              <a:t>Start ML preventive at time of diagnosis prior to </a:t>
            </a:r>
            <a:r>
              <a:rPr lang="en-US" sz="2800" dirty="0" err="1"/>
              <a:t>melarsomine</a:t>
            </a:r>
            <a:r>
              <a:rPr lang="en-US" sz="2800" dirty="0"/>
              <a:t> </a:t>
            </a:r>
            <a:r>
              <a:rPr lang="en-US" sz="2800" dirty="0" err="1"/>
              <a:t>Tx</a:t>
            </a:r>
            <a:endParaRPr lang="en-US" sz="2800" dirty="0"/>
          </a:p>
          <a:p>
            <a:pPr lvl="1" eaLnBrk="1" hangingPunct="1"/>
            <a:r>
              <a:rPr lang="en-US" sz="2400" dirty="0"/>
              <a:t>Prevent further infection</a:t>
            </a:r>
          </a:p>
          <a:p>
            <a:pPr eaLnBrk="1" hangingPunct="1"/>
            <a:r>
              <a:rPr lang="en-US" sz="2800" dirty="0"/>
              <a:t>Per AHS guidelines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81521" r="2550" b="65083"/>
          <a:stretch>
            <a:fillRect/>
          </a:stretch>
        </p:blipFill>
        <p:spPr bwMode="auto">
          <a:xfrm>
            <a:off x="7296193" y="5257800"/>
            <a:ext cx="138049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5545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851242" y="4246602"/>
            <a:ext cx="6477000" cy="0"/>
          </a:xfrm>
          <a:prstGeom prst="line">
            <a:avLst/>
          </a:prstGeom>
          <a:ln w="762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 flipH="1" flipV="1">
            <a:off x="1813142" y="4284702"/>
            <a:ext cx="685800" cy="0"/>
          </a:xfrm>
          <a:prstGeom prst="line">
            <a:avLst/>
          </a:prstGeom>
          <a:ln w="762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 flipH="1" flipV="1">
            <a:off x="3238500" y="4303812"/>
            <a:ext cx="685800" cy="0"/>
          </a:xfrm>
          <a:prstGeom prst="line">
            <a:avLst/>
          </a:prstGeom>
          <a:ln w="762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 flipH="1" flipV="1">
            <a:off x="4615612" y="4303812"/>
            <a:ext cx="685800" cy="0"/>
          </a:xfrm>
          <a:prstGeom prst="line">
            <a:avLst/>
          </a:prstGeom>
          <a:ln w="762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 flipH="1" flipV="1">
            <a:off x="5905500" y="4303812"/>
            <a:ext cx="685800" cy="0"/>
          </a:xfrm>
          <a:prstGeom prst="line">
            <a:avLst/>
          </a:prstGeom>
          <a:ln w="762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 flipH="1" flipV="1">
            <a:off x="7429500" y="4284702"/>
            <a:ext cx="685800" cy="0"/>
          </a:xfrm>
          <a:prstGeom prst="line">
            <a:avLst/>
          </a:prstGeom>
          <a:ln w="762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981200" y="4791412"/>
            <a:ext cx="63470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Arial" charset="0"/>
              </a:rPr>
              <a:t>0	      	1			2			3            4         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20309" y="3541692"/>
            <a:ext cx="5180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</a:rPr>
              <a:t>ML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09263" y="3560802"/>
            <a:ext cx="5180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</a:rPr>
              <a:t>ML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91909" y="3566798"/>
            <a:ext cx="5180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</a:rPr>
              <a:t>ML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08250" y="3541692"/>
            <a:ext cx="5180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</a:rPr>
              <a:t>ML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478845" y="3531952"/>
            <a:ext cx="5180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</a:rPr>
              <a:t>ML</a:t>
            </a:r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Heartworm Treatment Summary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81400" y="5486531"/>
            <a:ext cx="23326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</a:rPr>
              <a:t>MONTHS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98465" y="1548245"/>
            <a:ext cx="7388561" cy="923330"/>
          </a:xfrm>
          <a:prstGeom prst="rect">
            <a:avLst/>
          </a:prstGeom>
          <a:solidFill>
            <a:schemeClr val="bg1"/>
          </a:solidFill>
          <a:ln w="76200" cap="rnd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</a:rPr>
              <a:t>But it is not that simple…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44844" y="3027968"/>
            <a:ext cx="1786066" cy="55399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</a:rPr>
              <a:t>I	     	II/III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92746" y="2498802"/>
            <a:ext cx="189026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>
                <a:latin typeface="Calibri" panose="020F0502020204030204" pitchFamily="34" charset="0"/>
              </a:rPr>
              <a:t>Immiticide</a:t>
            </a:r>
            <a:endParaRPr lang="en-US" sz="3000" b="1" dirty="0">
              <a:latin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21799" y="3732007"/>
            <a:ext cx="1308563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000" b="1" dirty="0">
                <a:latin typeface="Calibri" panose="020F0502020204030204" pitchFamily="34" charset="0"/>
              </a:rPr>
              <a:t>Ag +</a:t>
            </a:r>
          </a:p>
          <a:p>
            <a:r>
              <a:rPr lang="en-US" sz="3000" b="1" dirty="0">
                <a:latin typeface="Calibri" panose="020F0502020204030204" pitchFamily="34" charset="0"/>
              </a:rPr>
              <a:t>mf test</a:t>
            </a:r>
          </a:p>
        </p:txBody>
      </p:sp>
    </p:spTree>
    <p:extLst>
      <p:ext uri="{BB962C8B-B14F-4D97-AF65-F5344CB8AC3E}">
        <p14:creationId xmlns:p14="http://schemas.microsoft.com/office/powerpoint/2010/main" val="140157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Doxycycline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639" y="2667000"/>
            <a:ext cx="6887389" cy="3599316"/>
          </a:xfrm>
        </p:spPr>
        <p:txBody>
          <a:bodyPr>
            <a:normAutofit/>
          </a:bodyPr>
          <a:lstStyle/>
          <a:p>
            <a:r>
              <a:rPr lang="en-US" i="1" dirty="0" err="1"/>
              <a:t>Wolbachia</a:t>
            </a:r>
            <a:endParaRPr lang="en-US" dirty="0"/>
          </a:p>
          <a:p>
            <a:pPr lvl="1"/>
            <a:r>
              <a:rPr lang="en-US" dirty="0"/>
              <a:t>Endosymbiont of filarial worms</a:t>
            </a:r>
          </a:p>
          <a:p>
            <a:r>
              <a:rPr lang="en-US" dirty="0"/>
              <a:t>Potentially reduces risk of thromboembolism </a:t>
            </a:r>
            <a:r>
              <a:rPr lang="en-US" sz="2000" dirty="0"/>
              <a:t>(Kramer et al. Vet Para. </a:t>
            </a:r>
            <a:r>
              <a:rPr lang="en-US" sz="2000" b="1" dirty="0"/>
              <a:t>176</a:t>
            </a:r>
            <a:r>
              <a:rPr lang="en-US" sz="2000" dirty="0"/>
              <a:t> pp. 357-360)</a:t>
            </a:r>
          </a:p>
          <a:p>
            <a:r>
              <a:rPr lang="en-US" dirty="0"/>
              <a:t>For 28 days  prior to adulticide treatment</a:t>
            </a:r>
          </a:p>
          <a:p>
            <a:r>
              <a:rPr lang="en-US" dirty="0"/>
              <a:t>10 mg/kg BID for 28 days</a:t>
            </a:r>
          </a:p>
          <a:p>
            <a:endParaRPr lang="en-US" dirty="0"/>
          </a:p>
          <a:p>
            <a:pPr marL="118872" indent="0">
              <a:buNone/>
            </a:pP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84547" y="619362"/>
            <a:ext cx="3238938" cy="24296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7829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62" t="8634" r="3716" b="10937"/>
          <a:stretch/>
        </p:blipFill>
        <p:spPr bwMode="auto">
          <a:xfrm>
            <a:off x="76200" y="990600"/>
            <a:ext cx="7539789" cy="5586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s://d3ft8sckhnqim2.cloudfront.net/images/American-Heartworm-Society.png?13904290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52400"/>
            <a:ext cx="2028825" cy="684835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62618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851242" y="4246602"/>
            <a:ext cx="6477000" cy="0"/>
          </a:xfrm>
          <a:prstGeom prst="line">
            <a:avLst/>
          </a:prstGeom>
          <a:ln w="762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 flipH="1" flipV="1">
            <a:off x="1813142" y="4284702"/>
            <a:ext cx="685800" cy="0"/>
          </a:xfrm>
          <a:prstGeom prst="line">
            <a:avLst/>
          </a:prstGeom>
          <a:ln w="762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 flipH="1" flipV="1">
            <a:off x="3238500" y="4303812"/>
            <a:ext cx="685800" cy="0"/>
          </a:xfrm>
          <a:prstGeom prst="line">
            <a:avLst/>
          </a:prstGeom>
          <a:ln w="762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 flipH="1" flipV="1">
            <a:off x="4615612" y="4303812"/>
            <a:ext cx="685800" cy="0"/>
          </a:xfrm>
          <a:prstGeom prst="line">
            <a:avLst/>
          </a:prstGeom>
          <a:ln w="762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 flipH="1" flipV="1">
            <a:off x="5905500" y="4303812"/>
            <a:ext cx="685800" cy="0"/>
          </a:xfrm>
          <a:prstGeom prst="line">
            <a:avLst/>
          </a:prstGeom>
          <a:ln w="762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 flipH="1" flipV="1">
            <a:off x="7429500" y="4284702"/>
            <a:ext cx="685800" cy="0"/>
          </a:xfrm>
          <a:prstGeom prst="line">
            <a:avLst/>
          </a:prstGeom>
          <a:ln w="762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981200" y="4791412"/>
            <a:ext cx="63470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Arial" charset="0"/>
              </a:rPr>
              <a:t>0	      	1			2			3            4         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20309" y="3541692"/>
            <a:ext cx="5180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</a:rPr>
              <a:t>ML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09263" y="3560802"/>
            <a:ext cx="5180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</a:rPr>
              <a:t>ML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91909" y="3566798"/>
            <a:ext cx="5180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</a:rPr>
              <a:t>ML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08250" y="3541692"/>
            <a:ext cx="5180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</a:rPr>
              <a:t>ML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478845" y="3531952"/>
            <a:ext cx="5180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</a:rPr>
              <a:t>ML</a:t>
            </a:r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Heartworm Treatment Summary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81400" y="5486531"/>
            <a:ext cx="23326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</a:rPr>
              <a:t>MONTHS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44844" y="3027968"/>
            <a:ext cx="1786066" cy="55399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</a:rPr>
              <a:t>I	     	II/III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92746" y="2498802"/>
            <a:ext cx="189026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>
                <a:latin typeface="Calibri" panose="020F0502020204030204" pitchFamily="34" charset="0"/>
              </a:rPr>
              <a:t>Immiticide</a:t>
            </a:r>
            <a:endParaRPr lang="en-US" sz="3000" b="1" dirty="0">
              <a:latin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21799" y="3732007"/>
            <a:ext cx="1308563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000" b="1" dirty="0">
                <a:latin typeface="Calibri" panose="020F0502020204030204" pitchFamily="34" charset="0"/>
              </a:rPr>
              <a:t>Ag +</a:t>
            </a:r>
          </a:p>
          <a:p>
            <a:r>
              <a:rPr lang="en-US" sz="3000" b="1" dirty="0">
                <a:latin typeface="Calibri" panose="020F0502020204030204" pitchFamily="34" charset="0"/>
              </a:rPr>
              <a:t>mf test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744" y="4108029"/>
            <a:ext cx="2032259" cy="130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4561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871076" y="4092275"/>
            <a:ext cx="4857750" cy="0"/>
          </a:xfrm>
          <a:prstGeom prst="line">
            <a:avLst/>
          </a:prstGeom>
          <a:ln w="762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 flipH="1" flipV="1">
            <a:off x="1842501" y="4120850"/>
            <a:ext cx="514350" cy="0"/>
          </a:xfrm>
          <a:prstGeom prst="line">
            <a:avLst/>
          </a:prstGeom>
          <a:ln w="762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 flipH="1" flipV="1">
            <a:off x="2985501" y="4120850"/>
            <a:ext cx="514350" cy="0"/>
          </a:xfrm>
          <a:prstGeom prst="line">
            <a:avLst/>
          </a:prstGeom>
          <a:ln w="762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 flipH="1" flipV="1">
            <a:off x="4128500" y="4120850"/>
            <a:ext cx="514350" cy="0"/>
          </a:xfrm>
          <a:prstGeom prst="line">
            <a:avLst/>
          </a:prstGeom>
          <a:ln w="762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 flipH="1" flipV="1">
            <a:off x="5214351" y="4120850"/>
            <a:ext cx="514350" cy="0"/>
          </a:xfrm>
          <a:prstGeom prst="line">
            <a:avLst/>
          </a:prstGeom>
          <a:ln w="762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 flipH="1" flipV="1">
            <a:off x="6357351" y="4120850"/>
            <a:ext cx="514350" cy="0"/>
          </a:xfrm>
          <a:prstGeom prst="line">
            <a:avLst/>
          </a:prstGeom>
          <a:ln w="762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922878" y="4481609"/>
            <a:ext cx="5766322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50" b="1" dirty="0">
                <a:solidFill>
                  <a:srgbClr val="474F60">
                    <a:lumMod val="20000"/>
                    <a:lumOff val="80000"/>
                  </a:srgbClr>
                </a:solidFill>
                <a:latin typeface="Arial" charset="0"/>
              </a:rPr>
              <a:t>0	      1            2            3            4          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20283" y="5372775"/>
            <a:ext cx="157447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474F60">
                    <a:lumMod val="20000"/>
                    <a:lumOff val="80000"/>
                  </a:srgbClr>
                </a:solidFill>
                <a:latin typeface="Calibri" panose="020F0502020204030204" pitchFamily="34" charset="0"/>
              </a:rPr>
              <a:t>PREVENTIVE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099929" y="3115955"/>
            <a:ext cx="1713931" cy="438582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50" b="1" dirty="0">
                <a:solidFill>
                  <a:srgbClr val="474F60">
                    <a:lumMod val="20000"/>
                    <a:lumOff val="80000"/>
                  </a:srgbClr>
                </a:solidFill>
                <a:latin typeface="Calibri" panose="020F0502020204030204" pitchFamily="34" charset="0"/>
              </a:rPr>
              <a:t>I	     II/III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130011" y="2628900"/>
            <a:ext cx="1771319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50" b="1" dirty="0" err="1">
                <a:solidFill>
                  <a:srgbClr val="474F60">
                    <a:lumMod val="20000"/>
                    <a:lumOff val="80000"/>
                  </a:srgbClr>
                </a:solidFill>
                <a:latin typeface="Calibri" panose="020F0502020204030204" pitchFamily="34" charset="0"/>
              </a:rPr>
              <a:t>Melarsomine</a:t>
            </a:r>
            <a:endParaRPr lang="en-US" sz="2250" b="1" dirty="0">
              <a:solidFill>
                <a:srgbClr val="474F60">
                  <a:lumMod val="20000"/>
                  <a:lumOff val="80000"/>
                </a:srgbClr>
              </a:solidFill>
              <a:latin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54444" y="4746519"/>
            <a:ext cx="179889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300" b="1" dirty="0">
                <a:solidFill>
                  <a:srgbClr val="E66C7D">
                    <a:lumMod val="75000"/>
                  </a:srgbClr>
                </a:solidFill>
                <a:latin typeface="Calibri" panose="020F0502020204030204" pitchFamily="34" charset="0"/>
              </a:rPr>
              <a:t>MONTHS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86700" y="4129057"/>
            <a:ext cx="1264320" cy="715581"/>
          </a:xfrm>
          <a:prstGeom prst="rect">
            <a:avLst/>
          </a:prstGeom>
          <a:solidFill>
            <a:schemeClr val="bg1"/>
          </a:solidFill>
          <a:ln w="76200" cap="rnd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b="1" dirty="0">
                <a:solidFill>
                  <a:srgbClr val="E66C7D">
                    <a:lumMod val="75000"/>
                  </a:srgbClr>
                </a:solidFill>
                <a:latin typeface="Calibri" panose="020F0502020204030204" pitchFamily="34" charset="0"/>
              </a:rPr>
              <a:t>Doxy</a:t>
            </a:r>
          </a:p>
        </p:txBody>
      </p:sp>
      <p:sp>
        <p:nvSpPr>
          <p:cNvPr id="3" name="Right Triangle 2"/>
          <p:cNvSpPr/>
          <p:nvPr/>
        </p:nvSpPr>
        <p:spPr>
          <a:xfrm>
            <a:off x="4261390" y="3627034"/>
            <a:ext cx="1307041" cy="993365"/>
          </a:xfrm>
          <a:prstGeom prst="rtTriangle">
            <a:avLst/>
          </a:prstGeom>
          <a:solidFill>
            <a:schemeClr val="bg1"/>
          </a:solidFill>
          <a:ln w="762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1">
            <a:no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474F60">
                    <a:lumMod val="20000"/>
                    <a:lumOff val="80000"/>
                  </a:srgbClr>
                </a:solidFill>
                <a:latin typeface="Calibri" panose="020F0502020204030204" pitchFamily="34" charset="0"/>
              </a:rPr>
              <a:t>Steroids</a:t>
            </a:r>
          </a:p>
        </p:txBody>
      </p:sp>
      <p:sp>
        <p:nvSpPr>
          <p:cNvPr id="29" name="Right Triangle 28"/>
          <p:cNvSpPr/>
          <p:nvPr/>
        </p:nvSpPr>
        <p:spPr>
          <a:xfrm>
            <a:off x="5471526" y="3627034"/>
            <a:ext cx="1307041" cy="993365"/>
          </a:xfrm>
          <a:prstGeom prst="rtTriangle">
            <a:avLst/>
          </a:prstGeom>
          <a:solidFill>
            <a:schemeClr val="bg1"/>
          </a:solidFill>
          <a:ln w="762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1">
            <a:no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474F60">
                    <a:lumMod val="20000"/>
                    <a:lumOff val="80000"/>
                  </a:srgbClr>
                </a:solidFill>
                <a:latin typeface="Calibri" panose="020F0502020204030204" pitchFamily="34" charset="0"/>
              </a:rPr>
              <a:t>Steroids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Why the extra month?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B208E50E-5DCB-4FB2-9DF8-C3E3D9E00E45}"/>
              </a:ext>
            </a:extLst>
          </p:cNvPr>
          <p:cNvSpPr/>
          <p:nvPr/>
        </p:nvSpPr>
        <p:spPr>
          <a:xfrm>
            <a:off x="2847384" y="5338663"/>
            <a:ext cx="4686300" cy="445577"/>
          </a:xfrm>
          <a:prstGeom prst="rightArrow">
            <a:avLst/>
          </a:prstGeom>
          <a:solidFill>
            <a:srgbClr val="CC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Smiley Face 11">
            <a:extLst>
              <a:ext uri="{FF2B5EF4-FFF2-40B4-BE49-F238E27FC236}">
                <a16:creationId xmlns:a16="http://schemas.microsoft.com/office/drawing/2014/main" id="{F1CF9A53-B1F4-4354-A537-E4ABF6386E11}"/>
              </a:ext>
            </a:extLst>
          </p:cNvPr>
          <p:cNvSpPr/>
          <p:nvPr/>
        </p:nvSpPr>
        <p:spPr>
          <a:xfrm>
            <a:off x="1328154" y="2410984"/>
            <a:ext cx="977487" cy="977025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Smiley Face 24">
            <a:extLst>
              <a:ext uri="{FF2B5EF4-FFF2-40B4-BE49-F238E27FC236}">
                <a16:creationId xmlns:a16="http://schemas.microsoft.com/office/drawing/2014/main" id="{75F7F168-95B4-46D4-A2D5-5FC7FAF69395}"/>
              </a:ext>
            </a:extLst>
          </p:cNvPr>
          <p:cNvSpPr/>
          <p:nvPr/>
        </p:nvSpPr>
        <p:spPr>
          <a:xfrm>
            <a:off x="2327768" y="2410984"/>
            <a:ext cx="977487" cy="977025"/>
          </a:xfrm>
          <a:prstGeom prst="smileyFace">
            <a:avLst>
              <a:gd name="adj" fmla="val -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1B5E4B3-D578-4316-AAD2-243FFFA9A8A3}"/>
              </a:ext>
            </a:extLst>
          </p:cNvPr>
          <p:cNvSpPr txBox="1"/>
          <p:nvPr/>
        </p:nvSpPr>
        <p:spPr>
          <a:xfrm>
            <a:off x="3512167" y="2394668"/>
            <a:ext cx="55175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54803D6-A381-4771-A7A8-FDB08B4D8C62}"/>
              </a:ext>
            </a:extLst>
          </p:cNvPr>
          <p:cNvSpPr txBox="1"/>
          <p:nvPr/>
        </p:nvSpPr>
        <p:spPr>
          <a:xfrm>
            <a:off x="3821089" y="2385799"/>
            <a:ext cx="55175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>
                <a:solidFill>
                  <a:schemeClr val="bg1"/>
                </a:solidFill>
              </a:rPr>
              <a:t>X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DEAE275-C2FF-4CD6-AF2A-819533C4A284}"/>
              </a:ext>
            </a:extLst>
          </p:cNvPr>
          <p:cNvGrpSpPr/>
          <p:nvPr/>
        </p:nvGrpSpPr>
        <p:grpSpPr>
          <a:xfrm>
            <a:off x="3417588" y="2384123"/>
            <a:ext cx="977487" cy="1010292"/>
            <a:chOff x="4556784" y="2035830"/>
            <a:chExt cx="1303316" cy="1347056"/>
          </a:xfrm>
        </p:grpSpPr>
        <p:sp>
          <p:nvSpPr>
            <p:cNvPr id="27" name="Smiley Face 26">
              <a:extLst>
                <a:ext uri="{FF2B5EF4-FFF2-40B4-BE49-F238E27FC236}">
                  <a16:creationId xmlns:a16="http://schemas.microsoft.com/office/drawing/2014/main" id="{380D68E6-C581-4855-A07F-C4555D8B5526}"/>
                </a:ext>
              </a:extLst>
            </p:cNvPr>
            <p:cNvSpPr/>
            <p:nvPr/>
          </p:nvSpPr>
          <p:spPr>
            <a:xfrm>
              <a:off x="4556784" y="2080186"/>
              <a:ext cx="1303316" cy="1302700"/>
            </a:xfrm>
            <a:prstGeom prst="smileyFace">
              <a:avLst>
                <a:gd name="adj" fmla="val -4653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3A5321E-8CE7-4D6E-BAC8-74CBA6051580}"/>
                </a:ext>
              </a:extLst>
            </p:cNvPr>
            <p:cNvSpPr txBox="1"/>
            <p:nvPr/>
          </p:nvSpPr>
          <p:spPr>
            <a:xfrm>
              <a:off x="4672367" y="2047657"/>
              <a:ext cx="735672" cy="10464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>
                  <a:solidFill>
                    <a:schemeClr val="bg1"/>
                  </a:solidFill>
                </a:rPr>
                <a:t>X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EA52900-0878-4FF5-AE24-35CE50439FE8}"/>
                </a:ext>
              </a:extLst>
            </p:cNvPr>
            <p:cNvSpPr txBox="1"/>
            <p:nvPr/>
          </p:nvSpPr>
          <p:spPr>
            <a:xfrm>
              <a:off x="5084263" y="2035830"/>
              <a:ext cx="735672" cy="10464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>
                  <a:solidFill>
                    <a:schemeClr val="bg1"/>
                  </a:solidFill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0543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5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medications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897" y="2493897"/>
            <a:ext cx="8272211" cy="3678303"/>
          </a:xfrm>
        </p:spPr>
        <p:txBody>
          <a:bodyPr>
            <a:noAutofit/>
          </a:bodyPr>
          <a:lstStyle/>
          <a:p>
            <a:r>
              <a:rPr lang="en-US" dirty="0"/>
              <a:t>Herbal medicines</a:t>
            </a:r>
          </a:p>
          <a:p>
            <a:pPr lvl="1"/>
            <a:r>
              <a:rPr lang="en-US" dirty="0"/>
              <a:t>None are effective</a:t>
            </a:r>
          </a:p>
          <a:p>
            <a:r>
              <a:rPr lang="en-US" dirty="0"/>
              <a:t>NSAIDs/Aspirin</a:t>
            </a:r>
          </a:p>
          <a:p>
            <a:pPr lvl="1"/>
            <a:r>
              <a:rPr lang="en-US" dirty="0"/>
              <a:t>Not recommended</a:t>
            </a:r>
          </a:p>
          <a:p>
            <a:r>
              <a:rPr lang="en-US" dirty="0"/>
              <a:t>Steroids</a:t>
            </a:r>
          </a:p>
          <a:p>
            <a:pPr lvl="1"/>
            <a:r>
              <a:rPr lang="en-US" dirty="0"/>
              <a:t>Prednisone</a:t>
            </a:r>
          </a:p>
          <a:p>
            <a:pPr lvl="2"/>
            <a:r>
              <a:rPr lang="en-US" sz="1800" dirty="0"/>
              <a:t>0.5 mg/kg BID for 1</a:t>
            </a:r>
            <a:r>
              <a:rPr lang="en-US" sz="1800" baseline="30000" dirty="0"/>
              <a:t>st</a:t>
            </a:r>
            <a:r>
              <a:rPr lang="en-US" sz="1800" dirty="0"/>
              <a:t> week</a:t>
            </a:r>
          </a:p>
          <a:p>
            <a:pPr lvl="2"/>
            <a:r>
              <a:rPr lang="en-US" sz="1800" dirty="0"/>
              <a:t>0.5 mg/kg SID for  2</a:t>
            </a:r>
            <a:r>
              <a:rPr lang="en-US" sz="1800" baseline="30000" dirty="0"/>
              <a:t>nd</a:t>
            </a:r>
            <a:r>
              <a:rPr lang="en-US" sz="1800" dirty="0"/>
              <a:t> week</a:t>
            </a:r>
          </a:p>
          <a:p>
            <a:pPr lvl="2"/>
            <a:r>
              <a:rPr lang="en-US" sz="1800" dirty="0"/>
              <a:t>0.5 mg/kg q48 h for 1-2 weeks</a:t>
            </a:r>
          </a:p>
          <a:p>
            <a:pPr lvl="2"/>
            <a:endParaRPr lang="en-US" sz="1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2078182"/>
            <a:ext cx="3126216" cy="4381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904989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851242" y="4246602"/>
            <a:ext cx="6477000" cy="0"/>
          </a:xfrm>
          <a:prstGeom prst="line">
            <a:avLst/>
          </a:prstGeom>
          <a:ln w="762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 flipH="1" flipV="1">
            <a:off x="1813142" y="4284702"/>
            <a:ext cx="685800" cy="0"/>
          </a:xfrm>
          <a:prstGeom prst="line">
            <a:avLst/>
          </a:prstGeom>
          <a:ln w="762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 flipH="1" flipV="1">
            <a:off x="3238500" y="4303812"/>
            <a:ext cx="685800" cy="0"/>
          </a:xfrm>
          <a:prstGeom prst="line">
            <a:avLst/>
          </a:prstGeom>
          <a:ln w="762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 flipH="1" flipV="1">
            <a:off x="4615612" y="4303812"/>
            <a:ext cx="685800" cy="0"/>
          </a:xfrm>
          <a:prstGeom prst="line">
            <a:avLst/>
          </a:prstGeom>
          <a:ln w="762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 flipH="1" flipV="1">
            <a:off x="5905500" y="4303812"/>
            <a:ext cx="685800" cy="0"/>
          </a:xfrm>
          <a:prstGeom prst="line">
            <a:avLst/>
          </a:prstGeom>
          <a:ln w="762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 flipH="1" flipV="1">
            <a:off x="7429500" y="4284702"/>
            <a:ext cx="685800" cy="0"/>
          </a:xfrm>
          <a:prstGeom prst="line">
            <a:avLst/>
          </a:prstGeom>
          <a:ln w="762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981200" y="4791412"/>
            <a:ext cx="63470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Arial" charset="0"/>
              </a:rPr>
              <a:t>0	      	1			2			3            4         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20309" y="3541692"/>
            <a:ext cx="5180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</a:rPr>
              <a:t>ML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09263" y="3560802"/>
            <a:ext cx="5180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</a:rPr>
              <a:t>ML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91909" y="3566798"/>
            <a:ext cx="5180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</a:rPr>
              <a:t>ML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08250" y="3541692"/>
            <a:ext cx="5180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</a:rPr>
              <a:t>ML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478845" y="3531952"/>
            <a:ext cx="5180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</a:rPr>
              <a:t>ML</a:t>
            </a:r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Heartworm Treatment Summary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81400" y="5486531"/>
            <a:ext cx="23326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</a:rPr>
              <a:t>MONTHS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44844" y="3027968"/>
            <a:ext cx="1786066" cy="55399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</a:rPr>
              <a:t>I	     	II/III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92746" y="2498802"/>
            <a:ext cx="189026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>
                <a:latin typeface="Calibri" panose="020F0502020204030204" pitchFamily="34" charset="0"/>
              </a:rPr>
              <a:t>Immiticide</a:t>
            </a:r>
            <a:endParaRPr lang="en-US" sz="3000" b="1" dirty="0">
              <a:latin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21799" y="3732007"/>
            <a:ext cx="1308563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000" b="1" dirty="0">
                <a:latin typeface="Calibri" panose="020F0502020204030204" pitchFamily="34" charset="0"/>
              </a:rPr>
              <a:t>Ag +</a:t>
            </a:r>
          </a:p>
          <a:p>
            <a:r>
              <a:rPr lang="en-US" sz="3000" b="1" dirty="0">
                <a:latin typeface="Calibri" panose="020F0502020204030204" pitchFamily="34" charset="0"/>
              </a:rPr>
              <a:t>mf test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744" y="4108029"/>
            <a:ext cx="2032259" cy="1302171"/>
          </a:xfrm>
          <a:prstGeom prst="rect">
            <a:avLst/>
          </a:prstGeom>
        </p:spPr>
      </p:pic>
      <p:sp>
        <p:nvSpPr>
          <p:cNvPr id="23" name="Right Triangle 22"/>
          <p:cNvSpPr/>
          <p:nvPr/>
        </p:nvSpPr>
        <p:spPr>
          <a:xfrm>
            <a:off x="4985543" y="3787561"/>
            <a:ext cx="1742721" cy="1324486"/>
          </a:xfrm>
          <a:prstGeom prst="rtTriangle">
            <a:avLst/>
          </a:prstGeom>
          <a:solidFill>
            <a:schemeClr val="tx1"/>
          </a:solidFill>
          <a:ln w="762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1">
            <a:no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Steroids</a:t>
            </a:r>
          </a:p>
        </p:txBody>
      </p:sp>
      <p:sp>
        <p:nvSpPr>
          <p:cNvPr id="24" name="Right Triangle 23"/>
          <p:cNvSpPr/>
          <p:nvPr/>
        </p:nvSpPr>
        <p:spPr>
          <a:xfrm>
            <a:off x="2121858" y="2869709"/>
            <a:ext cx="1742721" cy="1324486"/>
          </a:xfrm>
          <a:prstGeom prst="rtTriangle">
            <a:avLst/>
          </a:prstGeom>
          <a:solidFill>
            <a:schemeClr val="tx1"/>
          </a:solidFill>
          <a:ln w="762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1">
            <a:no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+/-Steroids</a:t>
            </a:r>
          </a:p>
        </p:txBody>
      </p:sp>
      <p:sp>
        <p:nvSpPr>
          <p:cNvPr id="26" name="Right Triangle 25"/>
          <p:cNvSpPr/>
          <p:nvPr/>
        </p:nvSpPr>
        <p:spPr>
          <a:xfrm>
            <a:off x="6304387" y="3814628"/>
            <a:ext cx="1742721" cy="1324486"/>
          </a:xfrm>
          <a:prstGeom prst="rtTriangle">
            <a:avLst/>
          </a:prstGeom>
          <a:solidFill>
            <a:schemeClr val="tx1"/>
          </a:solidFill>
          <a:ln w="762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1">
            <a:no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Steroids</a:t>
            </a:r>
          </a:p>
        </p:txBody>
      </p:sp>
    </p:spTree>
    <p:extLst>
      <p:ext uri="{BB962C8B-B14F-4D97-AF65-F5344CB8AC3E}">
        <p14:creationId xmlns:p14="http://schemas.microsoft.com/office/powerpoint/2010/main" val="91034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6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dirty="0"/>
              <a:t>EXERCISE RESTRICTION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Diagnosis</a:t>
            </a:r>
          </a:p>
          <a:p>
            <a:pPr lvl="1"/>
            <a:r>
              <a:rPr lang="en-US" dirty="0"/>
              <a:t>Reduced activity</a:t>
            </a:r>
          </a:p>
          <a:p>
            <a:r>
              <a:rPr lang="en-US" dirty="0"/>
              <a:t>Treatment</a:t>
            </a:r>
          </a:p>
          <a:p>
            <a:pPr lvl="1"/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</a:rPr>
              <a:t>After 1</a:t>
            </a:r>
            <a:r>
              <a:rPr lang="en-US" sz="3600" baseline="30000" dirty="0">
                <a:solidFill>
                  <a:srgbClr val="FF0000"/>
                </a:solidFill>
                <a:latin typeface="Calibri" panose="020F0502020204030204" pitchFamily="34" charset="0"/>
              </a:rPr>
              <a:t>st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</a:rPr>
              <a:t> dose</a:t>
            </a:r>
          </a:p>
          <a:p>
            <a:pPr lvl="1"/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</a:rPr>
              <a:t>6-8 weeks post-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</a:rPr>
              <a:t>Tx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lvl="1"/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</a:rPr>
              <a:t>Total of 10-12 weeks</a:t>
            </a:r>
            <a:endParaRPr lang="en-US" sz="3600" dirty="0">
              <a:solidFill>
                <a:srgbClr val="FF0000"/>
              </a:solidFill>
            </a:endParaRP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0632" y="2819400"/>
            <a:ext cx="3209968" cy="2407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6492" y="4934489"/>
            <a:ext cx="3097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66C7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43040527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728370" y="4454237"/>
            <a:ext cx="6477000" cy="0"/>
          </a:xfrm>
          <a:prstGeom prst="line">
            <a:avLst/>
          </a:prstGeom>
          <a:ln w="762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rot="5400000" flipH="1" flipV="1">
            <a:off x="690270" y="4492337"/>
            <a:ext cx="685800" cy="0"/>
          </a:xfrm>
          <a:prstGeom prst="line">
            <a:avLst/>
          </a:prstGeom>
          <a:ln w="762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 flipH="1" flipV="1">
            <a:off x="2214270" y="4492337"/>
            <a:ext cx="685800" cy="0"/>
          </a:xfrm>
          <a:prstGeom prst="line">
            <a:avLst/>
          </a:prstGeom>
          <a:ln w="762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 flipH="1" flipV="1">
            <a:off x="3738269" y="4492337"/>
            <a:ext cx="685800" cy="0"/>
          </a:xfrm>
          <a:prstGeom prst="line">
            <a:avLst/>
          </a:prstGeom>
          <a:ln w="762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 flipH="1" flipV="1">
            <a:off x="5186070" y="4492337"/>
            <a:ext cx="685800" cy="0"/>
          </a:xfrm>
          <a:prstGeom prst="line">
            <a:avLst/>
          </a:prstGeom>
          <a:ln w="762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 flipH="1" flipV="1">
            <a:off x="6710070" y="4492337"/>
            <a:ext cx="685800" cy="0"/>
          </a:xfrm>
          <a:prstGeom prst="line">
            <a:avLst/>
          </a:prstGeom>
          <a:ln w="762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97437" y="4973349"/>
            <a:ext cx="76530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74F60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0	      1            2            3            4         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97437" y="3749327"/>
            <a:ext cx="5180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74F6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45437" y="3768437"/>
            <a:ext cx="5180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74F6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21437" y="3768437"/>
            <a:ext cx="5180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74F6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00370" y="3768437"/>
            <a:ext cx="5180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74F6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17237" y="3768437"/>
            <a:ext cx="5180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74F6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00170" y="3152477"/>
            <a:ext cx="2218877" cy="55399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74F6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	     II/III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40282" y="2503070"/>
            <a:ext cx="229915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74F6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Melarsomine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474F6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2549237"/>
            <a:ext cx="1308563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74F6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Ag +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74F6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mf test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39528" y="5326559"/>
            <a:ext cx="23326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66C7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MONTHS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15868" y="4503279"/>
            <a:ext cx="1624740" cy="923330"/>
          </a:xfrm>
          <a:prstGeom prst="rect">
            <a:avLst/>
          </a:prstGeom>
          <a:solidFill>
            <a:schemeClr val="bg1"/>
          </a:solidFill>
          <a:ln w="76200" cap="rnd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66C7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Doxy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048842" y="711046"/>
            <a:ext cx="4757550" cy="1778169"/>
          </a:xfrm>
          <a:prstGeom prst="rect">
            <a:avLst/>
          </a:prstGeom>
          <a:solidFill>
            <a:srgbClr val="FF00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CDFE5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Exercise restriction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104482" y="4234278"/>
            <a:ext cx="2948488" cy="55399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74F6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Worm death</a:t>
            </a:r>
          </a:p>
        </p:txBody>
      </p:sp>
    </p:spTree>
    <p:extLst>
      <p:ext uri="{BB962C8B-B14F-4D97-AF65-F5344CB8AC3E}">
        <p14:creationId xmlns:p14="http://schemas.microsoft.com/office/powerpoint/2010/main" val="221723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CÃES DE DIVERSAS IDAD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133600"/>
            <a:ext cx="8321675" cy="3522663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7411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4864" indent="0" fontAlgn="auto">
              <a:spcAft>
                <a:spcPts val="0"/>
              </a:spcAft>
              <a:defRPr/>
            </a:pPr>
            <a:r>
              <a:rPr lang="en-US" dirty="0"/>
              <a:t>All Ages susceptible to infection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286000"/>
            <a:ext cx="3433226" cy="2971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2281687"/>
            <a:ext cx="4455472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97841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52400"/>
            <a:ext cx="5134836" cy="6553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968" t="91861" r="3542" b="2414"/>
          <a:stretch/>
        </p:blipFill>
        <p:spPr>
          <a:xfrm>
            <a:off x="76200" y="2731698"/>
            <a:ext cx="8921871" cy="697302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68492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524000"/>
            <a:ext cx="3642029" cy="43478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34635" y="5943600"/>
            <a:ext cx="6719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 months post treatment=positive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70703" y="544028"/>
            <a:ext cx="4234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doses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melarsomine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070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Feline HWD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Treatment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400" dirty="0"/>
              <a:t>NO satisfactory treatments</a:t>
            </a:r>
          </a:p>
          <a:p>
            <a:pPr lvl="1"/>
            <a:r>
              <a:rPr lang="en-US" sz="3000" dirty="0">
                <a:solidFill>
                  <a:srgbClr val="FF0000"/>
                </a:solidFill>
              </a:rPr>
              <a:t>arsenical drugs are highly toxic in cats</a:t>
            </a:r>
          </a:p>
          <a:p>
            <a:r>
              <a:rPr lang="en-US" sz="3400" dirty="0"/>
              <a:t>Severely affected cats have poor prognosis</a:t>
            </a:r>
          </a:p>
          <a:p>
            <a:r>
              <a:rPr lang="en-US" sz="3400" dirty="0"/>
              <a:t>Prophylaxis with monthly ML</a:t>
            </a:r>
          </a:p>
          <a:p>
            <a:r>
              <a:rPr lang="en-US" sz="3400" dirty="0"/>
              <a:t>Steroids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586" y="5029200"/>
            <a:ext cx="2313413" cy="140641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&quot;No&quot; Symbol 4"/>
          <p:cNvSpPr/>
          <p:nvPr/>
        </p:nvSpPr>
        <p:spPr>
          <a:xfrm>
            <a:off x="6337952" y="4551306"/>
            <a:ext cx="2286000" cy="2209800"/>
          </a:xfrm>
          <a:prstGeom prst="noSmoking">
            <a:avLst>
              <a:gd name="adj" fmla="val 6616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24983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2"/>
          <p:cNvPicPr>
            <a:picLocks noChangeAspect="1" noChangeArrowheads="1"/>
          </p:cNvPicPr>
          <p:nvPr/>
        </p:nvPicPr>
        <p:blipFill>
          <a:blip r:embed="rId3" cstate="print"/>
          <a:srcRect b="7524"/>
          <a:stretch>
            <a:fillRect/>
          </a:stretch>
        </p:blipFill>
        <p:spPr bwMode="auto">
          <a:xfrm>
            <a:off x="1828800" y="275594"/>
            <a:ext cx="5975350" cy="620140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4554874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dirty="0"/>
              <a:t>Heartworm Prophylaxis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>
          <a:xfrm>
            <a:off x="435893" y="1992490"/>
            <a:ext cx="8272211" cy="2459103"/>
          </a:xfrm>
        </p:spPr>
        <p:txBody>
          <a:bodyPr>
            <a:noAutofit/>
          </a:bodyPr>
          <a:lstStyle/>
          <a:p>
            <a:pPr eaLnBrk="1" fontAlgn="auto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b="1" dirty="0" smtClean="0">
                <a:solidFill>
                  <a:srgbClr val="FF0000"/>
                </a:solidFill>
              </a:rPr>
              <a:t>RECOMMENDED  YEAR ROUND</a:t>
            </a:r>
          </a:p>
          <a:p>
            <a:r>
              <a:rPr lang="en-US" sz="2000" dirty="0"/>
              <a:t>Monthly ML treatments kill L3 and L4 stages with virtually 100% efficacy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THIS STRATEGY IS DESIGNED TO ALLOW THE DOG TO BECOME INFECTED AND THE PREVENTIVES THEN KILLS ALL RECENTLY ACQUIRED WORMS</a:t>
            </a:r>
          </a:p>
          <a:p>
            <a:pPr eaLnBrk="1" fontAlgn="auto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endParaRPr lang="en-US" sz="2000" b="1" dirty="0" smtClean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t="20251" r="12697" b="7785"/>
          <a:stretch/>
        </p:blipFill>
        <p:spPr bwMode="auto">
          <a:xfrm>
            <a:off x="1219200" y="4114800"/>
            <a:ext cx="6769929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ight Arrow 1"/>
          <p:cNvSpPr/>
          <p:nvPr/>
        </p:nvSpPr>
        <p:spPr>
          <a:xfrm rot="5400000">
            <a:off x="4076699" y="4796297"/>
            <a:ext cx="5334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5400000">
            <a:off x="4991100" y="4802159"/>
            <a:ext cx="5334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867146" y="4204199"/>
            <a:ext cx="952505" cy="553998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99%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03044" y="4200971"/>
            <a:ext cx="1401346" cy="553998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&gt;&gt;75%</a:t>
            </a:r>
          </a:p>
        </p:txBody>
      </p:sp>
    </p:spTree>
    <p:extLst>
      <p:ext uri="{BB962C8B-B14F-4D97-AF65-F5344CB8AC3E}">
        <p14:creationId xmlns:p14="http://schemas.microsoft.com/office/powerpoint/2010/main" val="104894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3" grpId="0" animBg="1"/>
      <p:bldP spid="9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Macrocyclic lactones-Dogs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8746" y="2743200"/>
            <a:ext cx="3357899" cy="3599316"/>
          </a:xfrm>
        </p:spPr>
        <p:txBody>
          <a:bodyPr>
            <a:noAutofit/>
          </a:bodyPr>
          <a:lstStyle/>
          <a:p>
            <a:r>
              <a:rPr lang="en-US" sz="3200" dirty="0"/>
              <a:t>Oral</a:t>
            </a:r>
          </a:p>
          <a:p>
            <a:pPr lvl="1"/>
            <a:r>
              <a:rPr lang="en-US" sz="2400" dirty="0" err="1"/>
              <a:t>Ivermectin</a:t>
            </a:r>
            <a:endParaRPr lang="en-US" sz="2400" dirty="0"/>
          </a:p>
          <a:p>
            <a:pPr lvl="1"/>
            <a:r>
              <a:rPr lang="en-US" sz="2400" dirty="0"/>
              <a:t>Milbemycin </a:t>
            </a:r>
            <a:r>
              <a:rPr lang="en-US" sz="2400" dirty="0" smtClean="0"/>
              <a:t>oxime</a:t>
            </a:r>
          </a:p>
          <a:p>
            <a:pPr lvl="1"/>
            <a:r>
              <a:rPr lang="en-US" sz="2400" dirty="0" smtClean="0"/>
              <a:t>Moxidectin</a:t>
            </a:r>
            <a:endParaRPr lang="en-US" sz="3200" dirty="0"/>
          </a:p>
          <a:p>
            <a:r>
              <a:rPr lang="en-US" sz="3200" dirty="0"/>
              <a:t>Topical</a:t>
            </a:r>
          </a:p>
          <a:p>
            <a:pPr lvl="1"/>
            <a:r>
              <a:rPr lang="en-US" sz="2400" dirty="0" err="1"/>
              <a:t>Moxidectin</a:t>
            </a:r>
            <a:endParaRPr lang="en-US" sz="2400" dirty="0"/>
          </a:p>
          <a:p>
            <a:pPr lvl="1"/>
            <a:r>
              <a:rPr lang="en-US" sz="2400" dirty="0" smtClean="0"/>
              <a:t>Selamectin</a:t>
            </a:r>
          </a:p>
          <a:p>
            <a:r>
              <a:rPr lang="en-US" sz="2800" dirty="0" smtClean="0"/>
              <a:t>Injectable</a:t>
            </a:r>
          </a:p>
          <a:p>
            <a:pPr lvl="1"/>
            <a:r>
              <a:rPr lang="en-US" sz="2400" dirty="0" smtClean="0"/>
              <a:t>Moxidectin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43400" y="2971800"/>
            <a:ext cx="3359661" cy="3599316"/>
          </a:xfrm>
        </p:spPr>
        <p:txBody>
          <a:bodyPr>
            <a:normAutofit fontScale="92500" lnSpcReduction="20000"/>
          </a:bodyPr>
          <a:lstStyle/>
          <a:p>
            <a:r>
              <a:rPr lang="en-US" sz="3200" dirty="0"/>
              <a:t>Oral</a:t>
            </a:r>
          </a:p>
          <a:p>
            <a:pPr lvl="1"/>
            <a:r>
              <a:rPr lang="en-US" sz="2400" dirty="0"/>
              <a:t>Ivermectin</a:t>
            </a:r>
          </a:p>
          <a:p>
            <a:pPr lvl="1"/>
            <a:r>
              <a:rPr lang="en-US" sz="2400" dirty="0"/>
              <a:t>Milbemycin oxime</a:t>
            </a:r>
          </a:p>
          <a:p>
            <a:pPr lvl="1"/>
            <a:r>
              <a:rPr lang="en-US" sz="2400" dirty="0"/>
              <a:t>Moxidectin</a:t>
            </a:r>
            <a:endParaRPr lang="en-US" sz="3200" dirty="0"/>
          </a:p>
          <a:p>
            <a:r>
              <a:rPr lang="en-US" sz="3200" dirty="0"/>
              <a:t>Topical</a:t>
            </a:r>
          </a:p>
          <a:p>
            <a:pPr lvl="1"/>
            <a:r>
              <a:rPr lang="en-US" sz="2400" dirty="0"/>
              <a:t>Moxidectin</a:t>
            </a:r>
          </a:p>
          <a:p>
            <a:pPr lvl="1"/>
            <a:r>
              <a:rPr lang="en-US" sz="2400" dirty="0" smtClean="0"/>
              <a:t>Selamectin</a:t>
            </a:r>
          </a:p>
          <a:p>
            <a:pPr lvl="1"/>
            <a:r>
              <a:rPr lang="en-US" sz="2400" dirty="0" smtClean="0"/>
              <a:t>Eprinomectin</a:t>
            </a:r>
            <a:endParaRPr lang="en-US" sz="2400" dirty="0"/>
          </a:p>
          <a:p>
            <a:r>
              <a:rPr lang="en-US" sz="2800" dirty="0"/>
              <a:t>Injectable</a:t>
            </a:r>
          </a:p>
          <a:p>
            <a:pPr lvl="1"/>
            <a:r>
              <a:rPr lang="en-US" sz="2400" dirty="0"/>
              <a:t>Moxidectin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25317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Macrocyclic</a:t>
            </a:r>
            <a:r>
              <a:rPr lang="en-US" dirty="0"/>
              <a:t> lactones and collies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896" y="2073642"/>
            <a:ext cx="8272211" cy="3678303"/>
          </a:xfrm>
        </p:spPr>
        <p:txBody>
          <a:bodyPr/>
          <a:lstStyle/>
          <a:p>
            <a:r>
              <a:rPr lang="en-US" dirty="0"/>
              <a:t>Sensitivity first seen with high doses of IVM</a:t>
            </a:r>
          </a:p>
          <a:p>
            <a:pPr lvl="1"/>
            <a:r>
              <a:rPr lang="en-US" dirty="0"/>
              <a:t>16x prophylactic dose</a:t>
            </a:r>
          </a:p>
          <a:p>
            <a:pPr lvl="1"/>
            <a:r>
              <a:rPr lang="en-US" dirty="0"/>
              <a:t>Seen with other MLs</a:t>
            </a:r>
          </a:p>
          <a:p>
            <a:r>
              <a:rPr lang="en-US" dirty="0"/>
              <a:t>Often seen with concentrated livestock preparations</a:t>
            </a:r>
          </a:p>
          <a:p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 l="28182" t="10000" r="28182" b="13636"/>
          <a:stretch>
            <a:fillRect/>
          </a:stretch>
        </p:blipFill>
        <p:spPr bwMode="auto">
          <a:xfrm>
            <a:off x="914400" y="4267200"/>
            <a:ext cx="967697" cy="1693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 descr="C:\Documents and Settings\amoorhed\Local Settings\Temporary Internet Files\Content.IE5\7TTKJQXN\MCAN01681_0000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91665" y="4292803"/>
            <a:ext cx="1780337" cy="1642262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0298" y="3912794"/>
            <a:ext cx="2047875" cy="204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07663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01388"/>
            <a:ext cx="6781799" cy="61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719180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8382000" cy="1143000"/>
          </a:xfrm>
        </p:spPr>
        <p:txBody>
          <a:bodyPr>
            <a:noAutofit/>
          </a:bodyPr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sz="4000" dirty="0">
                <a:solidFill>
                  <a:srgbClr val="FFFFFF"/>
                </a:solidFill>
              </a:rPr>
              <a:t>Monthly Prophylaxis As </a:t>
            </a:r>
            <a:r>
              <a:rPr lang="en-US" sz="4000" dirty="0" err="1">
                <a:solidFill>
                  <a:srgbClr val="FFFFFF"/>
                </a:solidFill>
              </a:rPr>
              <a:t>Adulticidal</a:t>
            </a:r>
            <a:r>
              <a:rPr lang="en-US" sz="4000" dirty="0">
                <a:solidFill>
                  <a:srgbClr val="FFFFFF"/>
                </a:solidFill>
              </a:rPr>
              <a:t> Treatment- “Slow-kill”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81000" y="2057400"/>
            <a:ext cx="8763000" cy="52578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/>
              <a:t>Monthly administration of macrocyclic </a:t>
            </a:r>
            <a:r>
              <a:rPr lang="en-US" dirty="0" smtClean="0"/>
              <a:t>lactone with Doxycycline</a:t>
            </a:r>
          </a:p>
          <a:p>
            <a:pPr lvl="1"/>
            <a:r>
              <a:rPr lang="en-US" dirty="0" smtClean="0"/>
              <a:t>Topical or injectable moxidectin</a:t>
            </a:r>
          </a:p>
          <a:p>
            <a:pPr lvl="1"/>
            <a:r>
              <a:rPr lang="en-US" dirty="0" smtClean="0"/>
              <a:t>Ivermectin</a:t>
            </a:r>
            <a:endParaRPr lang="en-US" dirty="0"/>
          </a:p>
          <a:p>
            <a:pPr lvl="1"/>
            <a:r>
              <a:rPr lang="en-US" dirty="0"/>
              <a:t>Prophylactic dosages for multiple months</a:t>
            </a:r>
          </a:p>
          <a:p>
            <a:pPr lvl="1" eaLnBrk="1" hangingPunct="1"/>
            <a:r>
              <a:rPr lang="en-US" dirty="0"/>
              <a:t>Surviving worms appear to be moribund</a:t>
            </a:r>
          </a:p>
          <a:p>
            <a:pPr lvl="1" eaLnBrk="1" hangingPunct="1"/>
            <a:r>
              <a:rPr lang="en-US" dirty="0"/>
              <a:t>Different time periods in different studies.</a:t>
            </a:r>
          </a:p>
          <a:p>
            <a:r>
              <a:rPr lang="en-US" sz="3400" dirty="0"/>
              <a:t>Disadvantages</a:t>
            </a:r>
          </a:p>
          <a:p>
            <a:pPr lvl="1" eaLnBrk="1" hangingPunct="1"/>
            <a:endParaRPr lang="en-US" dirty="0"/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191000"/>
            <a:ext cx="2913749" cy="243522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084922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85094"/>
            <a:ext cx="6896534" cy="1080938"/>
          </a:xfrm>
        </p:spPr>
        <p:txBody>
          <a:bodyPr>
            <a:normAutofit/>
          </a:bodyPr>
          <a:lstStyle/>
          <a:p>
            <a:pPr marL="54864" indent="0" fontAlgn="auto">
              <a:spcAft>
                <a:spcPts val="0"/>
              </a:spcAft>
              <a:defRPr/>
            </a:pPr>
            <a:r>
              <a:rPr lang="en-US" sz="3200" i="1" dirty="0"/>
              <a:t>Dirofilaria immitis: </a:t>
            </a:r>
            <a:r>
              <a:rPr lang="en-US" sz="2800" dirty="0"/>
              <a:t>Important Stages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2004646"/>
            <a:ext cx="6887389" cy="359931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Adult worms</a:t>
            </a:r>
          </a:p>
          <a:p>
            <a:pPr lvl="1"/>
            <a:r>
              <a:rPr lang="en-US" dirty="0"/>
              <a:t>Females 10 –12 inches</a:t>
            </a:r>
          </a:p>
          <a:p>
            <a:pPr lvl="1"/>
            <a:r>
              <a:rPr lang="en-US" dirty="0"/>
              <a:t>Males 4 – 6 inches</a:t>
            </a:r>
          </a:p>
          <a:p>
            <a:pPr lvl="1"/>
            <a:r>
              <a:rPr lang="en-US" dirty="0"/>
              <a:t>May live for 5 - 7 years in dogs</a:t>
            </a:r>
          </a:p>
          <a:p>
            <a:pPr lvl="1"/>
            <a:r>
              <a:rPr lang="en-US" dirty="0"/>
              <a:t>Pulmonary arteries</a:t>
            </a:r>
          </a:p>
          <a:p>
            <a:r>
              <a:rPr lang="en-US" dirty="0"/>
              <a:t>Microfilariae (MF)</a:t>
            </a:r>
          </a:p>
          <a:p>
            <a:pPr lvl="1"/>
            <a:r>
              <a:rPr lang="en-US" dirty="0"/>
              <a:t>~ L</a:t>
            </a:r>
            <a:r>
              <a:rPr lang="en-US" baseline="-25000" dirty="0"/>
              <a:t>1 </a:t>
            </a:r>
            <a:r>
              <a:rPr lang="en-US" dirty="0"/>
              <a:t>( </a:t>
            </a:r>
            <a:r>
              <a:rPr lang="en-US" u="sng" dirty="0"/>
              <a:t>&gt;</a:t>
            </a:r>
            <a:r>
              <a:rPr lang="en-US" dirty="0"/>
              <a:t> 300 </a:t>
            </a:r>
            <a:r>
              <a:rPr lang="en-US" dirty="0">
                <a:latin typeface="Symbol" pitchFamily="18" charset="2"/>
              </a:rPr>
              <a:t>m</a:t>
            </a:r>
            <a:r>
              <a:rPr lang="en-US" dirty="0"/>
              <a:t>m )</a:t>
            </a:r>
          </a:p>
          <a:p>
            <a:r>
              <a:rPr lang="en-US" dirty="0"/>
              <a:t>Larvae develop in mosquito IH</a:t>
            </a:r>
          </a:p>
          <a:p>
            <a:pPr lvl="1"/>
            <a:r>
              <a:rPr lang="en-US" dirty="0"/>
              <a:t>MF to L</a:t>
            </a:r>
            <a:r>
              <a:rPr lang="en-US" baseline="-25000" dirty="0"/>
              <a:t>3</a:t>
            </a:r>
          </a:p>
          <a:p>
            <a:pPr lvl="1"/>
            <a:r>
              <a:rPr lang="en-US" dirty="0"/>
              <a:t>Infective, third-stage larvae L</a:t>
            </a:r>
            <a:r>
              <a:rPr lang="en-US" baseline="-25000" dirty="0"/>
              <a:t>3</a:t>
            </a:r>
            <a:r>
              <a:rPr lang="en-US" dirty="0"/>
              <a:t> ( 1 mm)</a:t>
            </a:r>
          </a:p>
          <a:p>
            <a:r>
              <a:rPr lang="en-US" dirty="0"/>
              <a:t>L</a:t>
            </a:r>
            <a:r>
              <a:rPr lang="en-US" baseline="-25000" dirty="0"/>
              <a:t>3</a:t>
            </a:r>
            <a:r>
              <a:rPr lang="en-US" dirty="0"/>
              <a:t> to adult in DH</a:t>
            </a:r>
          </a:p>
        </p:txBody>
      </p:sp>
      <p:pic>
        <p:nvPicPr>
          <p:cNvPr id="23556" name="Picture 5" descr="415Dirofilaria"/>
          <p:cNvPicPr>
            <a:picLocks noChangeAspect="1" noChangeArrowheads="1"/>
          </p:cNvPicPr>
          <p:nvPr/>
        </p:nvPicPr>
        <p:blipFill>
          <a:blip r:embed="rId3" cstate="print"/>
          <a:srcRect l="9836" r="14754" b="9435"/>
          <a:stretch>
            <a:fillRect/>
          </a:stretch>
        </p:blipFill>
        <p:spPr bwMode="auto">
          <a:xfrm>
            <a:off x="5562600" y="2036364"/>
            <a:ext cx="2773760" cy="22055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0902" name="Picture 6" descr="LARVA DE TERCEIRO ESTÁGIO"/>
          <p:cNvPicPr>
            <a:picLocks noChangeAspect="1" noChangeArrowheads="1"/>
          </p:cNvPicPr>
          <p:nvPr/>
        </p:nvPicPr>
        <p:blipFill>
          <a:blip r:embed="rId4" cstate="print"/>
          <a:srcRect l="2843"/>
          <a:stretch>
            <a:fillRect/>
          </a:stretch>
        </p:blipFill>
        <p:spPr bwMode="auto">
          <a:xfrm>
            <a:off x="3135313" y="5279420"/>
            <a:ext cx="2427287" cy="13188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4696" y="5236179"/>
            <a:ext cx="2345791" cy="1362072"/>
          </a:xfrm>
          <a:prstGeom prst="rect">
            <a:avLst/>
          </a:prstGeom>
        </p:spPr>
      </p:pic>
      <p:sp>
        <p:nvSpPr>
          <p:cNvPr id="7" name="Left Arrow 6"/>
          <p:cNvSpPr/>
          <p:nvPr/>
        </p:nvSpPr>
        <p:spPr>
          <a:xfrm rot="14362846">
            <a:off x="7331641" y="4364408"/>
            <a:ext cx="886562" cy="957204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/>
          <p:cNvSpPr/>
          <p:nvPr/>
        </p:nvSpPr>
        <p:spPr>
          <a:xfrm>
            <a:off x="5699392" y="5331610"/>
            <a:ext cx="886562" cy="957204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Arrow 8"/>
          <p:cNvSpPr/>
          <p:nvPr/>
        </p:nvSpPr>
        <p:spPr>
          <a:xfrm rot="7234362">
            <a:off x="5345809" y="4217606"/>
            <a:ext cx="886562" cy="957204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728370" y="4454237"/>
            <a:ext cx="6477000" cy="0"/>
          </a:xfrm>
          <a:prstGeom prst="line">
            <a:avLst/>
          </a:prstGeom>
          <a:ln w="762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rot="5400000" flipH="1" flipV="1">
            <a:off x="690270" y="4492337"/>
            <a:ext cx="685800" cy="0"/>
          </a:xfrm>
          <a:prstGeom prst="line">
            <a:avLst/>
          </a:prstGeom>
          <a:ln w="762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 flipH="1" flipV="1">
            <a:off x="2214270" y="4492337"/>
            <a:ext cx="685800" cy="0"/>
          </a:xfrm>
          <a:prstGeom prst="line">
            <a:avLst/>
          </a:prstGeom>
          <a:ln w="762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 flipH="1" flipV="1">
            <a:off x="3738269" y="4492337"/>
            <a:ext cx="685800" cy="0"/>
          </a:xfrm>
          <a:prstGeom prst="line">
            <a:avLst/>
          </a:prstGeom>
          <a:ln w="762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 flipH="1" flipV="1">
            <a:off x="5186070" y="4492337"/>
            <a:ext cx="685800" cy="0"/>
          </a:xfrm>
          <a:prstGeom prst="line">
            <a:avLst/>
          </a:prstGeom>
          <a:ln w="762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 flipH="1" flipV="1">
            <a:off x="6710070" y="4492337"/>
            <a:ext cx="685800" cy="0"/>
          </a:xfrm>
          <a:prstGeom prst="line">
            <a:avLst/>
          </a:prstGeom>
          <a:ln w="762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97437" y="4973349"/>
            <a:ext cx="76530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74F60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0	      1            2            3            4         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97437" y="3749327"/>
            <a:ext cx="5180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74F6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45437" y="3768437"/>
            <a:ext cx="5180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74F6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21437" y="3768437"/>
            <a:ext cx="5180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74F6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00370" y="3768437"/>
            <a:ext cx="5180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74F6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17237" y="3768437"/>
            <a:ext cx="5180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74F6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00170" y="3152477"/>
            <a:ext cx="2218877" cy="55399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74F6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	     II/III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40282" y="2503070"/>
            <a:ext cx="229915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74F6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Melarsomine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474F6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2549237"/>
            <a:ext cx="1308563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74F6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Ag +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74F6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mf test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39528" y="5326559"/>
            <a:ext cx="23326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66C7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MONTHS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15868" y="4503279"/>
            <a:ext cx="1624740" cy="923330"/>
          </a:xfrm>
          <a:prstGeom prst="rect">
            <a:avLst/>
          </a:prstGeom>
          <a:solidFill>
            <a:schemeClr val="bg1"/>
          </a:solidFill>
          <a:ln w="76200" cap="rnd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66C7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Doxy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048842" y="711046"/>
            <a:ext cx="4757550" cy="1778169"/>
          </a:xfrm>
          <a:prstGeom prst="rect">
            <a:avLst/>
          </a:prstGeom>
          <a:solidFill>
            <a:srgbClr val="FF00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CDFE5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Exercise restriction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104482" y="4234278"/>
            <a:ext cx="2948488" cy="55399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74F6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Worm death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065005" y="4241605"/>
            <a:ext cx="4088395" cy="55399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74F6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Worm death ????????</a:t>
            </a:r>
          </a:p>
        </p:txBody>
      </p:sp>
      <p:sp>
        <p:nvSpPr>
          <p:cNvPr id="2" name="Isosceles Triangle 1"/>
          <p:cNvSpPr/>
          <p:nvPr/>
        </p:nvSpPr>
        <p:spPr>
          <a:xfrm rot="5400000">
            <a:off x="7763062" y="3893473"/>
            <a:ext cx="1215023" cy="1219612"/>
          </a:xfrm>
          <a:prstGeom prst="triangle">
            <a:avLst>
              <a:gd name="adj" fmla="val 5134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CDFE5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019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Follow AHS protocols</a:t>
            </a:r>
          </a:p>
          <a:p>
            <a:r>
              <a:rPr lang="en-US" dirty="0"/>
              <a:t>Always consider the patient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10242" name="Picture 2" descr="C:\Users\amoorhed\AppData\Local\Microsoft\Windows\Temporary Internet Files\Content.IE5\ADE8QU8O\MP900422257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133600"/>
            <a:ext cx="2693714" cy="40386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062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erlin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7DC10E3-4FF5-456B-A359-A0F378C1E5F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26704</TotalTime>
  <Words>2085</Words>
  <Application>Microsoft Office PowerPoint</Application>
  <PresentationFormat>On-screen Show (4:3)</PresentationFormat>
  <Paragraphs>608</Paragraphs>
  <Slides>91</Slides>
  <Notes>62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101" baseType="lpstr">
      <vt:lpstr>Arial</vt:lpstr>
      <vt:lpstr>Calibri</vt:lpstr>
      <vt:lpstr>Corbel</vt:lpstr>
      <vt:lpstr>Gill Sans MT</vt:lpstr>
      <vt:lpstr>Symbol</vt:lpstr>
      <vt:lpstr>Times New Roman</vt:lpstr>
      <vt:lpstr>Trebuchet MS</vt:lpstr>
      <vt:lpstr>Wingdings</vt:lpstr>
      <vt:lpstr>Wingdings 2</vt:lpstr>
      <vt:lpstr>Berlin</vt:lpstr>
      <vt:lpstr>Heartworm: Biology through Prevention</vt:lpstr>
      <vt:lpstr>The Ivory Tower</vt:lpstr>
      <vt:lpstr>Outline</vt:lpstr>
      <vt:lpstr>PowerPoint Presentation</vt:lpstr>
      <vt:lpstr>PowerPoint Presentation</vt:lpstr>
      <vt:lpstr>www.capcvet.org</vt:lpstr>
      <vt:lpstr>PowerPoint Presentation</vt:lpstr>
      <vt:lpstr>All Ages susceptible to infection</vt:lpstr>
      <vt:lpstr>Dirofilaria immitis: Important Stages</vt:lpstr>
      <vt:lpstr>PowerPoint Presentation</vt:lpstr>
      <vt:lpstr>PowerPoint Presentation</vt:lpstr>
      <vt:lpstr>Dirofilaria immitis &amp; Vector</vt:lpstr>
      <vt:lpstr>PowerPoint Presentation</vt:lpstr>
      <vt:lpstr>Dirofilaria immitis Life Cycle</vt:lpstr>
      <vt:lpstr>Most of what we know…</vt:lpstr>
      <vt:lpstr>PowerPoint Presentation</vt:lpstr>
      <vt:lpstr>Important Life Cycle Facts-CANINE</vt:lpstr>
      <vt:lpstr>Dirofilaria immitis Life Cycle</vt:lpstr>
      <vt:lpstr>Life Cycle of D. immitis in Cats</vt:lpstr>
      <vt:lpstr>Life Cycle of D. immitis in Dogs vs. Cats</vt:lpstr>
      <vt:lpstr>Feline HWD-Life cycle</vt:lpstr>
      <vt:lpstr>PowerPoint Presentation</vt:lpstr>
      <vt:lpstr>Pathology</vt:lpstr>
      <vt:lpstr>Pulmonary arterial disease</vt:lpstr>
      <vt:lpstr>Pathology</vt:lpstr>
      <vt:lpstr>PowerPoint Presentation</vt:lpstr>
      <vt:lpstr>PowerPoint Presentation</vt:lpstr>
      <vt:lpstr>Wolbachia: A component of inflammatory disease pathogenesis in filarial infections</vt:lpstr>
      <vt:lpstr>Feline HWD:  Pathophysiology</vt:lpstr>
      <vt:lpstr>Manifestation of Pathology</vt:lpstr>
      <vt:lpstr>Caval Syndrome</vt:lpstr>
      <vt:lpstr>Caval Syndrome-Hemoglubinuria</vt:lpstr>
      <vt:lpstr>Caval Syndrome</vt:lpstr>
      <vt:lpstr>Manifestation of Pathology</vt:lpstr>
      <vt:lpstr>Determinants of Clinical Consequences </vt:lpstr>
      <vt:lpstr>Assessing the patient</vt:lpstr>
      <vt:lpstr>Chronic Heartworm Disease-Signs</vt:lpstr>
      <vt:lpstr>Summary of Clinical Signs-CANINE</vt:lpstr>
      <vt:lpstr>Feline HWD Clinical Presentation</vt:lpstr>
      <vt:lpstr>Feline HWD Clinical Signs</vt:lpstr>
      <vt:lpstr>Testing</vt:lpstr>
      <vt:lpstr>When should I test?</vt:lpstr>
      <vt:lpstr>Routine testing</vt:lpstr>
      <vt:lpstr>Immunodiagnosis of HW Infections  Adult Heartworm Antigen Kits</vt:lpstr>
      <vt:lpstr>Types of Immunodiagnostic Tests</vt:lpstr>
      <vt:lpstr>Feline HWD – Immunodiagnosis  Antigen Tests</vt:lpstr>
      <vt:lpstr>Feline HWD – Immunodiagnosis  Antibody Tests</vt:lpstr>
      <vt:lpstr>HW testing in cats-Summary</vt:lpstr>
      <vt:lpstr>When should I test?-CANINE</vt:lpstr>
      <vt:lpstr>YOU Won’t detect infection during the prepatent time</vt:lpstr>
      <vt:lpstr>When should I test puppies?</vt:lpstr>
      <vt:lpstr>Testing</vt:lpstr>
      <vt:lpstr>Why MF test?</vt:lpstr>
      <vt:lpstr>Diagnosis:  Detection of microfilariae</vt:lpstr>
      <vt:lpstr>Diagnosis: Detection of microfilariae</vt:lpstr>
      <vt:lpstr>Acanthocheilonema (Dipetalonema) reconditum</vt:lpstr>
      <vt:lpstr>Identification of MF</vt:lpstr>
      <vt:lpstr>PowerPoint Presentation</vt:lpstr>
      <vt:lpstr>Keeping it all straight</vt:lpstr>
      <vt:lpstr>heartwormtoolkit.com</vt:lpstr>
      <vt:lpstr>PowerPoint Presentation</vt:lpstr>
      <vt:lpstr>PowerPoint Presentation</vt:lpstr>
      <vt:lpstr>PowerPoint Presentation</vt:lpstr>
      <vt:lpstr>Pulmonary Thromboembolism</vt:lpstr>
      <vt:lpstr>No Known Tests Are Predictive For When Thromboembolism Will Occur</vt:lpstr>
      <vt:lpstr>Adulticide Therapy</vt:lpstr>
      <vt:lpstr>The 2-dose vs. 3-dose protocol </vt:lpstr>
      <vt:lpstr>Efficacy and Safety of 3-Dose Schedule for Melarsomine</vt:lpstr>
      <vt:lpstr>PowerPoint Presentation</vt:lpstr>
      <vt:lpstr>Current Rec’d of AHS For Improving  Safety of Heartworm Treatment</vt:lpstr>
      <vt:lpstr>Heartworm Treatment Summary</vt:lpstr>
      <vt:lpstr>Doxycycline</vt:lpstr>
      <vt:lpstr>PowerPoint Presentation</vt:lpstr>
      <vt:lpstr>Heartworm Treatment Summary</vt:lpstr>
      <vt:lpstr>Why the extra month?</vt:lpstr>
      <vt:lpstr>Other medications</vt:lpstr>
      <vt:lpstr>Heartworm Treatment Summary</vt:lpstr>
      <vt:lpstr>EXERCISE RESTRICTION</vt:lpstr>
      <vt:lpstr>PowerPoint Presentation</vt:lpstr>
      <vt:lpstr>PowerPoint Presentation</vt:lpstr>
      <vt:lpstr>PowerPoint Presentation</vt:lpstr>
      <vt:lpstr>PowerPoint Presentation</vt:lpstr>
      <vt:lpstr>Feline HWD Treatment</vt:lpstr>
      <vt:lpstr>PowerPoint Presentation</vt:lpstr>
      <vt:lpstr>Heartworm Prophylaxis</vt:lpstr>
      <vt:lpstr>Macrocyclic lactones-Dogs</vt:lpstr>
      <vt:lpstr>Macrocyclic lactones and collies</vt:lpstr>
      <vt:lpstr>PowerPoint Presentation</vt:lpstr>
      <vt:lpstr>Monthly Prophylaxis As Adulticidal Treatment- “Slow-kill”</vt:lpstr>
      <vt:lpstr>PowerPoint Presentation</vt:lpstr>
      <vt:lpstr>Summary</vt:lpstr>
    </vt:vector>
  </TitlesOfParts>
  <Company>Dell Computer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Lungworms of Large Animals</dc:title>
  <dc:creator>Ray Kaplan</dc:creator>
  <cp:lastModifiedBy>Andrew Riddell Moorhead</cp:lastModifiedBy>
  <cp:revision>263</cp:revision>
  <cp:lastPrinted>1999-10-01T13:09:42Z</cp:lastPrinted>
  <dcterms:created xsi:type="dcterms:W3CDTF">1998-09-28T20:29:02Z</dcterms:created>
  <dcterms:modified xsi:type="dcterms:W3CDTF">2024-10-23T21:53:40Z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3</vt:i4>
  </property>
  <property fmtid="{D5CDD505-2E9C-101B-9397-08002B2CF9AE}" pid="7" name="MailAddress">
    <vt:lpwstr>rkaplan@calc.vet.uga.edu</vt:lpwstr>
  </property>
  <property fmtid="{D5CDD505-2E9C-101B-9397-08002B2CF9AE}" pid="8" name="HomePage">
    <vt:lpwstr/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1</vt:i4>
  </property>
  <property fmtid="{D5CDD505-2E9C-101B-9397-08002B2CF9AE}" pid="19" name="ShowNotes">
    <vt:bool>false</vt:bool>
  </property>
  <property fmtid="{D5CDD505-2E9C-101B-9397-08002B2CF9AE}" pid="20" name="NavBtnPos">
    <vt:i4>3</vt:i4>
  </property>
  <property fmtid="{D5CDD505-2E9C-101B-9397-08002B2CF9AE}" pid="21" name="OutputDir">
    <vt:lpwstr>C:\My Documents\PAR 5200\1999</vt:lpwstr>
  </property>
</Properties>
</file>