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3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789E7-96C3-416B-870D-635E87181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5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7D19E-6657-4CE0-BEFF-FCB454646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2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899A1-3917-48FC-B84F-FB134491C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88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rgbClr val="000000"/>
                  </a:solidFill>
                  <a:ea typeface="+mn-ea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rgbClr val="000000"/>
                  </a:solidFill>
                  <a:ea typeface="+mn-ea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rgbClr val="000000"/>
                  </a:solidFill>
                  <a:ea typeface="+mn-ea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rgbClr val="000000"/>
                  </a:solidFill>
                  <a:ea typeface="+mn-ea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ea typeface="+mn-ea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881D3CF-320D-4BCE-B8B9-F0E9C85DD55F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540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6672A-78FA-425A-BD91-F8A417E537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47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1002F-A9A9-4EAE-89A6-9ABA441072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595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832BB-83C8-4C9E-A7C7-3F3E1F0BE7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11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E1B86-78F9-4354-859A-84FC701A2E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07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403C7-C77D-4D46-9F06-DDDCA339D7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6970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A803-CFF0-4431-8B88-5B373E45A2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970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28BDB-19FA-48B6-AEE0-2E9D879521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46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2242A-81DB-4B37-BD7E-73178592B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E6FD3-6BCF-47D0-A94F-935579816F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8434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551F0-8D09-4498-B89C-F33F46616D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20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287FE-C68F-42E8-BC88-FA31A69DBA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7717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84789E7-96C3-416B-870D-635E87181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8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2242A-81DB-4B37-BD7E-73178592B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521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92FF3-C473-40C8-BF09-8666DFE57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74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C7A8C-C36A-4E40-8BF1-11FC76931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572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A11AB-99AC-464B-82D4-DB8CACC48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672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AA8C-422C-4644-9818-F61221CCC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71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9AA55-5E86-4205-B809-1A438B60E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2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92FF3-C473-40C8-BF09-8666DFE57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221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01AD1-466E-4EC4-AD9D-CA3B907FF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681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F2E31-9030-4A9F-ABF1-7D682EE82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146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7D19E-6657-4CE0-BEFF-FCB454646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729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899A1-3917-48FC-B84F-FB134491C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0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C7A8C-C36A-4E40-8BF1-11FC76931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5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A11AB-99AC-464B-82D4-DB8CACC48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7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AA8C-422C-4644-9818-F61221CCC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9AA55-5E86-4205-B809-1A438B60E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6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01AD1-466E-4EC4-AD9D-CA3B907FF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2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F2E31-9030-4A9F-ABF1-7D682EE82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3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fld id="{3776C689-0F1E-485B-A98A-BB23686933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1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solidFill>
                <a:srgbClr val="00000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solidFill>
                <a:srgbClr val="00000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solidFill>
                <a:srgbClr val="00000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solidFill>
                <a:srgbClr val="00000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solidFill>
                <a:srgbClr val="00000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solidFill>
                <a:srgbClr val="00000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solidFill>
                <a:srgbClr val="00000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9547815-7580-4288-AC47-AAF58A836E16}" type="slidenum">
              <a:rPr lang="en-US">
                <a:solidFill>
                  <a:srgbClr val="000000"/>
                </a:solidFill>
                <a:ea typeface="+mn-ea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1457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3776C689-0F1E-485B-A98A-BB23686933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0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914400"/>
            <a:ext cx="7793037" cy="762000"/>
          </a:xfrm>
        </p:spPr>
        <p:txBody>
          <a:bodyPr/>
          <a:lstStyle/>
          <a:p>
            <a:r>
              <a:rPr lang="en-US" sz="4000" b="1" dirty="0"/>
              <a:t>Heartworm Infection in </a:t>
            </a:r>
            <a:r>
              <a:rPr lang="en-US" sz="4000" b="1" dirty="0" smtClean="0"/>
              <a:t>Cats</a:t>
            </a:r>
            <a:endParaRPr lang="en-US" sz="36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Usually only one or two worms, 1/3 of infections are single sex</a:t>
            </a:r>
          </a:p>
          <a:p>
            <a:r>
              <a:rPr lang="en-US" sz="2800" dirty="0"/>
              <a:t>Rarely </a:t>
            </a:r>
            <a:r>
              <a:rPr lang="en-US" sz="2800" dirty="0" err="1"/>
              <a:t>microfilaremic</a:t>
            </a:r>
            <a:r>
              <a:rPr lang="en-US" sz="2800" dirty="0"/>
              <a:t> and only for a short time during first month of mature worm life</a:t>
            </a:r>
          </a:p>
          <a:p>
            <a:r>
              <a:rPr lang="en-US" sz="2800" dirty="0"/>
              <a:t>Worms live much shorter lives in cats compared to dogs. </a:t>
            </a:r>
            <a:r>
              <a:rPr lang="en-US" sz="2800" dirty="0" smtClean="0"/>
              <a:t>2-4 </a:t>
            </a:r>
            <a:r>
              <a:rPr lang="en-US" sz="2800" dirty="0"/>
              <a:t>years </a:t>
            </a:r>
            <a:r>
              <a:rPr lang="en-US" sz="2800" dirty="0" err="1"/>
              <a:t>vs</a:t>
            </a:r>
            <a:r>
              <a:rPr lang="en-US" sz="2800" dirty="0"/>
              <a:t> 6-8 years.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Heartworm Infection in </a:t>
            </a:r>
            <a:r>
              <a:rPr lang="en-US" sz="4000" b="1" dirty="0" smtClean="0"/>
              <a:t>Cats: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Pathological Lesions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8119337" cy="4572000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5 </a:t>
            </a:r>
            <a:r>
              <a:rPr lang="en-US" dirty="0"/>
              <a:t>months </a:t>
            </a:r>
            <a:r>
              <a:rPr lang="en-US" dirty="0" smtClean="0"/>
              <a:t>post-infection</a:t>
            </a:r>
          </a:p>
          <a:p>
            <a:pPr lvl="1"/>
            <a:r>
              <a:rPr lang="en-US" dirty="0" smtClean="0"/>
              <a:t>acute </a:t>
            </a:r>
            <a:r>
              <a:rPr lang="en-US" dirty="0"/>
              <a:t>vascular and parenchymal lung </a:t>
            </a:r>
            <a:r>
              <a:rPr lang="en-US" dirty="0" smtClean="0"/>
              <a:t>inflammatory response to immature adult worm arrival in </a:t>
            </a:r>
            <a:r>
              <a:rPr lang="en-US" dirty="0" smtClean="0"/>
              <a:t>lung.</a:t>
            </a:r>
          </a:p>
          <a:p>
            <a:pPr lvl="1"/>
            <a:r>
              <a:rPr lang="en-US" dirty="0" smtClean="0"/>
              <a:t>Heartworm </a:t>
            </a:r>
            <a:r>
              <a:rPr lang="en-US" dirty="0" smtClean="0"/>
              <a:t>Associated Respiratory Disease (HARD). Looks like asthma.</a:t>
            </a:r>
            <a:endParaRPr lang="en-US" dirty="0"/>
          </a:p>
          <a:p>
            <a:r>
              <a:rPr lang="en-US" dirty="0"/>
              <a:t>Mature worm death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1-2 years </a:t>
            </a:r>
            <a:r>
              <a:rPr lang="en-US" dirty="0" smtClean="0"/>
              <a:t>post-infection)</a:t>
            </a:r>
          </a:p>
          <a:p>
            <a:pPr lvl="1"/>
            <a:r>
              <a:rPr lang="en-US" dirty="0" smtClean="0"/>
              <a:t>thromboembolism/pulmonary </a:t>
            </a:r>
            <a:r>
              <a:rPr lang="en-US" dirty="0"/>
              <a:t>inflammation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Heartworm Infection in </a:t>
            </a:r>
            <a:r>
              <a:rPr lang="en-US" sz="4000" b="1" dirty="0" smtClean="0"/>
              <a:t>Cats: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Clinical </a:t>
            </a:r>
            <a:r>
              <a:rPr lang="en-US" sz="4000" b="1" dirty="0"/>
              <a:t>Signs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09800"/>
            <a:ext cx="8077200" cy="4114800"/>
          </a:xfrm>
        </p:spPr>
        <p:txBody>
          <a:bodyPr/>
          <a:lstStyle/>
          <a:p>
            <a:r>
              <a:rPr lang="en-US" sz="2800" dirty="0"/>
              <a:t>Early stage </a:t>
            </a:r>
            <a:r>
              <a:rPr lang="en-US" sz="2800" dirty="0" smtClean="0"/>
              <a:t>infection</a:t>
            </a:r>
          </a:p>
          <a:p>
            <a:pPr lvl="1"/>
            <a:r>
              <a:rPr lang="en-US" sz="2400" dirty="0" smtClean="0"/>
              <a:t>acute </a:t>
            </a:r>
            <a:r>
              <a:rPr lang="en-US" sz="2400" dirty="0"/>
              <a:t>respiratory distress that looks like asthma, if not fatal goes into remission by 9 months post-infection.</a:t>
            </a:r>
          </a:p>
          <a:p>
            <a:r>
              <a:rPr lang="en-US" sz="2800" dirty="0"/>
              <a:t>Mature worm death </a:t>
            </a:r>
            <a:r>
              <a:rPr lang="en-US" sz="2800" dirty="0" err="1" smtClean="0"/>
              <a:t>thromboemboli</a:t>
            </a:r>
            <a:endParaRPr lang="en-US" sz="2800" dirty="0"/>
          </a:p>
          <a:p>
            <a:pPr lvl="1"/>
            <a:r>
              <a:rPr lang="en-US" sz="2400" dirty="0" smtClean="0"/>
              <a:t>severe </a:t>
            </a:r>
            <a:r>
              <a:rPr lang="en-US" sz="2400" dirty="0"/>
              <a:t>lung congestion, sometimes sudden death.</a:t>
            </a:r>
          </a:p>
          <a:p>
            <a:r>
              <a:rPr lang="en-US" sz="2800" dirty="0"/>
              <a:t>Otherwise chronic signs </a:t>
            </a:r>
            <a:r>
              <a:rPr lang="en-US" sz="2800" dirty="0" smtClean="0"/>
              <a:t>include:</a:t>
            </a:r>
          </a:p>
          <a:p>
            <a:pPr lvl="1"/>
            <a:r>
              <a:rPr lang="en-US" sz="2400" dirty="0" smtClean="0"/>
              <a:t>tachypnea</a:t>
            </a:r>
            <a:r>
              <a:rPr lang="en-US" sz="2400" dirty="0"/>
              <a:t>, intermittent coughing, vomiting unrelated to </a:t>
            </a:r>
            <a:r>
              <a:rPr lang="en-US" sz="2400" dirty="0" smtClean="0"/>
              <a:t>eating</a:t>
            </a:r>
          </a:p>
          <a:p>
            <a:pPr lvl="1"/>
            <a:r>
              <a:rPr lang="en-US" sz="2400" dirty="0" smtClean="0"/>
              <a:t>Possibly </a:t>
            </a:r>
            <a:r>
              <a:rPr lang="en-US" sz="2400" dirty="0"/>
              <a:t>a systolic, right side heart murmur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Heartworm Infection in </a:t>
            </a:r>
            <a:r>
              <a:rPr lang="en-US" sz="4000" b="1" dirty="0" smtClean="0"/>
              <a:t>Cats: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Diagnosis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514600"/>
            <a:ext cx="8497888" cy="2209800"/>
          </a:xfrm>
        </p:spPr>
        <p:txBody>
          <a:bodyPr/>
          <a:lstStyle/>
          <a:p>
            <a:r>
              <a:rPr lang="en-US" dirty="0" err="1" smtClean="0"/>
              <a:t>Microfilaremia</a:t>
            </a:r>
            <a:endParaRPr lang="en-US" dirty="0"/>
          </a:p>
          <a:p>
            <a:pPr lvl="1"/>
            <a:r>
              <a:rPr lang="en-US" dirty="0" smtClean="0"/>
              <a:t>timing </a:t>
            </a:r>
            <a:r>
              <a:rPr lang="en-US" dirty="0"/>
              <a:t>is important, soon but maybe not immediately after first clinical </a:t>
            </a:r>
            <a:r>
              <a:rPr lang="en-US" dirty="0" smtClean="0"/>
              <a:t>signs.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filter concentration </a:t>
            </a:r>
            <a:r>
              <a:rPr lang="en-US" dirty="0" smtClean="0"/>
              <a:t>technique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Heartworm Infection in </a:t>
            </a:r>
            <a:r>
              <a:rPr lang="en-US" sz="4000" b="1" dirty="0" smtClean="0"/>
              <a:t>Cats: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Diagnosis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497888" cy="4495800"/>
          </a:xfrm>
        </p:spPr>
        <p:txBody>
          <a:bodyPr/>
          <a:lstStyle/>
          <a:p>
            <a:r>
              <a:rPr lang="en-US" dirty="0" smtClean="0"/>
              <a:t>Serology</a:t>
            </a:r>
          </a:p>
          <a:p>
            <a:pPr lvl="1"/>
            <a:r>
              <a:rPr lang="en-US" dirty="0" err="1" smtClean="0"/>
              <a:t>Antigenemia</a:t>
            </a:r>
            <a:r>
              <a:rPr lang="en-US" dirty="0" smtClean="0"/>
              <a:t> tests</a:t>
            </a:r>
          </a:p>
          <a:p>
            <a:pPr lvl="2">
              <a:buClr>
                <a:srgbClr val="FFC000"/>
              </a:buClr>
            </a:pPr>
            <a:r>
              <a:rPr lang="en-US" dirty="0" smtClean="0"/>
              <a:t>usually </a:t>
            </a:r>
            <a:r>
              <a:rPr lang="en-US" dirty="0"/>
              <a:t>cannot detect infection in cats, but a positive is near </a:t>
            </a:r>
            <a:r>
              <a:rPr lang="en-US" dirty="0" smtClean="0"/>
              <a:t>conclusive.</a:t>
            </a:r>
          </a:p>
          <a:p>
            <a:pPr lvl="2">
              <a:buClr>
                <a:srgbClr val="FFC000"/>
              </a:buClr>
            </a:pPr>
            <a:r>
              <a:rPr lang="en-US" dirty="0" smtClean="0"/>
              <a:t>Heat </a:t>
            </a:r>
            <a:r>
              <a:rPr lang="en-US" dirty="0" smtClean="0"/>
              <a:t>serum 104C </a:t>
            </a:r>
            <a:r>
              <a:rPr lang="en-US" dirty="0" smtClean="0"/>
              <a:t> for 10minutes </a:t>
            </a:r>
            <a:r>
              <a:rPr lang="en-US" dirty="0" smtClean="0"/>
              <a:t>to increase sensitivity of </a:t>
            </a:r>
            <a:r>
              <a:rPr lang="en-US" dirty="0" smtClean="0"/>
              <a:t>test.</a:t>
            </a:r>
            <a:endParaRPr lang="en-US" dirty="0"/>
          </a:p>
          <a:p>
            <a:pPr lvl="1"/>
            <a:r>
              <a:rPr lang="en-US" dirty="0" smtClean="0"/>
              <a:t>Antibody tests</a:t>
            </a:r>
          </a:p>
          <a:p>
            <a:pPr lvl="2">
              <a:buClr>
                <a:srgbClr val="FFC000"/>
              </a:buClr>
            </a:pPr>
            <a:r>
              <a:rPr lang="en-US" dirty="0" smtClean="0"/>
              <a:t>whole </a:t>
            </a:r>
            <a:r>
              <a:rPr lang="en-US" dirty="0"/>
              <a:t>worm extract may detect too soon (too </a:t>
            </a:r>
            <a:r>
              <a:rPr lang="en-US" dirty="0" smtClean="0"/>
              <a:t>sensitive)</a:t>
            </a:r>
          </a:p>
          <a:p>
            <a:pPr lvl="2">
              <a:buClr>
                <a:srgbClr val="FFC000"/>
              </a:buClr>
            </a:pPr>
            <a:r>
              <a:rPr lang="en-US" dirty="0" smtClean="0"/>
              <a:t>stage </a:t>
            </a:r>
            <a:r>
              <a:rPr lang="en-US" dirty="0"/>
              <a:t>specific recombinant antigen may be </a:t>
            </a:r>
            <a:r>
              <a:rPr lang="en-US" dirty="0" smtClean="0"/>
              <a:t>better.</a:t>
            </a:r>
          </a:p>
          <a:p>
            <a:pPr lvl="2">
              <a:buClr>
                <a:srgbClr val="FFC000"/>
              </a:buClr>
            </a:pPr>
            <a:r>
              <a:rPr lang="en-US" dirty="0" smtClean="0"/>
              <a:t>Serial </a:t>
            </a:r>
            <a:r>
              <a:rPr lang="en-US" dirty="0"/>
              <a:t>testing</a:t>
            </a:r>
          </a:p>
        </p:txBody>
      </p:sp>
    </p:spTree>
    <p:extLst>
      <p:ext uri="{BB962C8B-B14F-4D97-AF65-F5344CB8AC3E}">
        <p14:creationId xmlns:p14="http://schemas.microsoft.com/office/powerpoint/2010/main" val="370755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14313"/>
            <a:ext cx="7572375" cy="1462087"/>
          </a:xfrm>
        </p:spPr>
        <p:txBody>
          <a:bodyPr/>
          <a:lstStyle/>
          <a:p>
            <a:r>
              <a:rPr lang="en-US" sz="4000" b="1" dirty="0"/>
              <a:t>Heartworm Infection in </a:t>
            </a:r>
            <a:r>
              <a:rPr lang="en-US" sz="4000" b="1" dirty="0" smtClean="0"/>
              <a:t>Cats: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Diagnosis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r>
              <a:rPr lang="en-US" sz="2800" dirty="0"/>
              <a:t>Thoracic </a:t>
            </a:r>
            <a:r>
              <a:rPr lang="en-US" sz="2800" dirty="0" smtClean="0"/>
              <a:t>radiography</a:t>
            </a:r>
          </a:p>
          <a:p>
            <a:pPr lvl="1"/>
            <a:r>
              <a:rPr lang="en-US" sz="2400" dirty="0" smtClean="0"/>
              <a:t>valuable </a:t>
            </a:r>
            <a:r>
              <a:rPr lang="en-US" sz="2400" dirty="0"/>
              <a:t>in evidence of </a:t>
            </a:r>
            <a:r>
              <a:rPr lang="en-US" sz="2400" dirty="0" smtClean="0"/>
              <a:t>disease</a:t>
            </a:r>
          </a:p>
          <a:p>
            <a:pPr lvl="1"/>
            <a:r>
              <a:rPr lang="en-US" sz="2400" dirty="0" smtClean="0"/>
              <a:t>dorsal-ventral </a:t>
            </a:r>
            <a:r>
              <a:rPr lang="en-US" sz="2400" dirty="0"/>
              <a:t>view and right caudal lobar artery changes. </a:t>
            </a:r>
            <a:endParaRPr lang="en-US" sz="2400" dirty="0" smtClean="0"/>
          </a:p>
          <a:p>
            <a:pPr lvl="1"/>
            <a:r>
              <a:rPr lang="en-US" sz="2400" dirty="0" smtClean="0"/>
              <a:t>changes </a:t>
            </a:r>
            <a:r>
              <a:rPr lang="en-US" sz="2400" dirty="0"/>
              <a:t>may disappear and only half of cats with physical signs of infection show changes.</a:t>
            </a:r>
          </a:p>
          <a:p>
            <a:r>
              <a:rPr lang="en-US" sz="2800" dirty="0" smtClean="0"/>
              <a:t>Echocardiography</a:t>
            </a:r>
          </a:p>
          <a:p>
            <a:pPr lvl="1"/>
            <a:r>
              <a:rPr lang="en-US" sz="2400" dirty="0" smtClean="0"/>
              <a:t>very </a:t>
            </a:r>
            <a:r>
              <a:rPr lang="en-US" sz="2400" dirty="0"/>
              <a:t>good chance of making definitive diagnosis when used by an experienced operator.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Heartworm Infection in </a:t>
            </a:r>
            <a:r>
              <a:rPr lang="en-US" sz="4000" b="1" dirty="0" smtClean="0"/>
              <a:t>Cats: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Treatment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Adulticide therapy is generally not recommended</a:t>
            </a:r>
          </a:p>
          <a:p>
            <a:r>
              <a:rPr lang="en-US"/>
              <a:t>Monitoring antibody levels and radiographic signs will indicate recovery progression</a:t>
            </a:r>
          </a:p>
          <a:p>
            <a:r>
              <a:rPr lang="en-US"/>
              <a:t>Use diminishing doses of prednisone over 2 weeks and 2 weeks at a low dose for cat with physical and/or radiographic signs.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Heartworm Infection in </a:t>
            </a:r>
            <a:r>
              <a:rPr lang="en-US" sz="4000" b="1" dirty="0" smtClean="0"/>
              <a:t>Cats: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Prevention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0887" y="1981200"/>
            <a:ext cx="8193088" cy="4724400"/>
          </a:xfrm>
        </p:spPr>
        <p:txBody>
          <a:bodyPr/>
          <a:lstStyle/>
          <a:p>
            <a:r>
              <a:rPr lang="en-US" sz="2800" dirty="0"/>
              <a:t>Drugs in </a:t>
            </a:r>
            <a:r>
              <a:rPr lang="en-US" sz="2800" dirty="0" smtClean="0"/>
              <a:t>use:</a:t>
            </a:r>
          </a:p>
          <a:p>
            <a:pPr lvl="1"/>
            <a:r>
              <a:rPr lang="en-US" sz="2400" dirty="0" smtClean="0"/>
              <a:t>ivermectin </a:t>
            </a:r>
            <a:r>
              <a:rPr lang="en-US" sz="2400" dirty="0"/>
              <a:t>at 24 </a:t>
            </a:r>
            <a:r>
              <a:rPr lang="en-US" sz="2400" dirty="0">
                <a:sym typeface="Symbol" pitchFamily="18" charset="2"/>
              </a:rPr>
              <a:t>g/kg, </a:t>
            </a:r>
            <a:endParaRPr lang="en-US" sz="2400" dirty="0" smtClean="0">
              <a:sym typeface="Symbol" pitchFamily="18" charset="2"/>
            </a:endParaRPr>
          </a:p>
          <a:p>
            <a:pPr lvl="1"/>
            <a:r>
              <a:rPr lang="en-US" sz="2400" dirty="0" err="1" smtClean="0">
                <a:sym typeface="Symbol" pitchFamily="18" charset="2"/>
              </a:rPr>
              <a:t>selamectin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at 6-12 </a:t>
            </a:r>
            <a:r>
              <a:rPr lang="en-US" sz="2400" dirty="0" smtClean="0">
                <a:sym typeface="Symbol" pitchFamily="18" charset="2"/>
              </a:rPr>
              <a:t>mg/kg,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milbemycin </a:t>
            </a:r>
            <a:r>
              <a:rPr lang="en-US" sz="2400" dirty="0">
                <a:sym typeface="Symbol" pitchFamily="18" charset="2"/>
              </a:rPr>
              <a:t>at 2 </a:t>
            </a:r>
            <a:r>
              <a:rPr lang="en-US" sz="2400" dirty="0" smtClean="0">
                <a:sym typeface="Symbol" pitchFamily="18" charset="2"/>
              </a:rPr>
              <a:t>mg/kg,</a:t>
            </a:r>
          </a:p>
          <a:p>
            <a:pPr lvl="1"/>
            <a:r>
              <a:rPr lang="en-US" sz="2400" dirty="0" err="1" smtClean="0">
                <a:sym typeface="Symbol" pitchFamily="18" charset="2"/>
              </a:rPr>
              <a:t>moxidectin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at 1 </a:t>
            </a:r>
            <a:r>
              <a:rPr lang="en-US" sz="2400" dirty="0" smtClean="0">
                <a:sym typeface="Symbol" pitchFamily="18" charset="2"/>
              </a:rPr>
              <a:t>mg/kg.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Monthly </a:t>
            </a:r>
            <a:r>
              <a:rPr lang="en-US" sz="2400" dirty="0">
                <a:sym typeface="Symbol" pitchFamily="18" charset="2"/>
              </a:rPr>
              <a:t>intervals just as with dog.</a:t>
            </a:r>
          </a:p>
          <a:p>
            <a:r>
              <a:rPr lang="en-US" sz="2800" dirty="0">
                <a:sym typeface="Symbol" pitchFamily="18" charset="2"/>
              </a:rPr>
              <a:t>Serologic testing for antibody is not </a:t>
            </a:r>
            <a:r>
              <a:rPr lang="en-US" sz="2800" dirty="0" smtClean="0">
                <a:sym typeface="Symbol" pitchFamily="18" charset="2"/>
              </a:rPr>
              <a:t>required.</a:t>
            </a:r>
          </a:p>
          <a:p>
            <a:pPr lvl="1"/>
            <a:r>
              <a:rPr lang="en-US" sz="2400" dirty="0" err="1" smtClean="0">
                <a:sym typeface="Symbol" pitchFamily="18" charset="2"/>
              </a:rPr>
              <a:t>Antigenemia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testing is </a:t>
            </a:r>
            <a:r>
              <a:rPr lang="en-US" sz="2400" u="sng" dirty="0">
                <a:sym typeface="Symbol" pitchFamily="18" charset="2"/>
              </a:rPr>
              <a:t>not</a:t>
            </a:r>
            <a:r>
              <a:rPr lang="en-US" sz="2400" dirty="0">
                <a:sym typeface="Symbol" pitchFamily="18" charset="2"/>
              </a:rPr>
              <a:t> indicated prior to beginning </a:t>
            </a:r>
            <a:r>
              <a:rPr lang="en-US" sz="2400" dirty="0" smtClean="0">
                <a:sym typeface="Symbol" pitchFamily="18" charset="2"/>
              </a:rPr>
              <a:t>preventative.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P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PG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2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146</TotalTime>
  <Words>403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ＭＳ Ｐゴシック</vt:lpstr>
      <vt:lpstr>Arial</vt:lpstr>
      <vt:lpstr>Calibri</vt:lpstr>
      <vt:lpstr>Symbol</vt:lpstr>
      <vt:lpstr>Tahoma</vt:lpstr>
      <vt:lpstr>Times New Roman</vt:lpstr>
      <vt:lpstr>Wingdings</vt:lpstr>
      <vt:lpstr>Theme1</vt:lpstr>
      <vt:lpstr>Blends</vt:lpstr>
      <vt:lpstr>1_Blends</vt:lpstr>
      <vt:lpstr>Heartworm Infection in Cats</vt:lpstr>
      <vt:lpstr>Heartworm Infection in Cats: Pathological Lesions</vt:lpstr>
      <vt:lpstr>Heartworm Infection in Cats: Clinical Signs</vt:lpstr>
      <vt:lpstr>Heartworm Infection in Cats: Diagnosis</vt:lpstr>
      <vt:lpstr>Heartworm Infection in Cats: Diagnosis</vt:lpstr>
      <vt:lpstr>Heartworm Infection in Cats: Diagnosis</vt:lpstr>
      <vt:lpstr>Heartworm Infection in Cats: Treatment</vt:lpstr>
      <vt:lpstr>Heartworm Infection in Cats: Prevention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Heartworm Infection in Cats The Worm</dc:title>
  <dc:creator>Susie Orton</dc:creator>
  <cp:lastModifiedBy>James R Flowers</cp:lastModifiedBy>
  <cp:revision>12</cp:revision>
  <dcterms:created xsi:type="dcterms:W3CDTF">1999-11-08T20:33:06Z</dcterms:created>
  <dcterms:modified xsi:type="dcterms:W3CDTF">2020-10-07T13:29:27Z</dcterms:modified>
</cp:coreProperties>
</file>