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5"/>
  </p:notesMasterIdLst>
  <p:sldIdLst>
    <p:sldId id="524" r:id="rId3"/>
    <p:sldId id="490" r:id="rId4"/>
    <p:sldId id="527" r:id="rId5"/>
    <p:sldId id="545" r:id="rId6"/>
    <p:sldId id="467" r:id="rId7"/>
    <p:sldId id="536" r:id="rId8"/>
    <p:sldId id="538" r:id="rId9"/>
    <p:sldId id="469" r:id="rId10"/>
    <p:sldId id="487" r:id="rId11"/>
    <p:sldId id="489" r:id="rId12"/>
    <p:sldId id="476" r:id="rId13"/>
    <p:sldId id="477" r:id="rId14"/>
    <p:sldId id="480" r:id="rId15"/>
    <p:sldId id="513" r:id="rId16"/>
    <p:sldId id="481" r:id="rId17"/>
    <p:sldId id="482" r:id="rId18"/>
    <p:sldId id="484" r:id="rId19"/>
    <p:sldId id="528" r:id="rId20"/>
    <p:sldId id="547" r:id="rId21"/>
    <p:sldId id="529" r:id="rId22"/>
    <p:sldId id="492" r:id="rId23"/>
    <p:sldId id="498" r:id="rId24"/>
    <p:sldId id="549" r:id="rId25"/>
    <p:sldId id="553" r:id="rId26"/>
    <p:sldId id="548" r:id="rId27"/>
    <p:sldId id="516" r:id="rId28"/>
    <p:sldId id="515" r:id="rId29"/>
    <p:sldId id="554" r:id="rId30"/>
    <p:sldId id="550" r:id="rId31"/>
    <p:sldId id="500" r:id="rId32"/>
    <p:sldId id="551" r:id="rId33"/>
    <p:sldId id="555" r:id="rId34"/>
    <p:sldId id="517" r:id="rId35"/>
    <p:sldId id="502" r:id="rId36"/>
    <p:sldId id="552" r:id="rId37"/>
    <p:sldId id="589" r:id="rId38"/>
    <p:sldId id="523" r:id="rId39"/>
    <p:sldId id="585" r:id="rId40"/>
    <p:sldId id="586" r:id="rId41"/>
    <p:sldId id="587" r:id="rId42"/>
    <p:sldId id="557" r:id="rId43"/>
    <p:sldId id="401" r:id="rId44"/>
  </p:sldIdLst>
  <p:sldSz cx="12192000" cy="6858000"/>
  <p:notesSz cx="6954838" cy="93091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408"/>
    <a:srgbClr val="00FFFF"/>
    <a:srgbClr val="00CCFF"/>
    <a:srgbClr val="37CBFF"/>
    <a:srgbClr val="008000"/>
    <a:srgbClr val="CC0099"/>
    <a:srgbClr val="502604"/>
    <a:srgbClr val="6E3506"/>
    <a:srgbClr val="112608"/>
    <a:srgbClr val="041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9" autoAdjust="0"/>
    <p:restoredTop sz="79318" autoAdjust="0"/>
  </p:normalViewPr>
  <p:slideViewPr>
    <p:cSldViewPr>
      <p:cViewPr varScale="1">
        <p:scale>
          <a:sx n="74" d="100"/>
          <a:sy n="74" d="100"/>
        </p:scale>
        <p:origin x="324"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7071"/>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5" y="1"/>
            <a:ext cx="3013763" cy="467071"/>
          </a:xfrm>
          <a:prstGeom prst="rect">
            <a:avLst/>
          </a:prstGeom>
        </p:spPr>
        <p:txBody>
          <a:bodyPr vert="horz" lIns="92930" tIns="46465" rIns="92930" bIns="46465" rtlCol="0"/>
          <a:lstStyle>
            <a:lvl1pPr algn="r">
              <a:defRPr sz="1200"/>
            </a:lvl1pPr>
          </a:lstStyle>
          <a:p>
            <a:fld id="{5F952E24-A1BD-4A21-A415-5E9833C33723}" type="datetimeFigureOut">
              <a:rPr lang="en-US" smtClean="0"/>
              <a:t>8/22/2023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9"/>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5" y="8842030"/>
            <a:ext cx="3013763" cy="467070"/>
          </a:xfrm>
          <a:prstGeom prst="rect">
            <a:avLst/>
          </a:prstGeom>
        </p:spPr>
        <p:txBody>
          <a:bodyPr vert="horz" lIns="92930" tIns="46465" rIns="92930" bIns="46465" rtlCol="0" anchor="b"/>
          <a:lstStyle>
            <a:lvl1pPr algn="r">
              <a:defRPr sz="1200"/>
            </a:lvl1pPr>
          </a:lstStyle>
          <a:p>
            <a:fld id="{DAB44083-A2B0-473F-93CB-FBABF270A72D}" type="slidenum">
              <a:rPr lang="en-US" smtClean="0"/>
              <a:t>‹#›</a:t>
            </a:fld>
            <a:endParaRPr lang="en-US"/>
          </a:p>
        </p:txBody>
      </p:sp>
    </p:spTree>
    <p:extLst>
      <p:ext uri="{BB962C8B-B14F-4D97-AF65-F5344CB8AC3E}">
        <p14:creationId xmlns:p14="http://schemas.microsoft.com/office/powerpoint/2010/main" val="186676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73C15D2-6DC2-4E17-A9F2-32333F89A28B}"/>
              </a:ext>
            </a:extLst>
          </p:cNvPr>
          <p:cNvSpPr>
            <a:spLocks noGrp="1" noRot="1" noChangeAspect="1" noChangeArrowheads="1" noTextEdit="1"/>
          </p:cNvSpPr>
          <p:nvPr>
            <p:ph type="sldImg"/>
          </p:nvPr>
        </p:nvSpPr>
        <p:spPr>
          <a:xfrm>
            <a:off x="717550" y="1162050"/>
            <a:ext cx="5575300" cy="3136900"/>
          </a:xfrm>
          <a:ln/>
        </p:spPr>
      </p:sp>
      <p:sp>
        <p:nvSpPr>
          <p:cNvPr id="20483" name="Notes Placeholder 2">
            <a:extLst>
              <a:ext uri="{FF2B5EF4-FFF2-40B4-BE49-F238E27FC236}">
                <a16:creationId xmlns:a16="http://schemas.microsoft.com/office/drawing/2014/main" id="{D20AE8D4-A62B-4007-8EC4-87EDFE657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E259AD9A-BB89-4F60-8A6B-46AB920E8D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90B5DE-471A-4D0D-8C18-4958657FED67}" type="slidenum">
              <a:rPr lang="en-US" altLang="en-US" smtClean="0"/>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Tritrichuris</a:t>
            </a:r>
            <a:r>
              <a:rPr lang="en-US" dirty="0"/>
              <a:t> whipworm next to sporocysts</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14</a:t>
            </a:fld>
            <a:endParaRPr lang="en-US"/>
          </a:p>
        </p:txBody>
      </p:sp>
    </p:spTree>
    <p:extLst>
      <p:ext uri="{BB962C8B-B14F-4D97-AF65-F5344CB8AC3E}">
        <p14:creationId xmlns:p14="http://schemas.microsoft.com/office/powerpoint/2010/main" val="280623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FYI: Merozoites from this second generation subsequently invade the muscle fibers and develop into the typical </a:t>
            </a:r>
            <a:r>
              <a:rPr lang="en-US" sz="1200" b="0" i="0" kern="1200" dirty="0" err="1">
                <a:solidFill>
                  <a:schemeClr val="tx1"/>
                </a:solidFill>
                <a:effectLst/>
                <a:latin typeface="+mn-lt"/>
                <a:ea typeface="+mn-ea"/>
                <a:cs typeface="+mn-cs"/>
              </a:rPr>
              <a:t>sarcocysts</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Sarcocysts</a:t>
            </a:r>
            <a:r>
              <a:rPr lang="en-US" sz="1200" b="0" i="0" kern="1200" dirty="0">
                <a:solidFill>
                  <a:schemeClr val="tx1"/>
                </a:solidFill>
                <a:effectLst/>
                <a:latin typeface="+mn-lt"/>
                <a:ea typeface="+mn-ea"/>
                <a:cs typeface="+mn-cs"/>
              </a:rPr>
              <a:t> give rise to the banana-shaped infective bradyzoites found in mature cysts beginning 2–3 </a:t>
            </a:r>
            <a:r>
              <a:rPr lang="en-US" sz="1200" b="0" i="0" kern="1200" dirty="0" err="1">
                <a:solidFill>
                  <a:schemeClr val="tx1"/>
                </a:solidFill>
                <a:effectLst/>
                <a:latin typeface="+mn-lt"/>
                <a:ea typeface="+mn-ea"/>
                <a:cs typeface="+mn-cs"/>
              </a:rPr>
              <a:t>mo</a:t>
            </a:r>
            <a:r>
              <a:rPr lang="en-US" sz="1200" b="0" i="0" kern="1200" dirty="0">
                <a:solidFill>
                  <a:schemeClr val="tx1"/>
                </a:solidFill>
                <a:effectLst/>
                <a:latin typeface="+mn-lt"/>
                <a:ea typeface="+mn-ea"/>
                <a:cs typeface="+mn-cs"/>
              </a:rPr>
              <a:t> after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Sarcocysts</a:t>
            </a:r>
            <a:r>
              <a:rPr lang="en-US" sz="1200" b="0" i="0" kern="1200" dirty="0">
                <a:solidFill>
                  <a:schemeClr val="tx1"/>
                </a:solidFill>
                <a:effectLst/>
                <a:latin typeface="+mn-lt"/>
                <a:ea typeface="+mn-ea"/>
                <a:cs typeface="+mn-cs"/>
              </a:rPr>
              <a:t> of some species are easily visible with the unaided eye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aucheniae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hirsuta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 gigantea</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15</a:t>
            </a:fld>
            <a:endParaRPr lang="en-US"/>
          </a:p>
        </p:txBody>
      </p:sp>
    </p:spTree>
    <p:extLst>
      <p:ext uri="{BB962C8B-B14F-4D97-AF65-F5344CB8AC3E}">
        <p14:creationId xmlns:p14="http://schemas.microsoft.com/office/powerpoint/2010/main" val="115260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16</a:t>
            </a:fld>
            <a:endParaRPr lang="en-US"/>
          </a:p>
        </p:txBody>
      </p:sp>
    </p:spTree>
    <p:extLst>
      <p:ext uri="{BB962C8B-B14F-4D97-AF65-F5344CB8AC3E}">
        <p14:creationId xmlns:p14="http://schemas.microsoft.com/office/powerpoint/2010/main" val="196922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Offal = entrails</a:t>
            </a:r>
          </a:p>
        </p:txBody>
      </p:sp>
      <p:sp>
        <p:nvSpPr>
          <p:cNvPr id="4" name="Slide Number Placeholder 3"/>
          <p:cNvSpPr>
            <a:spLocks noGrp="1"/>
          </p:cNvSpPr>
          <p:nvPr>
            <p:ph type="sldNum" sz="quarter" idx="5"/>
          </p:nvPr>
        </p:nvSpPr>
        <p:spPr/>
        <p:txBody>
          <a:bodyPr/>
          <a:lstStyle/>
          <a:p>
            <a:fld id="{DAB44083-A2B0-473F-93CB-FBABF270A72D}" type="slidenum">
              <a:rPr lang="en-US" smtClean="0"/>
              <a:t>17</a:t>
            </a:fld>
            <a:endParaRPr lang="en-US"/>
          </a:p>
        </p:txBody>
      </p:sp>
    </p:spTree>
    <p:extLst>
      <p:ext uri="{BB962C8B-B14F-4D97-AF65-F5344CB8AC3E}">
        <p14:creationId xmlns:p14="http://schemas.microsoft.com/office/powerpoint/2010/main" val="3490935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aberrant intermediate hosts like the horse, pathogen S. </a:t>
            </a:r>
            <a:r>
              <a:rPr lang="en-US" sz="1200" b="0" i="0" kern="1200" dirty="0" err="1">
                <a:solidFill>
                  <a:schemeClr val="tx1"/>
                </a:solidFill>
                <a:effectLst/>
                <a:latin typeface="+mn-lt"/>
                <a:ea typeface="+mn-ea"/>
                <a:cs typeface="+mn-cs"/>
              </a:rPr>
              <a:t>neurona</a:t>
            </a:r>
            <a:r>
              <a:rPr lang="en-US" sz="1200" b="0" i="0" kern="1200" dirty="0">
                <a:solidFill>
                  <a:schemeClr val="tx1"/>
                </a:solidFill>
                <a:effectLst/>
                <a:latin typeface="+mn-lt"/>
                <a:ea typeface="+mn-ea"/>
                <a:cs typeface="+mn-cs"/>
              </a:rPr>
              <a:t> infects the brain and spinal cord, and any part of the central nervous system (CNS) may be affected.</a:t>
            </a:r>
          </a:p>
        </p:txBody>
      </p:sp>
      <p:sp>
        <p:nvSpPr>
          <p:cNvPr id="4" name="Slide Number Placeholder 3"/>
          <p:cNvSpPr>
            <a:spLocks noGrp="1"/>
          </p:cNvSpPr>
          <p:nvPr>
            <p:ph type="sldNum" sz="quarter" idx="10"/>
          </p:nvPr>
        </p:nvSpPr>
        <p:spPr/>
        <p:txBody>
          <a:bodyPr/>
          <a:lstStyle/>
          <a:p>
            <a:fld id="{DAB44083-A2B0-473F-93CB-FBABF270A72D}" type="slidenum">
              <a:rPr lang="en-US" smtClean="0"/>
              <a:t>20</a:t>
            </a:fld>
            <a:endParaRPr lang="en-US"/>
          </a:p>
        </p:txBody>
      </p:sp>
    </p:spTree>
    <p:extLst>
      <p:ext uri="{BB962C8B-B14F-4D97-AF65-F5344CB8AC3E}">
        <p14:creationId xmlns:p14="http://schemas.microsoft.com/office/powerpoint/2010/main" val="371649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21</a:t>
            </a:fld>
            <a:endParaRPr lang="en-US"/>
          </a:p>
        </p:txBody>
      </p:sp>
    </p:spTree>
    <p:extLst>
      <p:ext uri="{BB962C8B-B14F-4D97-AF65-F5344CB8AC3E}">
        <p14:creationId xmlns:p14="http://schemas.microsoft.com/office/powerpoint/2010/main" val="70677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22</a:t>
            </a:fld>
            <a:endParaRPr lang="en-US"/>
          </a:p>
        </p:txBody>
      </p:sp>
    </p:spTree>
    <p:extLst>
      <p:ext uri="{BB962C8B-B14F-4D97-AF65-F5344CB8AC3E}">
        <p14:creationId xmlns:p14="http://schemas.microsoft.com/office/powerpoint/2010/main" val="238088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Dusty, a 15 year old Quarter Horse gelding, presented to NCSU Equine Medicine Services on 12/17/19 for further evaluation of neurological deficits. The owners purchased Dusty about 6 months ago and have been noticing him to trip periodically. The owners reported that the tripping has gotten worse as of last week, at which time they also noticed that Dusty had developed a droopy left lip and more profound ataxia.</a:t>
            </a:r>
          </a:p>
          <a:p>
            <a:endParaRPr lang="en-US" dirty="0"/>
          </a:p>
          <a:p>
            <a:r>
              <a:rPr lang="en-US" dirty="0"/>
              <a:t>The primary veterinarian performed an EPM test (serum IFAT) last week; the results came back the day prior to presentation as zero titer</a:t>
            </a:r>
          </a:p>
        </p:txBody>
      </p:sp>
      <p:sp>
        <p:nvSpPr>
          <p:cNvPr id="4" name="Slide Number Placeholder 3"/>
          <p:cNvSpPr>
            <a:spLocks noGrp="1"/>
          </p:cNvSpPr>
          <p:nvPr>
            <p:ph type="sldNum" sz="quarter" idx="5"/>
          </p:nvPr>
        </p:nvSpPr>
        <p:spPr/>
        <p:txBody>
          <a:bodyPr/>
          <a:lstStyle/>
          <a:p>
            <a:fld id="{DAB44083-A2B0-473F-93CB-FBABF270A72D}" type="slidenum">
              <a:rPr lang="en-US" smtClean="0"/>
              <a:t>23</a:t>
            </a:fld>
            <a:endParaRPr lang="en-US"/>
          </a:p>
        </p:txBody>
      </p:sp>
    </p:spTree>
    <p:extLst>
      <p:ext uri="{BB962C8B-B14F-4D97-AF65-F5344CB8AC3E}">
        <p14:creationId xmlns:p14="http://schemas.microsoft.com/office/powerpoint/2010/main" val="3061533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Cranial nerve exams</a:t>
            </a:r>
          </a:p>
          <a:p>
            <a:r>
              <a:rPr lang="en-US" dirty="0"/>
              <a:t>Can they see, hear, smell, chew, swallow</a:t>
            </a:r>
          </a:p>
          <a:p>
            <a:r>
              <a:rPr lang="en-US" dirty="0"/>
              <a:t>Head position normal</a:t>
            </a:r>
          </a:p>
          <a:p>
            <a:r>
              <a:rPr lang="en-US" dirty="0"/>
              <a:t>Atrophy</a:t>
            </a:r>
          </a:p>
          <a:p>
            <a:r>
              <a:rPr lang="en-US" dirty="0"/>
              <a:t>Asymmetry </a:t>
            </a:r>
          </a:p>
          <a:p>
            <a:endParaRPr lang="en-US" dirty="0"/>
          </a:p>
          <a:p>
            <a:r>
              <a:rPr lang="en-US" dirty="0"/>
              <a:t>On presentation, Dusty was alert and responsive. However, he is ataxic on all four limbs, much worse on the left side, especially on the left hind, with marked toe dragging. There was a left facial nerve paralysis, with a decreased to absent menace response and no palpebral response. A mild corneal ulcer was also noted on the left eye with fluorescein uptake. A wooden splinter about 3 centimeters was removed from the left side of the face about 5 centimeters cranioventrally to the left eye. </a:t>
            </a:r>
            <a:r>
              <a:rPr lang="en-US" dirty="0" err="1"/>
              <a:t>Dusty’s</a:t>
            </a:r>
            <a:r>
              <a:rPr lang="en-US" dirty="0"/>
              <a:t> vital parameters were within normal limits. The temperature was 100F. The heart rate was 44 bpm. The respiratory rate was 20 bpm. No murmurs or arrhythmias were noted on cardiac auscultation. Thoracic auscultation was unremarkable. Borborygmi were present in all 4 quadrants. Mucous membranes were light pink with CRT less than 2 seconds. Digital pulses were within normal limits.</a:t>
            </a:r>
          </a:p>
          <a:p>
            <a:endParaRPr lang="en-US" dirty="0"/>
          </a:p>
          <a:p>
            <a:pPr algn="l">
              <a:buFont typeface="Arial" panose="020B0604020202020204" pitchFamily="34" charset="0"/>
              <a:buChar char="•"/>
            </a:pPr>
            <a:r>
              <a:rPr lang="en-US" b="0" i="0" dirty="0">
                <a:solidFill>
                  <a:srgbClr val="333333"/>
                </a:solidFill>
                <a:effectLst/>
                <a:latin typeface="Georgia" panose="02040502050405020303" pitchFamily="18" charset="0"/>
              </a:rPr>
              <a:t>Grade 3 – Easy to see at a walk, look like a drunken camel at a trot, very obvious at a canter but they do not fall.</a:t>
            </a:r>
          </a:p>
          <a:p>
            <a:pPr algn="l">
              <a:buFont typeface="Arial" panose="020B0604020202020204" pitchFamily="34" charset="0"/>
              <a:buChar char="•"/>
            </a:pPr>
            <a:r>
              <a:rPr lang="en-US" b="0" i="0" dirty="0">
                <a:solidFill>
                  <a:srgbClr val="333333"/>
                </a:solidFill>
                <a:effectLst/>
                <a:latin typeface="Georgia" panose="02040502050405020303" pitchFamily="18" charset="0"/>
              </a:rPr>
              <a:t>Grade 4 - Very ataxic – will fall especially in tight circles or backing. Usually will refuse to go any faster than a walk</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24</a:t>
            </a:fld>
            <a:endParaRPr lang="en-US"/>
          </a:p>
        </p:txBody>
      </p:sp>
    </p:spTree>
    <p:extLst>
      <p:ext uri="{BB962C8B-B14F-4D97-AF65-F5344CB8AC3E}">
        <p14:creationId xmlns:p14="http://schemas.microsoft.com/office/powerpoint/2010/main" val="1428505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Know the </a:t>
            </a:r>
            <a:r>
              <a:rPr lang="en-US" sz="1200" b="0" i="0" dirty="0">
                <a:solidFill>
                  <a:srgbClr val="395408"/>
                </a:solidFill>
                <a:latin typeface="+mn-lt"/>
              </a:rPr>
              <a:t>3A’s Ataxia, Asymmetry and Atrophy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9540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Noto Sans" panose="020B0502040504020204" pitchFamily="34" charset="0"/>
              </a:rPr>
              <a:t>The most frequent sign is gait abnormality, related to CNS involvement. The most frequent brain or cranial nerve deficits observed in horses appear to be head tilt, depression, facial nerve paralysis and difficulty swallowing, upper airway dysfunction such as dorsal displacement of the soft palate and laryngeal hemiplegia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latin typeface="+mn-lt"/>
            </a:endParaRP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25</a:t>
            </a:fld>
            <a:endParaRPr lang="en-US"/>
          </a:p>
        </p:txBody>
      </p:sp>
    </p:spTree>
    <p:extLst>
      <p:ext uri="{BB962C8B-B14F-4D97-AF65-F5344CB8AC3E}">
        <p14:creationId xmlns:p14="http://schemas.microsoft.com/office/powerpoint/2010/main" val="361482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sporocysts are the infective form of </a:t>
            </a:r>
            <a:r>
              <a:rPr lang="en-US" dirty="0" err="1"/>
              <a:t>Sarcocystis</a:t>
            </a:r>
            <a:r>
              <a:rPr lang="en-US" dirty="0"/>
              <a:t> </a:t>
            </a:r>
            <a:r>
              <a:rPr lang="en-US" dirty="0" err="1"/>
              <a:t>cruzi</a:t>
            </a:r>
            <a:r>
              <a:rPr lang="en-US" dirty="0"/>
              <a:t> for cattle (i.e. they ingest these from dog feces). You will not be asked to id these in lecture exams</a:t>
            </a:r>
          </a:p>
        </p:txBody>
      </p:sp>
      <p:sp>
        <p:nvSpPr>
          <p:cNvPr id="4" name="Slide Number Placeholder 3"/>
          <p:cNvSpPr>
            <a:spLocks noGrp="1"/>
          </p:cNvSpPr>
          <p:nvPr>
            <p:ph type="sldNum" sz="quarter" idx="5"/>
          </p:nvPr>
        </p:nvSpPr>
        <p:spPr/>
        <p:txBody>
          <a:bodyPr/>
          <a:lstStyle/>
          <a:p>
            <a:fld id="{DAB44083-A2B0-473F-93CB-FBABF270A72D}" type="slidenum">
              <a:rPr lang="en-US" smtClean="0"/>
              <a:t>5</a:t>
            </a:fld>
            <a:endParaRPr lang="en-US"/>
          </a:p>
        </p:txBody>
      </p:sp>
    </p:spTree>
    <p:extLst>
      <p:ext uri="{BB962C8B-B14F-4D97-AF65-F5344CB8AC3E}">
        <p14:creationId xmlns:p14="http://schemas.microsoft.com/office/powerpoint/2010/main" val="1472698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roxima-nova"/>
              </a:rPr>
              <a:t>Equine motor neuron disease (EMND) typically occurs in older horses that have been vitamin E deficient for more than 18 months. It affects lower motor neurons, the nerves that supply the direct neurological input into all muscles.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 = </a:t>
            </a:r>
            <a:r>
              <a:rPr lang="en-US" b="0" i="0" dirty="0">
                <a:solidFill>
                  <a:srgbClr val="000000"/>
                </a:solidFill>
                <a:effectLst/>
                <a:latin typeface="Arial" panose="020B0604020202020204" pitchFamily="34" charset="0"/>
              </a:rPr>
              <a:t>“middle ear disease”, associated with the articulation (the </a:t>
            </a:r>
            <a:r>
              <a:rPr lang="en-US" b="0" i="0" dirty="0" err="1">
                <a:solidFill>
                  <a:srgbClr val="000000"/>
                </a:solidFill>
                <a:effectLst/>
                <a:latin typeface="Arial" panose="020B0604020202020204" pitchFamily="34" charset="0"/>
              </a:rPr>
              <a:t>temporohyoid</a:t>
            </a:r>
            <a:r>
              <a:rPr lang="en-US" b="0" i="0" dirty="0">
                <a:solidFill>
                  <a:srgbClr val="000000"/>
                </a:solidFill>
                <a:effectLst/>
                <a:latin typeface="Arial" panose="020B0604020202020204" pitchFamily="34" charset="0"/>
              </a:rPr>
              <a:t> joint) from the hyoid apparatus and the skull.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It is characterized by a proliferation of the bone surrounding the joint and which can lead to joint fusion.</a:t>
            </a:r>
            <a:endParaRPr lang="en-US"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28</a:t>
            </a:fld>
            <a:endParaRPr lang="en-US"/>
          </a:p>
        </p:txBody>
      </p:sp>
    </p:spTree>
    <p:extLst>
      <p:ext uri="{BB962C8B-B14F-4D97-AF65-F5344CB8AC3E}">
        <p14:creationId xmlns:p14="http://schemas.microsoft.com/office/powerpoint/2010/main" val="289528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t>
            </a:r>
            <a:r>
              <a:rPr lang="en-US" dirty="0" err="1"/>
              <a:t>Dusty’s</a:t>
            </a:r>
            <a:r>
              <a:rPr lang="en-US" dirty="0"/>
              <a:t> unilateral facial paralysis and ataxia with a negative blood test for EPM, </a:t>
            </a:r>
            <a:r>
              <a:rPr lang="en-US" dirty="0" err="1"/>
              <a:t>temporohyoid</a:t>
            </a:r>
            <a:r>
              <a:rPr lang="en-US" dirty="0"/>
              <a:t> osteoarthropathy (THO) was the top differential. Due to lack of evidence for THO on radiographs and endoscopy, Dusty was hospitalized for CT.  </a:t>
            </a:r>
          </a:p>
          <a:p>
            <a:endParaRPr lang="en-US" dirty="0"/>
          </a:p>
          <a:p>
            <a:r>
              <a:rPr lang="en-US" dirty="0"/>
              <a:t>THO = </a:t>
            </a:r>
            <a:r>
              <a:rPr lang="en-US" b="0" i="0" dirty="0">
                <a:solidFill>
                  <a:srgbClr val="000000"/>
                </a:solidFill>
                <a:effectLst/>
                <a:latin typeface="Arial" panose="020B0604020202020204" pitchFamily="34" charset="0"/>
              </a:rPr>
              <a:t>“middle ear disease”, associated with the articulation (the </a:t>
            </a:r>
            <a:r>
              <a:rPr lang="en-US" b="0" i="0" dirty="0" err="1">
                <a:solidFill>
                  <a:srgbClr val="000000"/>
                </a:solidFill>
                <a:effectLst/>
                <a:latin typeface="Arial" panose="020B0604020202020204" pitchFamily="34" charset="0"/>
              </a:rPr>
              <a:t>temporohyoid</a:t>
            </a:r>
            <a:r>
              <a:rPr lang="en-US" b="0" i="0" dirty="0">
                <a:solidFill>
                  <a:srgbClr val="000000"/>
                </a:solidFill>
                <a:effectLst/>
                <a:latin typeface="Arial" panose="020B0604020202020204" pitchFamily="34" charset="0"/>
              </a:rPr>
              <a:t> joint) from the hyoid apparatus and the skull. It is characterized by a proliferation of the bone surrounding the joint and which can lead to joint fusion.</a:t>
            </a:r>
            <a:endParaRPr lang="en-US"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29</a:t>
            </a:fld>
            <a:endParaRPr lang="en-US"/>
          </a:p>
        </p:txBody>
      </p:sp>
    </p:spTree>
    <p:extLst>
      <p:ext uri="{BB962C8B-B14F-4D97-AF65-F5344CB8AC3E}">
        <p14:creationId xmlns:p14="http://schemas.microsoft.com/office/powerpoint/2010/main" val="2617401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are usually trying to differentiate primary </a:t>
            </a:r>
            <a:r>
              <a:rPr lang="en-US" sz="1200" b="0" i="0" kern="1200" dirty="0" err="1">
                <a:solidFill>
                  <a:schemeClr val="tx1"/>
                </a:solidFill>
                <a:effectLst/>
                <a:latin typeface="+mn-lt"/>
                <a:ea typeface="+mn-ea"/>
                <a:cs typeface="+mn-cs"/>
              </a:rPr>
              <a:t>musclo</a:t>
            </a:r>
            <a:r>
              <a:rPr lang="en-US" sz="1200" b="0" i="0" kern="1200" dirty="0">
                <a:solidFill>
                  <a:schemeClr val="tx1"/>
                </a:solidFill>
                <a:effectLst/>
                <a:latin typeface="+mn-lt"/>
                <a:ea typeface="+mn-ea"/>
                <a:cs typeface="+mn-cs"/>
              </a:rPr>
              <a:t>-skeletal disorders and other neurologic diseases from EPM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problem with just running serology is that many horses are exposed to S. </a:t>
            </a:r>
            <a:r>
              <a:rPr lang="en-US" sz="1200" b="0" i="0" kern="1200" dirty="0" err="1">
                <a:solidFill>
                  <a:schemeClr val="tx1"/>
                </a:solidFill>
                <a:effectLst/>
                <a:latin typeface="+mn-lt"/>
                <a:ea typeface="+mn-ea"/>
                <a:cs typeface="+mn-cs"/>
              </a:rPr>
              <a:t>neurona</a:t>
            </a:r>
            <a:r>
              <a:rPr lang="en-US" sz="1200" b="0" i="0" kern="1200" dirty="0">
                <a:solidFill>
                  <a:schemeClr val="tx1"/>
                </a:solidFill>
                <a:effectLst/>
                <a:latin typeface="+mn-lt"/>
                <a:ea typeface="+mn-ea"/>
                <a:cs typeface="+mn-cs"/>
              </a:rPr>
              <a:t> and other </a:t>
            </a:r>
            <a:r>
              <a:rPr lang="en-US" sz="1200" b="0" i="0" kern="1200" dirty="0" err="1">
                <a:solidFill>
                  <a:schemeClr val="tx1"/>
                </a:solidFill>
                <a:effectLst/>
                <a:latin typeface="+mn-lt"/>
                <a:ea typeface="+mn-ea"/>
                <a:cs typeface="+mn-cs"/>
              </a:rPr>
              <a:t>Sarcocystis</a:t>
            </a:r>
            <a:r>
              <a:rPr lang="en-US" sz="1200" b="0" i="0" kern="1200" dirty="0">
                <a:solidFill>
                  <a:schemeClr val="tx1"/>
                </a:solidFill>
                <a:effectLst/>
                <a:latin typeface="+mn-lt"/>
                <a:ea typeface="+mn-ea"/>
                <a:cs typeface="+mn-cs"/>
              </a:rPr>
              <a:t> spp., develop antibodies but never develop clinical disease. So if you have a </a:t>
            </a:r>
            <a:r>
              <a:rPr lang="en-US" sz="1200" b="0" i="0" kern="1200" dirty="0" err="1">
                <a:solidFill>
                  <a:schemeClr val="tx1"/>
                </a:solidFill>
                <a:effectLst/>
                <a:latin typeface="+mn-lt"/>
                <a:ea typeface="+mn-ea"/>
                <a:cs typeface="+mn-cs"/>
              </a:rPr>
              <a:t>sero</a:t>
            </a:r>
            <a:r>
              <a:rPr lang="en-US" sz="1200" b="0" i="0" kern="1200" dirty="0">
                <a:solidFill>
                  <a:schemeClr val="tx1"/>
                </a:solidFill>
                <a:effectLst/>
                <a:latin typeface="+mn-lt"/>
                <a:ea typeface="+mn-ea"/>
                <a:cs typeface="+mn-cs"/>
              </a:rPr>
              <a:t>+ horse with neuro signs, it’s a possibility the horse has EPM but it might be some other neurologic disease (not related to S. </a:t>
            </a:r>
            <a:r>
              <a:rPr lang="en-US" sz="1200" b="0" i="0" kern="1200" dirty="0" err="1">
                <a:solidFill>
                  <a:schemeClr val="tx1"/>
                </a:solidFill>
                <a:effectLst/>
                <a:latin typeface="+mn-lt"/>
                <a:ea typeface="+mn-ea"/>
                <a:cs typeface="+mn-cs"/>
              </a:rPr>
              <a:t>neurona</a:t>
            </a:r>
            <a:r>
              <a:rPr lang="en-US" sz="1200" b="0" i="0" kern="1200" dirty="0">
                <a:solidFill>
                  <a:schemeClr val="tx1"/>
                </a:solidFill>
                <a:effectLst/>
                <a:latin typeface="+mn-lt"/>
                <a:ea typeface="+mn-ea"/>
                <a:cs typeface="+mn-cs"/>
              </a:rPr>
              <a:t>) and the horse just has antibodies from a previous exposure to </a:t>
            </a:r>
            <a:r>
              <a:rPr lang="en-US" sz="1200" b="0" i="0" kern="1200" dirty="0" err="1">
                <a:solidFill>
                  <a:schemeClr val="tx1"/>
                </a:solidFill>
                <a:effectLst/>
                <a:latin typeface="+mn-lt"/>
                <a:ea typeface="+mn-ea"/>
                <a:cs typeface="+mn-cs"/>
              </a:rPr>
              <a:t>sarcocystis</a:t>
            </a:r>
            <a:r>
              <a:rPr lang="en-US" sz="1200" b="0" i="0" kern="1200" dirty="0">
                <a:solidFill>
                  <a:schemeClr val="tx1"/>
                </a:solidFill>
                <a:effectLst/>
                <a:latin typeface="+mn-lt"/>
                <a:ea typeface="+mn-ea"/>
                <a:cs typeface="+mn-cs"/>
              </a:rPr>
              <a:t> spp.</a:t>
            </a:r>
          </a:p>
          <a:p>
            <a:endParaRPr lang="en-US" sz="1200" b="0" i="0" kern="1200" dirty="0">
              <a:solidFill>
                <a:schemeClr val="tx1"/>
              </a:solidFill>
              <a:effectLst/>
              <a:latin typeface="+mn-lt"/>
              <a:ea typeface="+mn-ea"/>
              <a:cs typeface="+mn-cs"/>
            </a:endParaRPr>
          </a:p>
          <a:p>
            <a:r>
              <a:rPr lang="en-US" dirty="0"/>
              <a:t>Reed SM, Howe DK, Morrow JK, et al. Accurate Antemortem Diagnosis of Equine Protozoal </a:t>
            </a:r>
            <a:r>
              <a:rPr lang="en-US" dirty="0" err="1"/>
              <a:t>Myeloencephalitis</a:t>
            </a:r>
            <a:r>
              <a:rPr lang="en-US" dirty="0"/>
              <a:t>(EPM) Based on Detecting Intrathecal Antibodies against </a:t>
            </a:r>
            <a:r>
              <a:rPr lang="en-US" dirty="0" err="1"/>
              <a:t>Sarcocystis</a:t>
            </a:r>
            <a:r>
              <a:rPr lang="en-US" dirty="0"/>
              <a:t> </a:t>
            </a:r>
            <a:r>
              <a:rPr lang="en-US" dirty="0" err="1"/>
              <a:t>neurona</a:t>
            </a:r>
            <a:r>
              <a:rPr lang="en-US" dirty="0"/>
              <a:t> Using the SnSAG2 and </a:t>
            </a:r>
            <a:r>
              <a:rPr lang="en-US" dirty="0" err="1"/>
              <a:t>SnSAG</a:t>
            </a:r>
            <a:r>
              <a:rPr lang="en-US" dirty="0"/>
              <a:t> 4/3 ELISAs. J Vet Intern Med 2013; 27:1193-1200</a:t>
            </a:r>
          </a:p>
        </p:txBody>
      </p:sp>
      <p:sp>
        <p:nvSpPr>
          <p:cNvPr id="4" name="Slide Number Placeholder 3"/>
          <p:cNvSpPr>
            <a:spLocks noGrp="1"/>
          </p:cNvSpPr>
          <p:nvPr>
            <p:ph type="sldNum" sz="quarter" idx="10"/>
          </p:nvPr>
        </p:nvSpPr>
        <p:spPr/>
        <p:txBody>
          <a:bodyPr/>
          <a:lstStyle/>
          <a:p>
            <a:fld id="{DAB44083-A2B0-473F-93CB-FBABF270A72D}" type="slidenum">
              <a:rPr lang="en-US" smtClean="0"/>
              <a:t>30</a:t>
            </a:fld>
            <a:endParaRPr lang="en-US"/>
          </a:p>
        </p:txBody>
      </p:sp>
    </p:spTree>
    <p:extLst>
      <p:ext uri="{BB962C8B-B14F-4D97-AF65-F5344CB8AC3E}">
        <p14:creationId xmlns:p14="http://schemas.microsoft.com/office/powerpoint/2010/main" val="4090615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fld id="{DAB44083-A2B0-473F-93CB-FBABF270A72D}" type="slidenum">
              <a:rPr lang="en-US" smtClean="0"/>
              <a:t>31</a:t>
            </a:fld>
            <a:endParaRPr lang="en-US"/>
          </a:p>
        </p:txBody>
      </p:sp>
    </p:spTree>
    <p:extLst>
      <p:ext uri="{BB962C8B-B14F-4D97-AF65-F5344CB8AC3E}">
        <p14:creationId xmlns:p14="http://schemas.microsoft.com/office/powerpoint/2010/main" val="3555898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Dusty was seronegative by </a:t>
            </a:r>
            <a:r>
              <a:rPr lang="en-US" dirty="0" err="1"/>
              <a:t>rDVM</a:t>
            </a:r>
            <a:r>
              <a:rPr lang="en-US" dirty="0"/>
              <a:t>. This is why the vets at NC State initially pursued other causes for the neuro signs.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Reasons for </a:t>
            </a:r>
            <a:r>
              <a:rPr lang="en-US" dirty="0" err="1"/>
              <a:t>Dusty’s</a:t>
            </a:r>
            <a:r>
              <a:rPr lang="en-US" dirty="0"/>
              <a:t> early seronegative results could be false negative or an acute infection where antibodies weren’t detectable.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antibodies were eventually detected, </a:t>
            </a:r>
            <a:r>
              <a:rPr lang="en-US" dirty="0" err="1"/>
              <a:t>Dusty’s</a:t>
            </a:r>
            <a:r>
              <a:rPr lang="en-US" dirty="0"/>
              <a:t> titers were relatively low compared to other EPM horses.</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32</a:t>
            </a:fld>
            <a:endParaRPr lang="en-US"/>
          </a:p>
        </p:txBody>
      </p:sp>
    </p:spTree>
    <p:extLst>
      <p:ext uri="{BB962C8B-B14F-4D97-AF65-F5344CB8AC3E}">
        <p14:creationId xmlns:p14="http://schemas.microsoft.com/office/powerpoint/2010/main" val="1432391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FYI</a:t>
            </a:r>
          </a:p>
        </p:txBody>
      </p:sp>
      <p:sp>
        <p:nvSpPr>
          <p:cNvPr id="4" name="Slide Number Placeholder 3"/>
          <p:cNvSpPr>
            <a:spLocks noGrp="1"/>
          </p:cNvSpPr>
          <p:nvPr>
            <p:ph type="sldNum" sz="quarter" idx="5"/>
          </p:nvPr>
        </p:nvSpPr>
        <p:spPr/>
        <p:txBody>
          <a:bodyPr/>
          <a:lstStyle/>
          <a:p>
            <a:fld id="{DAB44083-A2B0-473F-93CB-FBABF270A72D}" type="slidenum">
              <a:rPr lang="en-US" smtClean="0"/>
              <a:t>33</a:t>
            </a:fld>
            <a:endParaRPr lang="en-US"/>
          </a:p>
        </p:txBody>
      </p:sp>
    </p:spTree>
    <p:extLst>
      <p:ext uri="{BB962C8B-B14F-4D97-AF65-F5344CB8AC3E}">
        <p14:creationId xmlns:p14="http://schemas.microsoft.com/office/powerpoint/2010/main" val="49763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know that treatment until clinical signs resolve can take 1 to 2 months and be very expensive. You will see improvement in most horses and likely won’t clear the organism. Don’t need to know percentages.</a:t>
            </a:r>
          </a:p>
        </p:txBody>
      </p:sp>
      <p:sp>
        <p:nvSpPr>
          <p:cNvPr id="4" name="Slide Number Placeholder 3"/>
          <p:cNvSpPr>
            <a:spLocks noGrp="1"/>
          </p:cNvSpPr>
          <p:nvPr>
            <p:ph type="sldNum" sz="quarter" idx="5"/>
          </p:nvPr>
        </p:nvSpPr>
        <p:spPr/>
        <p:txBody>
          <a:bodyPr/>
          <a:lstStyle/>
          <a:p>
            <a:fld id="{DAB44083-A2B0-473F-93CB-FBABF270A72D}" type="slidenum">
              <a:rPr lang="en-US" smtClean="0"/>
              <a:t>34</a:t>
            </a:fld>
            <a:endParaRPr lang="en-US"/>
          </a:p>
        </p:txBody>
      </p:sp>
    </p:spTree>
    <p:extLst>
      <p:ext uri="{BB962C8B-B14F-4D97-AF65-F5344CB8AC3E}">
        <p14:creationId xmlns:p14="http://schemas.microsoft.com/office/powerpoint/2010/main" val="1979651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35</a:t>
            </a:fld>
            <a:endParaRPr lang="en-US"/>
          </a:p>
        </p:txBody>
      </p:sp>
    </p:spTree>
    <p:extLst>
      <p:ext uri="{BB962C8B-B14F-4D97-AF65-F5344CB8AC3E}">
        <p14:creationId xmlns:p14="http://schemas.microsoft.com/office/powerpoint/2010/main" val="1950791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 not kill or trap opossums. This will not work. Unless you remove what is attracting opossums and other animals to your yard then more animals will come. The best thing to do is to encourage animals to leave the area on their own by removing the attractants.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Immunosuppression (Stress, advanced age, parturition, injury)  pathogen enters nervous system </a:t>
            </a:r>
          </a:p>
          <a:p>
            <a:endParaRPr lang="en-US" sz="1200" b="0" i="0" kern="1200" dirty="0">
              <a:solidFill>
                <a:schemeClr val="tx1"/>
              </a:solidFill>
              <a:effectLst/>
              <a:latin typeface="+mn-lt"/>
              <a:ea typeface="+mn-ea"/>
              <a:cs typeface="+mn-cs"/>
            </a:endParaRPr>
          </a:p>
          <a:p>
            <a:r>
              <a:rPr lang="en-US" b="0" i="0" dirty="0">
                <a:solidFill>
                  <a:srgbClr val="333333"/>
                </a:solidFill>
                <a:effectLst/>
                <a:latin typeface="Noto Sans" panose="020B0502040204020203" pitchFamily="34" charset="0"/>
              </a:rPr>
              <a:t>The pathogenesis of </a:t>
            </a:r>
            <a:r>
              <a:rPr lang="en-US" b="0" i="1" dirty="0">
                <a:solidFill>
                  <a:srgbClr val="333333"/>
                </a:solidFill>
                <a:effectLst/>
                <a:latin typeface="Noto Sans" panose="020B0502040204020203" pitchFamily="34" charset="0"/>
              </a:rPr>
              <a:t>S. </a:t>
            </a:r>
            <a:r>
              <a:rPr lang="en-US" b="0" i="1" dirty="0" err="1">
                <a:solidFill>
                  <a:srgbClr val="333333"/>
                </a:solidFill>
                <a:effectLst/>
                <a:latin typeface="Noto Sans" panose="020B0502040204020203" pitchFamily="34" charset="0"/>
              </a:rPr>
              <a:t>neurona</a:t>
            </a:r>
            <a:r>
              <a:rPr lang="en-US" b="0" i="0" dirty="0">
                <a:solidFill>
                  <a:srgbClr val="333333"/>
                </a:solidFill>
                <a:effectLst/>
                <a:latin typeface="Noto Sans" panose="020B0502040204020203" pitchFamily="34" charset="0"/>
              </a:rPr>
              <a:t> in horses is unclear because it has been difficult to reliably induce the disease experimentally in horses</a:t>
            </a:r>
            <a:endParaRPr lang="en-US" sz="1200" b="0" i="0" kern="1200" dirty="0">
              <a:solidFill>
                <a:schemeClr val="tx1"/>
              </a:solidFill>
              <a:effectLst/>
              <a:latin typeface="+mn-lt"/>
              <a:ea typeface="+mn-ea"/>
              <a:cs typeface="+mn-cs"/>
            </a:endParaRPr>
          </a:p>
          <a:p>
            <a:endParaRPr lang="en-US" b="0" i="0" dirty="0">
              <a:solidFill>
                <a:srgbClr val="2E2E2E"/>
              </a:solidFill>
              <a:effectLst/>
              <a:latin typeface="NexusSans"/>
            </a:endParaRPr>
          </a:p>
          <a:p>
            <a:r>
              <a:rPr lang="en-US" b="0" i="0" dirty="0">
                <a:solidFill>
                  <a:srgbClr val="2E2E2E"/>
                </a:solidFill>
                <a:effectLst/>
                <a:latin typeface="NexusSans"/>
              </a:rPr>
              <a:t>Horses used for competition or racing had a much higher incidence than those used for pleasure or breeding. Certain breeds including Thoroughbreds, Quarter Horses and Standardbreds are over-represented as are young horses, though all breeds and ages can be affected.</a:t>
            </a:r>
            <a:r>
              <a:rPr lang="en-US" b="0" i="0" baseline="30000" dirty="0">
                <a:solidFill>
                  <a:srgbClr val="2E2E2E"/>
                </a:solidFill>
                <a:effectLst/>
                <a:latin typeface="NexusSans"/>
              </a:rPr>
              <a:t> </a:t>
            </a:r>
            <a:r>
              <a:rPr lang="en-US" b="0" i="0" dirty="0">
                <a:solidFill>
                  <a:srgbClr val="2E2E2E"/>
                </a:solidFill>
                <a:effectLst/>
                <a:latin typeface="NexusSans"/>
              </a:rPr>
              <a:t>Parasite dose and strain, immune function and physiologic stress (including strenuous exercise) are all thought to play a role in pathogenesis. A common model for inducing EPM is long-distance transport further supporting the role of stress in the pathogenesis of this disease</a:t>
            </a:r>
          </a:p>
          <a:p>
            <a:endParaRPr lang="en-US" b="0" i="0" dirty="0">
              <a:solidFill>
                <a:srgbClr val="2E2E2E"/>
              </a:solidFill>
              <a:effectLst/>
              <a:latin typeface="NexusSans"/>
            </a:endParaRPr>
          </a:p>
          <a:p>
            <a:r>
              <a:rPr lang="en-US" b="0" i="0" dirty="0">
                <a:solidFill>
                  <a:srgbClr val="333333"/>
                </a:solidFill>
                <a:effectLst/>
                <a:latin typeface="Noto Sans" panose="020B0502040504020204" pitchFamily="34" charset="0"/>
              </a:rPr>
              <a:t>Among the risk factors, geography, age and breed were the main factors. Seroprevalence varied from 68% in the west, 81% in the mid-west, 82% in the northeast and 84% in the south. </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36</a:t>
            </a:fld>
            <a:endParaRPr lang="en-US"/>
          </a:p>
        </p:txBody>
      </p:sp>
    </p:spTree>
    <p:extLst>
      <p:ext uri="{BB962C8B-B14F-4D97-AF65-F5344CB8AC3E}">
        <p14:creationId xmlns:p14="http://schemas.microsoft.com/office/powerpoint/2010/main" val="2196588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consult that came to us in the VBDDL. It was the first time I had seen these organisms in a dog’s lymph node aspirate. We used a PCR test that amplifies most </a:t>
            </a:r>
            <a:r>
              <a:rPr lang="en-US" dirty="0" err="1"/>
              <a:t>apicomplexa</a:t>
            </a:r>
            <a:r>
              <a:rPr lang="en-US" dirty="0"/>
              <a:t> and discovered it was S. </a:t>
            </a:r>
            <a:r>
              <a:rPr lang="en-US" dirty="0" err="1"/>
              <a:t>neurona</a:t>
            </a:r>
            <a:r>
              <a:rPr lang="en-US" dirty="0"/>
              <a:t>.</a:t>
            </a:r>
          </a:p>
        </p:txBody>
      </p:sp>
      <p:sp>
        <p:nvSpPr>
          <p:cNvPr id="4" name="Slide Number Placeholder 3"/>
          <p:cNvSpPr>
            <a:spLocks noGrp="1"/>
          </p:cNvSpPr>
          <p:nvPr>
            <p:ph type="sldNum" sz="quarter" idx="10"/>
          </p:nvPr>
        </p:nvSpPr>
        <p:spPr/>
        <p:txBody>
          <a:bodyPr/>
          <a:lstStyle/>
          <a:p>
            <a:fld id="{DAB44083-A2B0-473F-93CB-FBABF270A72D}" type="slidenum">
              <a:rPr lang="en-US" smtClean="0"/>
              <a:t>37</a:t>
            </a:fld>
            <a:endParaRPr lang="en-US"/>
          </a:p>
        </p:txBody>
      </p:sp>
    </p:spTree>
    <p:extLst>
      <p:ext uri="{BB962C8B-B14F-4D97-AF65-F5344CB8AC3E}">
        <p14:creationId xmlns:p14="http://schemas.microsoft.com/office/powerpoint/2010/main" val="305057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Light micrographs of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cruzi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sarcocyst</a:t>
            </a:r>
            <a:r>
              <a:rPr lang="en-US" sz="1200" b="0" i="0" kern="1200" dirty="0">
                <a:solidFill>
                  <a:schemeClr val="tx1"/>
                </a:solidFill>
                <a:effectLst/>
                <a:latin typeface="+mn-lt"/>
                <a:ea typeface="+mn-ea"/>
                <a:cs typeface="+mn-cs"/>
              </a:rPr>
              <a:t> in the cardiac muscles of Korean native cattle. No tissue reaction. H-E stain. Scale bar=20 </a:t>
            </a:r>
            <a:r>
              <a:rPr lang="en-US" sz="1200" b="0" i="0" kern="1200" dirty="0" err="1">
                <a:solidFill>
                  <a:schemeClr val="tx1"/>
                </a:solidFill>
                <a:effectLst/>
                <a:latin typeface="+mn-lt"/>
                <a:ea typeface="+mn-ea"/>
                <a:cs typeface="+mn-cs"/>
              </a:rPr>
              <a:t>μm</a:t>
            </a:r>
            <a:r>
              <a:rPr lang="en-US" sz="1200" b="0" i="0" kern="1200" dirty="0">
                <a:solidFill>
                  <a:schemeClr val="tx1"/>
                </a:solidFill>
                <a:effectLst/>
                <a:latin typeface="+mn-lt"/>
                <a:ea typeface="+mn-ea"/>
                <a:cs typeface="+mn-cs"/>
              </a:rPr>
              <a:t> (A), 100 </a:t>
            </a:r>
            <a:r>
              <a:rPr lang="en-US" sz="1200" b="0" i="0" kern="1200" dirty="0" err="1">
                <a:solidFill>
                  <a:schemeClr val="tx1"/>
                </a:solidFill>
                <a:effectLst/>
                <a:latin typeface="+mn-lt"/>
                <a:ea typeface="+mn-ea"/>
                <a:cs typeface="+mn-cs"/>
              </a:rPr>
              <a:t>μm</a:t>
            </a:r>
            <a:r>
              <a:rPr lang="en-US" sz="1200" b="0" i="0" kern="1200" dirty="0">
                <a:solidFill>
                  <a:schemeClr val="tx1"/>
                </a:solidFill>
                <a:effectLst/>
                <a:latin typeface="+mn-lt"/>
                <a:ea typeface="+mn-ea"/>
                <a:cs typeface="+mn-cs"/>
              </a:rPr>
              <a:t> (B).</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 that </a:t>
            </a:r>
            <a:r>
              <a:rPr lang="en-US" dirty="0" err="1"/>
              <a:t>sarcocysts</a:t>
            </a:r>
            <a:r>
              <a:rPr lang="en-US" dirty="0"/>
              <a:t> are the infective form of </a:t>
            </a:r>
            <a:r>
              <a:rPr lang="en-US" dirty="0" err="1"/>
              <a:t>Sarcocystis</a:t>
            </a:r>
            <a:r>
              <a:rPr lang="en-US" dirty="0"/>
              <a:t> </a:t>
            </a:r>
            <a:r>
              <a:rPr lang="en-US" dirty="0" err="1"/>
              <a:t>cruzi</a:t>
            </a:r>
            <a:r>
              <a:rPr lang="en-US" dirty="0"/>
              <a:t> for dogs (i.e. they ingest these in cattle tissue). You will not be asked to id these in lecture exams</a:t>
            </a: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6</a:t>
            </a:fld>
            <a:endParaRPr lang="en-US"/>
          </a:p>
        </p:txBody>
      </p:sp>
    </p:spTree>
    <p:extLst>
      <p:ext uri="{BB962C8B-B14F-4D97-AF65-F5344CB8AC3E}">
        <p14:creationId xmlns:p14="http://schemas.microsoft.com/office/powerpoint/2010/main" val="104277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thoracolumbar vertebral column –epaxial muscles</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38</a:t>
            </a:fld>
            <a:endParaRPr lang="en-US"/>
          </a:p>
        </p:txBody>
      </p:sp>
    </p:spTree>
    <p:extLst>
      <p:ext uri="{BB962C8B-B14F-4D97-AF65-F5344CB8AC3E}">
        <p14:creationId xmlns:p14="http://schemas.microsoft.com/office/powerpoint/2010/main" val="4249389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One week later, the cat developed paresis in three limbs. </a:t>
            </a:r>
          </a:p>
          <a:p>
            <a:r>
              <a:rPr lang="en-US" b="0" i="0" dirty="0">
                <a:solidFill>
                  <a:srgbClr val="333333"/>
                </a:solidFill>
                <a:effectLst/>
                <a:latin typeface="Open Sans" panose="020B0606030504020204" pitchFamily="34" charset="0"/>
              </a:rPr>
              <a:t>Five days later, the cat became non-ambulatory </a:t>
            </a:r>
            <a:r>
              <a:rPr lang="en-US" b="0" i="0" dirty="0" err="1">
                <a:solidFill>
                  <a:srgbClr val="333333"/>
                </a:solidFill>
                <a:effectLst/>
                <a:latin typeface="Open Sans" panose="020B0606030504020204" pitchFamily="34" charset="0"/>
              </a:rPr>
              <a:t>tetraparetic</a:t>
            </a:r>
            <a:r>
              <a:rPr lang="en-US" b="0" i="0" dirty="0">
                <a:solidFill>
                  <a:srgbClr val="333333"/>
                </a:solidFill>
                <a:effectLst/>
                <a:latin typeface="Open Sans" panose="020B0606030504020204" pitchFamily="34" charset="0"/>
              </a:rPr>
              <a:t>, lethargic, painful and anorexic. </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39</a:t>
            </a:fld>
            <a:endParaRPr lang="en-US"/>
          </a:p>
        </p:txBody>
      </p:sp>
    </p:spTree>
    <p:extLst>
      <p:ext uri="{BB962C8B-B14F-4D97-AF65-F5344CB8AC3E}">
        <p14:creationId xmlns:p14="http://schemas.microsoft.com/office/powerpoint/2010/main" val="4246014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was he treated</a:t>
            </a:r>
          </a:p>
        </p:txBody>
      </p:sp>
      <p:sp>
        <p:nvSpPr>
          <p:cNvPr id="4" name="Slide Number Placeholder 3"/>
          <p:cNvSpPr>
            <a:spLocks noGrp="1"/>
          </p:cNvSpPr>
          <p:nvPr>
            <p:ph type="sldNum" sz="quarter" idx="5"/>
          </p:nvPr>
        </p:nvSpPr>
        <p:spPr/>
        <p:txBody>
          <a:bodyPr/>
          <a:lstStyle/>
          <a:p>
            <a:fld id="{DAB44083-A2B0-473F-93CB-FBABF270A72D}" type="slidenum">
              <a:rPr lang="en-US" smtClean="0"/>
              <a:t>41</a:t>
            </a:fld>
            <a:endParaRPr lang="en-US"/>
          </a:p>
        </p:txBody>
      </p:sp>
    </p:spTree>
    <p:extLst>
      <p:ext uri="{BB962C8B-B14F-4D97-AF65-F5344CB8AC3E}">
        <p14:creationId xmlns:p14="http://schemas.microsoft.com/office/powerpoint/2010/main" val="341941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this is an indirect life cycle (2 hosts)</a:t>
            </a:r>
          </a:p>
        </p:txBody>
      </p:sp>
      <p:sp>
        <p:nvSpPr>
          <p:cNvPr id="4" name="Slide Number Placeholder 3"/>
          <p:cNvSpPr>
            <a:spLocks noGrp="1"/>
          </p:cNvSpPr>
          <p:nvPr>
            <p:ph type="sldNum" sz="quarter" idx="5"/>
          </p:nvPr>
        </p:nvSpPr>
        <p:spPr/>
        <p:txBody>
          <a:bodyPr/>
          <a:lstStyle/>
          <a:p>
            <a:fld id="{DAB44083-A2B0-473F-93CB-FBABF270A72D}" type="slidenum">
              <a:rPr lang="en-US" smtClean="0"/>
              <a:t>7</a:t>
            </a:fld>
            <a:endParaRPr lang="en-US"/>
          </a:p>
        </p:txBody>
      </p:sp>
    </p:spTree>
    <p:extLst>
      <p:ext uri="{BB962C8B-B14F-4D97-AF65-F5344CB8AC3E}">
        <p14:creationId xmlns:p14="http://schemas.microsoft.com/office/powerpoint/2010/main" val="349483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there is no asexual reproduction in dogs. This means they will likely have no clinical signs from a S. </a:t>
            </a:r>
            <a:r>
              <a:rPr lang="en-US" dirty="0" err="1"/>
              <a:t>cruzi</a:t>
            </a:r>
            <a:r>
              <a:rPr lang="en-US" dirty="0"/>
              <a:t> infection. Asexual reproduction can generate a lot of organisms quickly, thus can cause a lot of cellular and tissue damage (pathogenesis). Sexual reproduction generates the infective sporocysts passed in feces. </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8</a:t>
            </a:fld>
            <a:endParaRPr lang="en-US"/>
          </a:p>
        </p:txBody>
      </p:sp>
    </p:spTree>
    <p:extLst>
      <p:ext uri="{BB962C8B-B14F-4D97-AF65-F5344CB8AC3E}">
        <p14:creationId xmlns:p14="http://schemas.microsoft.com/office/powerpoint/2010/main" val="3314178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9</a:t>
            </a:fld>
            <a:endParaRPr lang="en-US"/>
          </a:p>
        </p:txBody>
      </p:sp>
    </p:spTree>
    <p:extLst>
      <p:ext uri="{BB962C8B-B14F-4D97-AF65-F5344CB8AC3E}">
        <p14:creationId xmlns:p14="http://schemas.microsoft.com/office/powerpoint/2010/main" val="240796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cattle, understand they are infected by eating sporocysts which then get into the vascular endothelial and muscle cells (this is why we see severe clinical disease in cows). </a:t>
            </a:r>
          </a:p>
          <a:p>
            <a:endParaRPr lang="en-US" dirty="0"/>
          </a:p>
          <a:p>
            <a:r>
              <a:rPr lang="en-US" dirty="0"/>
              <a:t>Eventually the tachyzoites slow down replication and can remain as bradyzoites in muscles as chronic, latent infection (waiting to be eaten by dogs to complete the cycle).</a:t>
            </a:r>
          </a:p>
        </p:txBody>
      </p:sp>
      <p:sp>
        <p:nvSpPr>
          <p:cNvPr id="4" name="Slide Number Placeholder 3"/>
          <p:cNvSpPr>
            <a:spLocks noGrp="1"/>
          </p:cNvSpPr>
          <p:nvPr>
            <p:ph type="sldNum" sz="quarter" idx="5"/>
          </p:nvPr>
        </p:nvSpPr>
        <p:spPr/>
        <p:txBody>
          <a:bodyPr/>
          <a:lstStyle/>
          <a:p>
            <a:fld id="{DAB44083-A2B0-473F-93CB-FBABF270A72D}" type="slidenum">
              <a:rPr lang="en-US" smtClean="0"/>
              <a:t>10</a:t>
            </a:fld>
            <a:endParaRPr lang="en-US"/>
          </a:p>
        </p:txBody>
      </p:sp>
    </p:spTree>
    <p:extLst>
      <p:ext uri="{BB962C8B-B14F-4D97-AF65-F5344CB8AC3E}">
        <p14:creationId xmlns:p14="http://schemas.microsoft.com/office/powerpoint/2010/main" val="155886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11</a:t>
            </a:fld>
            <a:endParaRPr lang="en-US"/>
          </a:p>
        </p:txBody>
      </p:sp>
    </p:spTree>
    <p:extLst>
      <p:ext uri="{BB962C8B-B14F-4D97-AF65-F5344CB8AC3E}">
        <p14:creationId xmlns:p14="http://schemas.microsoft.com/office/powerpoint/2010/main" val="36749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r>
              <a:rPr lang="en-US" dirty="0"/>
              <a:t>Know that S. </a:t>
            </a:r>
            <a:r>
              <a:rPr lang="en-US" dirty="0" err="1"/>
              <a:t>cruzi</a:t>
            </a:r>
            <a:r>
              <a:rPr lang="en-US" dirty="0"/>
              <a:t> causes systemic </a:t>
            </a:r>
            <a:r>
              <a:rPr lang="en-US" dirty="0" err="1"/>
              <a:t>sarcocystosis</a:t>
            </a:r>
            <a:r>
              <a:rPr lang="en-US" dirty="0"/>
              <a:t> which can include acute severe disease in calves, myositis, and abortions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Other clinical signs may include protracted fever, lymphadenopathy, anorexia, cachexia, muscle spasms, hyper-excitability, diarrhea, hyper-salivation, weakness, hair loss around eyes, neck and tail switch (“rat-tail”)</a:t>
            </a:r>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12</a:t>
            </a:fld>
            <a:endParaRPr lang="en-US"/>
          </a:p>
        </p:txBody>
      </p:sp>
    </p:spTree>
    <p:extLst>
      <p:ext uri="{BB962C8B-B14F-4D97-AF65-F5344CB8AC3E}">
        <p14:creationId xmlns:p14="http://schemas.microsoft.com/office/powerpoint/2010/main" val="423410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92BDC-E321-430A-8360-386D15ADA0AD}" type="slidenum">
              <a:rPr lang="en-US"/>
              <a:pPr>
                <a:defRPr/>
              </a:pPr>
              <a:t>‹#›</a:t>
            </a:fld>
            <a:endParaRPr lang="en-US"/>
          </a:p>
        </p:txBody>
      </p:sp>
    </p:spTree>
    <p:extLst>
      <p:ext uri="{BB962C8B-B14F-4D97-AF65-F5344CB8AC3E}">
        <p14:creationId xmlns:p14="http://schemas.microsoft.com/office/powerpoint/2010/main" val="419637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F592D-ED99-418F-8297-401036B94BAB}" type="slidenum">
              <a:rPr lang="en-US"/>
              <a:pPr>
                <a:defRPr/>
              </a:pPr>
              <a:t>‹#›</a:t>
            </a:fld>
            <a:endParaRPr lang="en-US"/>
          </a:p>
        </p:txBody>
      </p:sp>
    </p:spTree>
    <p:extLst>
      <p:ext uri="{BB962C8B-B14F-4D97-AF65-F5344CB8AC3E}">
        <p14:creationId xmlns:p14="http://schemas.microsoft.com/office/powerpoint/2010/main" val="415085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9443B-7C8F-4DF7-BD32-62A1C1DE9586}" type="slidenum">
              <a:rPr lang="en-US"/>
              <a:pPr>
                <a:defRPr/>
              </a:pPr>
              <a:t>‹#›</a:t>
            </a:fld>
            <a:endParaRPr lang="en-US"/>
          </a:p>
        </p:txBody>
      </p:sp>
    </p:spTree>
    <p:extLst>
      <p:ext uri="{BB962C8B-B14F-4D97-AF65-F5344CB8AC3E}">
        <p14:creationId xmlns:p14="http://schemas.microsoft.com/office/powerpoint/2010/main" val="150080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196620"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a:t>Click to edit Master title style</a:t>
            </a:r>
          </a:p>
        </p:txBody>
      </p:sp>
      <p:sp>
        <p:nvSpPr>
          <p:cNvPr id="196621"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C896ABB6-8A25-401B-AA18-D720185E497A}" type="slidenum">
              <a:rPr lang="en-US"/>
              <a:pPr>
                <a:defRPr/>
              </a:pPr>
              <a:t>‹#›</a:t>
            </a:fld>
            <a:endParaRPr lang="en-US"/>
          </a:p>
        </p:txBody>
      </p:sp>
    </p:spTree>
    <p:extLst>
      <p:ext uri="{BB962C8B-B14F-4D97-AF65-F5344CB8AC3E}">
        <p14:creationId xmlns:p14="http://schemas.microsoft.com/office/powerpoint/2010/main" val="19371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93F0813-D0AD-41FF-BACA-74D912985813}" type="slidenum">
              <a:rPr lang="en-US"/>
              <a:pPr>
                <a:defRPr/>
              </a:pPr>
              <a:t>‹#›</a:t>
            </a:fld>
            <a:endParaRPr lang="en-US"/>
          </a:p>
        </p:txBody>
      </p:sp>
    </p:spTree>
    <p:extLst>
      <p:ext uri="{BB962C8B-B14F-4D97-AF65-F5344CB8AC3E}">
        <p14:creationId xmlns:p14="http://schemas.microsoft.com/office/powerpoint/2010/main" val="318515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3AC6D52-337A-4BD8-AF06-1319F673D3A2}" type="slidenum">
              <a:rPr lang="en-US"/>
              <a:pPr>
                <a:defRPr/>
              </a:pPr>
              <a:t>‹#›</a:t>
            </a:fld>
            <a:endParaRPr lang="en-US"/>
          </a:p>
        </p:txBody>
      </p:sp>
    </p:spTree>
    <p:extLst>
      <p:ext uri="{BB962C8B-B14F-4D97-AF65-F5344CB8AC3E}">
        <p14:creationId xmlns:p14="http://schemas.microsoft.com/office/powerpoint/2010/main" val="271734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B70D27D-3EF4-4ACF-B76D-282CA62D5F90}" type="slidenum">
              <a:rPr lang="en-US"/>
              <a:pPr>
                <a:defRPr/>
              </a:pPr>
              <a:t>‹#›</a:t>
            </a:fld>
            <a:endParaRPr lang="en-US"/>
          </a:p>
        </p:txBody>
      </p:sp>
    </p:spTree>
    <p:extLst>
      <p:ext uri="{BB962C8B-B14F-4D97-AF65-F5344CB8AC3E}">
        <p14:creationId xmlns:p14="http://schemas.microsoft.com/office/powerpoint/2010/main" val="1704724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9B1F15-C9C6-4867-A0BC-E2808DB6FCD8}" type="slidenum">
              <a:rPr lang="en-US"/>
              <a:pPr>
                <a:defRPr/>
              </a:pPr>
              <a:t>‹#›</a:t>
            </a:fld>
            <a:endParaRPr lang="en-US"/>
          </a:p>
        </p:txBody>
      </p:sp>
    </p:spTree>
    <p:extLst>
      <p:ext uri="{BB962C8B-B14F-4D97-AF65-F5344CB8AC3E}">
        <p14:creationId xmlns:p14="http://schemas.microsoft.com/office/powerpoint/2010/main" val="2744459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B7C91FC6-3A2E-47BB-BFD7-110159CBA9B1}" type="slidenum">
              <a:rPr lang="en-US"/>
              <a:pPr>
                <a:defRPr/>
              </a:pPr>
              <a:t>‹#›</a:t>
            </a:fld>
            <a:endParaRPr lang="en-US"/>
          </a:p>
        </p:txBody>
      </p:sp>
    </p:spTree>
    <p:extLst>
      <p:ext uri="{BB962C8B-B14F-4D97-AF65-F5344CB8AC3E}">
        <p14:creationId xmlns:p14="http://schemas.microsoft.com/office/powerpoint/2010/main" val="904296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8F51154-503D-4769-8896-C16E8AA91EB0}" type="slidenum">
              <a:rPr lang="en-US"/>
              <a:pPr>
                <a:defRPr/>
              </a:pPr>
              <a:t>‹#›</a:t>
            </a:fld>
            <a:endParaRPr lang="en-US"/>
          </a:p>
        </p:txBody>
      </p:sp>
    </p:spTree>
    <p:extLst>
      <p:ext uri="{BB962C8B-B14F-4D97-AF65-F5344CB8AC3E}">
        <p14:creationId xmlns:p14="http://schemas.microsoft.com/office/powerpoint/2010/main" val="226511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F9B06F3-B510-4A13-A45B-D4ED1DB1DA22}" type="slidenum">
              <a:rPr lang="en-US"/>
              <a:pPr>
                <a:defRPr/>
              </a:pPr>
              <a:t>‹#›</a:t>
            </a:fld>
            <a:endParaRPr lang="en-US"/>
          </a:p>
        </p:txBody>
      </p:sp>
    </p:spTree>
    <p:extLst>
      <p:ext uri="{BB962C8B-B14F-4D97-AF65-F5344CB8AC3E}">
        <p14:creationId xmlns:p14="http://schemas.microsoft.com/office/powerpoint/2010/main" val="295829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7B10C-40FA-495C-B8F4-E143BEB461DA}" type="slidenum">
              <a:rPr lang="en-US"/>
              <a:pPr>
                <a:defRPr/>
              </a:pPr>
              <a:t>‹#›</a:t>
            </a:fld>
            <a:endParaRPr lang="en-US"/>
          </a:p>
        </p:txBody>
      </p:sp>
    </p:spTree>
    <p:extLst>
      <p:ext uri="{BB962C8B-B14F-4D97-AF65-F5344CB8AC3E}">
        <p14:creationId xmlns:p14="http://schemas.microsoft.com/office/powerpoint/2010/main" val="96293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3BBCAA-FAFA-470C-AB8C-C3012DBFADA7}" type="slidenum">
              <a:rPr lang="en-US"/>
              <a:pPr>
                <a:defRPr/>
              </a:pPr>
              <a:t>‹#›</a:t>
            </a:fld>
            <a:endParaRPr lang="en-US"/>
          </a:p>
        </p:txBody>
      </p:sp>
    </p:spTree>
    <p:extLst>
      <p:ext uri="{BB962C8B-B14F-4D97-AF65-F5344CB8AC3E}">
        <p14:creationId xmlns:p14="http://schemas.microsoft.com/office/powerpoint/2010/main" val="3747149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1E3907-76F0-4622-9B53-0E674369C538}" type="slidenum">
              <a:rPr lang="en-US"/>
              <a:pPr>
                <a:defRPr/>
              </a:pPr>
              <a:t>‹#›</a:t>
            </a:fld>
            <a:endParaRPr lang="en-US"/>
          </a:p>
        </p:txBody>
      </p:sp>
    </p:spTree>
    <p:extLst>
      <p:ext uri="{BB962C8B-B14F-4D97-AF65-F5344CB8AC3E}">
        <p14:creationId xmlns:p14="http://schemas.microsoft.com/office/powerpoint/2010/main" val="2874347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A00B864-444A-49BD-9A45-A79DE0F4E117}" type="slidenum">
              <a:rPr lang="en-US"/>
              <a:pPr>
                <a:defRPr/>
              </a:pPr>
              <a:t>‹#›</a:t>
            </a:fld>
            <a:endParaRPr lang="en-US"/>
          </a:p>
        </p:txBody>
      </p:sp>
    </p:spTree>
    <p:extLst>
      <p:ext uri="{BB962C8B-B14F-4D97-AF65-F5344CB8AC3E}">
        <p14:creationId xmlns:p14="http://schemas.microsoft.com/office/powerpoint/2010/main" val="2163745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15FB9C2B-211B-4133-87A4-01440AF1ADDF}" type="slidenum">
              <a:rPr lang="en-US" altLang="en-US"/>
              <a:pPr/>
              <a:t>‹#›</a:t>
            </a:fld>
            <a:endParaRPr lang="en-US" altLang="en-US"/>
          </a:p>
        </p:txBody>
      </p:sp>
    </p:spTree>
    <p:extLst>
      <p:ext uri="{BB962C8B-B14F-4D97-AF65-F5344CB8AC3E}">
        <p14:creationId xmlns:p14="http://schemas.microsoft.com/office/powerpoint/2010/main" val="205966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CB89B-6660-4320-AD69-32BF69BBC33F}" type="slidenum">
              <a:rPr lang="en-US"/>
              <a:pPr>
                <a:defRPr/>
              </a:pPr>
              <a:t>‹#›</a:t>
            </a:fld>
            <a:endParaRPr lang="en-US"/>
          </a:p>
        </p:txBody>
      </p:sp>
    </p:spTree>
    <p:extLst>
      <p:ext uri="{BB962C8B-B14F-4D97-AF65-F5344CB8AC3E}">
        <p14:creationId xmlns:p14="http://schemas.microsoft.com/office/powerpoint/2010/main" val="93053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3C5849-ED58-406B-9650-AC34180D7264}" type="slidenum">
              <a:rPr lang="en-US"/>
              <a:pPr>
                <a:defRPr/>
              </a:pPr>
              <a:t>‹#›</a:t>
            </a:fld>
            <a:endParaRPr lang="en-US"/>
          </a:p>
        </p:txBody>
      </p:sp>
    </p:spTree>
    <p:extLst>
      <p:ext uri="{BB962C8B-B14F-4D97-AF65-F5344CB8AC3E}">
        <p14:creationId xmlns:p14="http://schemas.microsoft.com/office/powerpoint/2010/main" val="385751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B1B433-B271-4BB6-A75C-EC3889C9BEFC}" type="slidenum">
              <a:rPr lang="en-US"/>
              <a:pPr>
                <a:defRPr/>
              </a:pPr>
              <a:t>‹#›</a:t>
            </a:fld>
            <a:endParaRPr lang="en-US"/>
          </a:p>
        </p:txBody>
      </p:sp>
    </p:spTree>
    <p:extLst>
      <p:ext uri="{BB962C8B-B14F-4D97-AF65-F5344CB8AC3E}">
        <p14:creationId xmlns:p14="http://schemas.microsoft.com/office/powerpoint/2010/main" val="80508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DD1270-B24B-4FF3-95B7-F1C7F810A026}" type="slidenum">
              <a:rPr lang="en-US"/>
              <a:pPr>
                <a:defRPr/>
              </a:pPr>
              <a:t>‹#›</a:t>
            </a:fld>
            <a:endParaRPr lang="en-US"/>
          </a:p>
        </p:txBody>
      </p:sp>
    </p:spTree>
    <p:extLst>
      <p:ext uri="{BB962C8B-B14F-4D97-AF65-F5344CB8AC3E}">
        <p14:creationId xmlns:p14="http://schemas.microsoft.com/office/powerpoint/2010/main" val="136938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E99BB7-6F1C-45B2-A143-C968EFB7D75B}" type="slidenum">
              <a:rPr lang="en-US"/>
              <a:pPr>
                <a:defRPr/>
              </a:pPr>
              <a:t>‹#›</a:t>
            </a:fld>
            <a:endParaRPr lang="en-US"/>
          </a:p>
        </p:txBody>
      </p:sp>
    </p:spTree>
    <p:extLst>
      <p:ext uri="{BB962C8B-B14F-4D97-AF65-F5344CB8AC3E}">
        <p14:creationId xmlns:p14="http://schemas.microsoft.com/office/powerpoint/2010/main" val="23293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DEB820-7429-4F4F-978C-AC590DF544A4}" type="slidenum">
              <a:rPr lang="en-US"/>
              <a:pPr>
                <a:defRPr/>
              </a:pPr>
              <a:t>‹#›</a:t>
            </a:fld>
            <a:endParaRPr lang="en-US"/>
          </a:p>
        </p:txBody>
      </p:sp>
    </p:spTree>
    <p:extLst>
      <p:ext uri="{BB962C8B-B14F-4D97-AF65-F5344CB8AC3E}">
        <p14:creationId xmlns:p14="http://schemas.microsoft.com/office/powerpoint/2010/main" val="13138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36DC61-24B7-467E-937E-B8AF966AC7CA}" type="slidenum">
              <a:rPr lang="en-US"/>
              <a:pPr>
                <a:defRPr/>
              </a:pPr>
              <a:t>‹#›</a:t>
            </a:fld>
            <a:endParaRPr lang="en-US"/>
          </a:p>
        </p:txBody>
      </p:sp>
    </p:spTree>
    <p:extLst>
      <p:ext uri="{BB962C8B-B14F-4D97-AF65-F5344CB8AC3E}">
        <p14:creationId xmlns:p14="http://schemas.microsoft.com/office/powerpoint/2010/main" val="419420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7680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7680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mn-ea"/>
              </a:defRPr>
            </a:lvl1pPr>
          </a:lstStyle>
          <a:p>
            <a:pPr>
              <a:defRPr/>
            </a:pPr>
            <a:fld id="{6DBC752B-435E-4046-BA0B-640333BE0F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ＭＳ Ｐゴシック" charset="0"/>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charset="0"/>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5595"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mn-lt"/>
                <a:ea typeface="+mn-ea"/>
              </a:defRPr>
            </a:lvl1pPr>
          </a:lstStyle>
          <a:p>
            <a:pPr>
              <a:defRPr/>
            </a:pPr>
            <a:endParaRPr lang="en-US"/>
          </a:p>
        </p:txBody>
      </p:sp>
      <p:sp>
        <p:nvSpPr>
          <p:cNvPr id="195596"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mn-lt"/>
                <a:ea typeface="+mn-ea"/>
              </a:defRPr>
            </a:lvl1pPr>
          </a:lstStyle>
          <a:p>
            <a:pPr>
              <a:defRPr/>
            </a:pPr>
            <a:endParaRPr lang="en-US"/>
          </a:p>
        </p:txBody>
      </p:sp>
      <p:sp>
        <p:nvSpPr>
          <p:cNvPr id="195597"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mn-lt"/>
                <a:ea typeface="+mn-ea"/>
              </a:defRPr>
            </a:lvl1pPr>
          </a:lstStyle>
          <a:p>
            <a:pPr>
              <a:defRPr/>
            </a:pPr>
            <a:fld id="{F0A78A85-9D3C-416D-AD06-CC2A942E43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8"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old.iss.it/binary/crlp/cont/Fayer_Sarcocystis.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s://www.merckvetmanual.com/musculoskeletal-system/sarcocystosis/overview-of-sarcocystosis" TargetMode="External"/><Relationship Id="rId5" Type="http://schemas.openxmlformats.org/officeDocument/2006/relationships/image" Target="../media/image34.jpeg"/><Relationship Id="rId4" Type="http://schemas.openxmlformats.org/officeDocument/2006/relationships/hyperlink" Target="http://praca-w-niemczech.info/imalsdrm-sarcocystis.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hyperlink" Target="http://www.baltimorepestanimal.com/opossumdisease.html" TargetMode="External"/><Relationship Id="rId2" Type="http://schemas.openxmlformats.org/officeDocument/2006/relationships/image" Target="../media/image37.jpe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hyperlink" Target="https://www.shutterstock.com/image-photo/group-three-young-horses-on-pasture-153831563?src=JKoqv1Fe7HWGYsYMt6oOMQ-1-1" TargetMode="Externa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hyperlink" Target="https://veteriankey.com/common-equine-diseas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MOV"/><Relationship Id="rId7" Type="http://schemas.openxmlformats.org/officeDocument/2006/relationships/image" Target="../media/image4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8.xml"/><Relationship Id="rId5" Type="http://schemas.openxmlformats.org/officeDocument/2006/relationships/slideLayout" Target="../slideLayouts/slideLayout18.xml"/><Relationship Id="rId4" Type="http://schemas.openxmlformats.org/officeDocument/2006/relationships/video" Target="../media/media2.MO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3.xml"/><Relationship Id="rId5" Type="http://schemas.openxmlformats.org/officeDocument/2006/relationships/hyperlink" Target="http://www.sciencedirect.com/science/article/pii/S0304401715000448" TargetMode="External"/><Relationship Id="rId4" Type="http://schemas.openxmlformats.org/officeDocument/2006/relationships/hyperlink" Target="http://www.sciencedirect.com/science/article/pii/S0304401700003848%23FIG2"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hyperlink" Target="https://tvmdl.tamu.edu/2018/03/16/equine-protozoal-myeloencephalitis-epm-diagnosed-horse/" TargetMode="External"/><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hyperlink" Target="http://www.sciencedirect.com/science/article/pii/S0304401700003848%23FIG2" TargetMode="External"/><Relationship Id="rId5" Type="http://schemas.openxmlformats.org/officeDocument/2006/relationships/hyperlink" Target="http://www.sciencedirect.com/science/article/pii/S0304401715000448" TargetMode="Externa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1204443"/>
            <a:ext cx="6477000" cy="1600200"/>
          </a:xfrm>
          <a:solidFill>
            <a:schemeClr val="bg1"/>
          </a:solidFill>
        </p:spPr>
        <p:txBody>
          <a:bodyPr/>
          <a:lstStyle/>
          <a:p>
            <a:pPr algn="ctr"/>
            <a:r>
              <a:rPr lang="en-US" altLang="en-US" sz="3600" b="1" dirty="0">
                <a:solidFill>
                  <a:schemeClr val="tx1"/>
                </a:solidFill>
                <a:latin typeface="Century Gothic" panose="020B0502020202020204" pitchFamily="34" charset="0"/>
              </a:rPr>
              <a:t>Systemic Apicomplexans (part </a:t>
            </a:r>
            <a:r>
              <a:rPr lang="en-US" altLang="en-US" sz="3600" b="1" dirty="0">
                <a:solidFill>
                  <a:schemeClr val="tx1"/>
                </a:solidFill>
              </a:rPr>
              <a:t>2)</a:t>
            </a:r>
            <a:endParaRPr lang="en-US" sz="3600" b="1" dirty="0">
              <a:solidFill>
                <a:schemeClr val="tx1"/>
              </a:solidFill>
              <a:latin typeface="Century Gothic" panose="020B0502020202020204" pitchFamily="34" charset="0"/>
            </a:endParaRPr>
          </a:p>
        </p:txBody>
      </p:sp>
      <p:sp>
        <p:nvSpPr>
          <p:cNvPr id="5" name="Subtitle 2">
            <a:extLst>
              <a:ext uri="{FF2B5EF4-FFF2-40B4-BE49-F238E27FC236}">
                <a16:creationId xmlns:a16="http://schemas.microsoft.com/office/drawing/2014/main" id="{0AE6F897-D569-4254-B672-26825196CF38}"/>
              </a:ext>
            </a:extLst>
          </p:cNvPr>
          <p:cNvSpPr txBox="1">
            <a:spLocks/>
          </p:cNvSpPr>
          <p:nvPr/>
        </p:nvSpPr>
        <p:spPr bwMode="auto">
          <a:xfrm>
            <a:off x="5981700" y="3328213"/>
            <a:ext cx="5943600" cy="857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Clr>
                <a:schemeClr val="folHlink"/>
              </a:buClr>
              <a:buSzPct val="60000"/>
              <a:buFont typeface="Wingdings" pitchFamily="2" charset="2"/>
              <a:buNone/>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4400" b="1" i="1" kern="0" dirty="0" err="1">
                <a:solidFill>
                  <a:srgbClr val="395408"/>
                </a:solidFill>
                <a:latin typeface="Century Gothic" panose="020B0502020202020204" pitchFamily="34" charset="0"/>
              </a:rPr>
              <a:t>Sarcocystis</a:t>
            </a:r>
            <a:r>
              <a:rPr lang="en-US" sz="4400" b="1" i="1" kern="0" dirty="0">
                <a:solidFill>
                  <a:srgbClr val="395408"/>
                </a:solidFill>
                <a:latin typeface="Century Gothic" panose="020B0502020202020204" pitchFamily="34" charset="0"/>
              </a:rPr>
              <a:t> </a:t>
            </a:r>
            <a:r>
              <a:rPr lang="en-US" sz="4400" b="1" i="1" kern="0" dirty="0" err="1">
                <a:solidFill>
                  <a:srgbClr val="395408"/>
                </a:solidFill>
                <a:latin typeface="Century Gothic" panose="020B0502020202020204" pitchFamily="34" charset="0"/>
              </a:rPr>
              <a:t>cruzi</a:t>
            </a:r>
            <a:endParaRPr lang="en-US" sz="4400" b="1" i="1" kern="0" dirty="0">
              <a:solidFill>
                <a:srgbClr val="395408"/>
              </a:solidFill>
              <a:latin typeface="Century Gothic" panose="020B0502020202020204" pitchFamily="34" charset="0"/>
            </a:endParaRPr>
          </a:p>
        </p:txBody>
      </p:sp>
      <p:sp>
        <p:nvSpPr>
          <p:cNvPr id="7" name="Subtitle 2">
            <a:extLst>
              <a:ext uri="{FF2B5EF4-FFF2-40B4-BE49-F238E27FC236}">
                <a16:creationId xmlns:a16="http://schemas.microsoft.com/office/drawing/2014/main" id="{3EA081BC-A195-4453-B48E-D5B2FA509A56}"/>
              </a:ext>
            </a:extLst>
          </p:cNvPr>
          <p:cNvSpPr txBox="1">
            <a:spLocks/>
          </p:cNvSpPr>
          <p:nvPr/>
        </p:nvSpPr>
        <p:spPr bwMode="auto">
          <a:xfrm>
            <a:off x="5791200" y="4680432"/>
            <a:ext cx="6591300" cy="857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Clr>
                <a:schemeClr val="folHlink"/>
              </a:buClr>
              <a:buSzPct val="60000"/>
              <a:buFont typeface="Wingdings" pitchFamily="2" charset="2"/>
              <a:buNone/>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4400" b="1" i="1" kern="0" dirty="0" err="1">
                <a:solidFill>
                  <a:srgbClr val="395408"/>
                </a:solidFill>
                <a:latin typeface="Century Gothic" panose="020B0502020202020204" pitchFamily="34" charset="0"/>
              </a:rPr>
              <a:t>Sarcocystis</a:t>
            </a:r>
            <a:r>
              <a:rPr lang="en-US" sz="4400" b="1" i="1" kern="0" dirty="0">
                <a:solidFill>
                  <a:srgbClr val="395408"/>
                </a:solidFill>
                <a:latin typeface="Century Gothic" panose="020B0502020202020204" pitchFamily="34" charset="0"/>
              </a:rPr>
              <a:t> </a:t>
            </a:r>
            <a:r>
              <a:rPr lang="en-US" sz="4400" b="1" i="1" kern="0" dirty="0" err="1">
                <a:solidFill>
                  <a:srgbClr val="395408"/>
                </a:solidFill>
                <a:latin typeface="Century Gothic" panose="020B0502020202020204" pitchFamily="34" charset="0"/>
              </a:rPr>
              <a:t>neurona</a:t>
            </a:r>
            <a:endParaRPr lang="en-US" sz="4400" b="1" i="1" kern="0" dirty="0">
              <a:solidFill>
                <a:srgbClr val="395408"/>
              </a:solidFill>
              <a:latin typeface="Century Gothic" panose="020B0502020202020204" pitchFamily="34" charset="0"/>
            </a:endParaRPr>
          </a:p>
        </p:txBody>
      </p:sp>
      <p:sp>
        <p:nvSpPr>
          <p:cNvPr id="8" name="Subtitle 2">
            <a:extLst>
              <a:ext uri="{FF2B5EF4-FFF2-40B4-BE49-F238E27FC236}">
                <a16:creationId xmlns:a16="http://schemas.microsoft.com/office/drawing/2014/main" id="{916B8A6B-EC41-465F-8A4F-7A857E8E3CC9}"/>
              </a:ext>
            </a:extLst>
          </p:cNvPr>
          <p:cNvSpPr txBox="1">
            <a:spLocks/>
          </p:cNvSpPr>
          <p:nvPr/>
        </p:nvSpPr>
        <p:spPr bwMode="auto">
          <a:xfrm>
            <a:off x="8153400" y="3999560"/>
            <a:ext cx="1447800" cy="857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Clr>
                <a:schemeClr val="folHlink"/>
              </a:buClr>
              <a:buSzPct val="60000"/>
              <a:buFont typeface="Wingdings" pitchFamily="2" charset="2"/>
              <a:buNone/>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4400" b="1" kern="0" dirty="0">
                <a:solidFill>
                  <a:srgbClr val="395408"/>
                </a:solidFill>
                <a:latin typeface="Century Gothic" panose="020B0502020202020204" pitchFamily="34" charset="0"/>
              </a:rPr>
              <a:t>and</a:t>
            </a:r>
          </a:p>
        </p:txBody>
      </p:sp>
      <p:pic>
        <p:nvPicPr>
          <p:cNvPr id="3" name="Picture 2" descr="How to Train Your Dog to Not Chase Cows">
            <a:extLst>
              <a:ext uri="{FF2B5EF4-FFF2-40B4-BE49-F238E27FC236}">
                <a16:creationId xmlns:a16="http://schemas.microsoft.com/office/drawing/2014/main" id="{3997D576-5393-42D0-B7F4-609E3E2B7FD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526"/>
            <a:ext cx="5943601" cy="3571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56F5ECD-B7EE-4A6C-A622-D51900BCDF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4" y="3276600"/>
            <a:ext cx="2399820" cy="3571874"/>
          </a:xfrm>
          <a:prstGeom prst="rect">
            <a:avLst/>
          </a:prstGeom>
        </p:spPr>
      </p:pic>
      <p:pic>
        <p:nvPicPr>
          <p:cNvPr id="1028" name="Picture 4" descr="Sewage Queen on Twitter: &quot;&quot;horce...&quot;… &quot;">
            <a:extLst>
              <a:ext uri="{FF2B5EF4-FFF2-40B4-BE49-F238E27FC236}">
                <a16:creationId xmlns:a16="http://schemas.microsoft.com/office/drawing/2014/main" id="{3DED9300-9AE2-4272-8A6C-B3E01BB75F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1721" y="3276600"/>
            <a:ext cx="3571874" cy="357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796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190414" y="4248382"/>
            <a:ext cx="11696786" cy="2300957"/>
          </a:xfrm>
        </p:spPr>
        <p:txBody>
          <a:bodyPr/>
          <a:lstStyle/>
          <a:p>
            <a:pPr>
              <a:buClr>
                <a:schemeClr val="tx1"/>
              </a:buClr>
              <a:buFont typeface="Wingdings" panose="05000000000000000000" pitchFamily="2" charset="2"/>
              <a:buChar char="§"/>
            </a:pPr>
            <a:r>
              <a:rPr lang="en-US" sz="2800" b="1" dirty="0"/>
              <a:t>Asexual reproduction </a:t>
            </a:r>
            <a:r>
              <a:rPr lang="en-US" sz="2800" dirty="0"/>
              <a:t>– in </a:t>
            </a:r>
            <a:r>
              <a:rPr lang="en-US" sz="2800" b="1" dirty="0"/>
              <a:t>vascular endothelial and muscle cells</a:t>
            </a:r>
            <a:endParaRPr lang="en-US" sz="3600" b="1" dirty="0"/>
          </a:p>
          <a:p>
            <a:pPr lvl="1">
              <a:buClr>
                <a:schemeClr val="tx1"/>
              </a:buClr>
              <a:buFont typeface="Wingdings" panose="05000000000000000000" pitchFamily="2" charset="2"/>
              <a:buChar char="§"/>
            </a:pPr>
            <a:r>
              <a:rPr lang="en-US" sz="2400" dirty="0"/>
              <a:t>Tachyzoites (fast replication) destroy cells causing acute severe disease</a:t>
            </a:r>
            <a:endParaRPr lang="en-US" sz="3200" dirty="0"/>
          </a:p>
          <a:p>
            <a:pPr lvl="1">
              <a:buClr>
                <a:schemeClr val="tx1"/>
              </a:buClr>
              <a:buFont typeface="Wingdings" panose="05000000000000000000" pitchFamily="2" charset="2"/>
              <a:buChar char="§"/>
            </a:pPr>
            <a:r>
              <a:rPr lang="en-US" sz="2400" dirty="0"/>
              <a:t>Bradyzoites (slow replication) form </a:t>
            </a:r>
            <a:r>
              <a:rPr lang="en-US" sz="2400" dirty="0" err="1"/>
              <a:t>sarcocysts</a:t>
            </a:r>
            <a:r>
              <a:rPr lang="en-US" sz="2400" dirty="0"/>
              <a:t> (over months)</a:t>
            </a:r>
            <a:endParaRPr lang="en-US" dirty="0"/>
          </a:p>
          <a:p>
            <a:pPr lvl="1">
              <a:buClr>
                <a:schemeClr val="tx1"/>
              </a:buClr>
              <a:buFont typeface="Wingdings" panose="05000000000000000000" pitchFamily="2" charset="2"/>
              <a:buChar char="§"/>
            </a:pPr>
            <a:r>
              <a:rPr lang="en-US" sz="2400" dirty="0" err="1"/>
              <a:t>Sarcocysts</a:t>
            </a:r>
            <a:r>
              <a:rPr lang="en-US" sz="2400" dirty="0"/>
              <a:t> (muscle cysts) remain viable for the life of the intermediate host.</a:t>
            </a:r>
            <a:endParaRPr lang="en-US" sz="3200" dirty="0"/>
          </a:p>
        </p:txBody>
      </p:sp>
      <p:sp>
        <p:nvSpPr>
          <p:cNvPr id="7" name="Rectangle 2">
            <a:extLst>
              <a:ext uri="{FF2B5EF4-FFF2-40B4-BE49-F238E27FC236}">
                <a16:creationId xmlns:a16="http://schemas.microsoft.com/office/drawing/2014/main" id="{148B9E85-2106-4B3D-9D46-76B672A25109}"/>
              </a:ext>
            </a:extLst>
          </p:cNvPr>
          <p:cNvSpPr txBox="1">
            <a:spLocks noChangeArrowheads="1"/>
          </p:cNvSpPr>
          <p:nvPr/>
        </p:nvSpPr>
        <p:spPr bwMode="auto">
          <a:xfrm>
            <a:off x="190414" y="84159"/>
            <a:ext cx="9443508"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000" kern="0" dirty="0">
                <a:solidFill>
                  <a:srgbClr val="395408"/>
                </a:solidFill>
                <a:latin typeface="Century Gothic" panose="020B0502020202020204" pitchFamily="34" charset="0"/>
              </a:rPr>
              <a:t>Indirect Life Cycle: </a:t>
            </a:r>
            <a:r>
              <a:rPr lang="en-US" sz="4000" i="1" kern="0" dirty="0" err="1">
                <a:solidFill>
                  <a:srgbClr val="395408"/>
                </a:solidFill>
                <a:latin typeface="Century Gothic" panose="020B0502020202020204" pitchFamily="34" charset="0"/>
              </a:rPr>
              <a:t>Sarcocystis</a:t>
            </a:r>
            <a:r>
              <a:rPr lang="en-US" sz="4000" i="1" kern="0" dirty="0">
                <a:solidFill>
                  <a:srgbClr val="395408"/>
                </a:solidFill>
                <a:latin typeface="Century Gothic" panose="020B0502020202020204" pitchFamily="34" charset="0"/>
              </a:rPr>
              <a:t> </a:t>
            </a:r>
            <a:r>
              <a:rPr lang="en-US" sz="4000" i="1" kern="0" dirty="0" err="1">
                <a:solidFill>
                  <a:srgbClr val="395408"/>
                </a:solidFill>
                <a:latin typeface="Century Gothic" panose="020B0502020202020204" pitchFamily="34" charset="0"/>
              </a:rPr>
              <a:t>cruzi</a:t>
            </a:r>
            <a:endParaRPr lang="en-US" sz="4000" i="1" kern="0" dirty="0">
              <a:solidFill>
                <a:srgbClr val="395408"/>
              </a:solidFill>
              <a:latin typeface="Century Gothic" panose="020B0502020202020204" pitchFamily="34" charset="0"/>
            </a:endParaRPr>
          </a:p>
          <a:p>
            <a:pPr algn="ctr"/>
            <a:r>
              <a:rPr lang="en-US" altLang="en-US" sz="4000" b="1" kern="0" dirty="0">
                <a:solidFill>
                  <a:srgbClr val="395408"/>
                </a:solidFill>
                <a:latin typeface="Century Gothic" panose="020B0502020202020204" pitchFamily="34" charset="0"/>
              </a:rPr>
              <a:t>Cattle</a:t>
            </a:r>
            <a:endParaRPr lang="en-US" altLang="en-US" sz="3600" b="1" kern="0" dirty="0">
              <a:solidFill>
                <a:srgbClr val="395408"/>
              </a:solidFill>
              <a:latin typeface="Century Gothic" panose="020B0502020202020204" pitchFamily="34" charset="0"/>
            </a:endParaRPr>
          </a:p>
        </p:txBody>
      </p:sp>
      <p:pic>
        <p:nvPicPr>
          <p:cNvPr id="9" name="Picture 8">
            <a:extLst>
              <a:ext uri="{FF2B5EF4-FFF2-40B4-BE49-F238E27FC236}">
                <a16:creationId xmlns:a16="http://schemas.microsoft.com/office/drawing/2014/main" id="{897CC177-8857-45A3-8143-5FC720BE09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9813063" y="1281831"/>
            <a:ext cx="2343078" cy="1909614"/>
          </a:xfrm>
          <a:prstGeom prst="rect">
            <a:avLst/>
          </a:prstGeom>
        </p:spPr>
      </p:pic>
      <p:sp>
        <p:nvSpPr>
          <p:cNvPr id="10" name="Rectangle 3">
            <a:extLst>
              <a:ext uri="{FF2B5EF4-FFF2-40B4-BE49-F238E27FC236}">
                <a16:creationId xmlns:a16="http://schemas.microsoft.com/office/drawing/2014/main" id="{C333E6FB-8B63-4575-8781-70B0D72541B7}"/>
              </a:ext>
            </a:extLst>
          </p:cNvPr>
          <p:cNvSpPr txBox="1">
            <a:spLocks noChangeArrowheads="1"/>
          </p:cNvSpPr>
          <p:nvPr/>
        </p:nvSpPr>
        <p:spPr bwMode="auto">
          <a:xfrm>
            <a:off x="237565" y="1800629"/>
            <a:ext cx="10735994" cy="2300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ClrTx/>
              <a:buFont typeface="Wingdings" panose="05000000000000000000" pitchFamily="2" charset="2"/>
              <a:buChar char="§"/>
            </a:pPr>
            <a:r>
              <a:rPr lang="en-US" sz="2800" b="1" kern="0" dirty="0"/>
              <a:t>Transmission</a:t>
            </a:r>
            <a:endParaRPr lang="en-US" sz="3600" b="1" kern="0" dirty="0"/>
          </a:p>
          <a:p>
            <a:pPr lvl="1">
              <a:buClrTx/>
              <a:buFont typeface="Wingdings" pitchFamily="2" charset="2"/>
              <a:buChar char="§"/>
            </a:pPr>
            <a:r>
              <a:rPr lang="en-US" sz="2400" kern="0" dirty="0"/>
              <a:t>Ingestion of a sporocyst from canid feces</a:t>
            </a:r>
          </a:p>
          <a:p>
            <a:pPr>
              <a:buClrTx/>
              <a:buFont typeface="Wingdings" panose="05000000000000000000" pitchFamily="2" charset="2"/>
              <a:buChar char="§"/>
            </a:pPr>
            <a:r>
              <a:rPr lang="en-US" sz="2800" b="1" kern="0" dirty="0"/>
              <a:t>Invasion</a:t>
            </a:r>
          </a:p>
          <a:p>
            <a:pPr lvl="1">
              <a:buClrTx/>
              <a:buFont typeface="Wingdings" pitchFamily="2" charset="2"/>
              <a:buChar char="§"/>
            </a:pPr>
            <a:r>
              <a:rPr lang="en-US" sz="2400" kern="0" dirty="0"/>
              <a:t>Sporozoites cross intestines and enter vascular endothelial cells and muscle cells.</a:t>
            </a:r>
            <a:endParaRPr lang="en-US" sz="3600" kern="0" dirty="0"/>
          </a:p>
        </p:txBody>
      </p:sp>
      <p:pic>
        <p:nvPicPr>
          <p:cNvPr id="6" name="Picture 5">
            <a:extLst>
              <a:ext uri="{FF2B5EF4-FFF2-40B4-BE49-F238E27FC236}">
                <a16:creationId xmlns:a16="http://schemas.microsoft.com/office/drawing/2014/main" id="{3EF04EC4-51E9-4D36-90C5-1403DC81FD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915388" y="1450155"/>
            <a:ext cx="2064812" cy="1446774"/>
          </a:xfrm>
          <a:prstGeom prst="rect">
            <a:avLst/>
          </a:prstGeom>
        </p:spPr>
      </p:pic>
      <p:sp>
        <p:nvSpPr>
          <p:cNvPr id="8" name="Arrow: Right 3">
            <a:extLst>
              <a:ext uri="{FF2B5EF4-FFF2-40B4-BE49-F238E27FC236}">
                <a16:creationId xmlns:a16="http://schemas.microsoft.com/office/drawing/2014/main" id="{303A791E-EEC2-4EB2-853C-9E032E041DEE}"/>
              </a:ext>
            </a:extLst>
          </p:cNvPr>
          <p:cNvSpPr/>
          <p:nvPr/>
        </p:nvSpPr>
        <p:spPr bwMode="auto">
          <a:xfrm>
            <a:off x="8903497" y="1990192"/>
            <a:ext cx="903025" cy="343691"/>
          </a:xfrm>
          <a:prstGeom prst="rightArrow">
            <a:avLst/>
          </a:prstGeom>
          <a:solidFill>
            <a:srgbClr val="395408"/>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4E93FD16-439E-75DC-89C6-3D185B37A9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18601" y="2362675"/>
            <a:ext cx="625430" cy="461724"/>
          </a:xfrm>
          <a:prstGeom prst="rect">
            <a:avLst/>
          </a:prstGeom>
        </p:spPr>
      </p:pic>
      <p:grpSp>
        <p:nvGrpSpPr>
          <p:cNvPr id="4" name="Group 3">
            <a:extLst>
              <a:ext uri="{FF2B5EF4-FFF2-40B4-BE49-F238E27FC236}">
                <a16:creationId xmlns:a16="http://schemas.microsoft.com/office/drawing/2014/main" id="{976F5818-2000-3EC3-01D9-4A0A00DA8E56}"/>
              </a:ext>
            </a:extLst>
          </p:cNvPr>
          <p:cNvGrpSpPr/>
          <p:nvPr/>
        </p:nvGrpSpPr>
        <p:grpSpPr>
          <a:xfrm>
            <a:off x="8409231" y="827932"/>
            <a:ext cx="1918929" cy="1154281"/>
            <a:chOff x="4097028" y="1123747"/>
            <a:chExt cx="1918929" cy="1154281"/>
          </a:xfrm>
        </p:grpSpPr>
        <p:pic>
          <p:nvPicPr>
            <p:cNvPr id="5" name="Picture 2" descr="Image result for poop emoji transparent background">
              <a:extLst>
                <a:ext uri="{FF2B5EF4-FFF2-40B4-BE49-F238E27FC236}">
                  <a16:creationId xmlns:a16="http://schemas.microsoft.com/office/drawing/2014/main" id="{8E2ACE32-46AF-3F3F-55A5-64FF2E02F5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97598" y="1123747"/>
              <a:ext cx="917787" cy="881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Blades Of Grass Png, Download Free Blades Of Grass Png png images,  Free ClipArts on Clipart Library">
              <a:extLst>
                <a:ext uri="{FF2B5EF4-FFF2-40B4-BE49-F238E27FC236}">
                  <a16:creationId xmlns:a16="http://schemas.microsoft.com/office/drawing/2014/main" id="{BBB00C99-3C4D-ECA5-16B1-485A221CE33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97028" y="1303572"/>
              <a:ext cx="1918929" cy="974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72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38400" y="248528"/>
            <a:ext cx="7832725" cy="762001"/>
          </a:xfrm>
        </p:spPr>
        <p:txBody>
          <a:bodyPr/>
          <a:lstStyle/>
          <a:p>
            <a:r>
              <a:rPr lang="en-US" altLang="en-US" b="1" dirty="0">
                <a:solidFill>
                  <a:srgbClr val="395408"/>
                </a:solidFill>
                <a:latin typeface="Century Gothic" panose="020B0502020202020204" pitchFamily="34" charset="0"/>
              </a:rPr>
              <a:t>Pathogenesis: </a:t>
            </a:r>
            <a:r>
              <a:rPr lang="en-US" altLang="en-US" b="1" i="1" dirty="0">
                <a:solidFill>
                  <a:srgbClr val="395408"/>
                </a:solidFill>
                <a:latin typeface="Century Gothic" panose="020B0502020202020204" pitchFamily="34" charset="0"/>
              </a:rPr>
              <a:t>S. </a:t>
            </a:r>
            <a:r>
              <a:rPr lang="en-US" altLang="en-US" b="1" i="1" dirty="0" err="1">
                <a:solidFill>
                  <a:srgbClr val="395408"/>
                </a:solidFill>
                <a:latin typeface="Century Gothic" panose="020B0502020202020204" pitchFamily="34" charset="0"/>
              </a:rPr>
              <a:t>cruzi</a:t>
            </a:r>
            <a:endParaRPr lang="en-US" altLang="en-US" i="1" dirty="0">
              <a:solidFill>
                <a:srgbClr val="395408"/>
              </a:solidFill>
              <a:latin typeface="Century Gothic" panose="020B0502020202020204" pitchFamily="34" charset="0"/>
            </a:endParaRPr>
          </a:p>
        </p:txBody>
      </p:sp>
      <p:sp>
        <p:nvSpPr>
          <p:cNvPr id="6147" name="Rectangle 3"/>
          <p:cNvSpPr>
            <a:spLocks noGrp="1" noChangeArrowheads="1"/>
          </p:cNvSpPr>
          <p:nvPr>
            <p:ph idx="1"/>
          </p:nvPr>
        </p:nvSpPr>
        <p:spPr>
          <a:xfrm>
            <a:off x="457200" y="1447800"/>
            <a:ext cx="11734800" cy="4495800"/>
          </a:xfrm>
        </p:spPr>
        <p:txBody>
          <a:bodyPr/>
          <a:lstStyle/>
          <a:p>
            <a:pPr lvl="0">
              <a:buClrTx/>
              <a:buFont typeface="Wingdings" panose="05000000000000000000" pitchFamily="2" charset="2"/>
              <a:buChar char="§"/>
            </a:pPr>
            <a:r>
              <a:rPr lang="en-US" dirty="0"/>
              <a:t>Intestinal Phase in Canids – no pathology.</a:t>
            </a:r>
          </a:p>
          <a:p>
            <a:pPr>
              <a:buClrTx/>
              <a:buFont typeface="Wingdings" panose="05000000000000000000" pitchFamily="2" charset="2"/>
              <a:buChar char="§"/>
            </a:pPr>
            <a:endParaRPr lang="en-US" sz="2000" dirty="0"/>
          </a:p>
          <a:p>
            <a:pPr lvl="0">
              <a:buClrTx/>
              <a:buFont typeface="Wingdings" panose="05000000000000000000" pitchFamily="2" charset="2"/>
              <a:buChar char="§"/>
            </a:pPr>
            <a:r>
              <a:rPr lang="en-US" b="1" dirty="0"/>
              <a:t>Systemic Disease in Cattle</a:t>
            </a:r>
          </a:p>
          <a:p>
            <a:pPr lvl="1">
              <a:buClrTx/>
              <a:buFont typeface="Wingdings" panose="05000000000000000000" pitchFamily="2" charset="2"/>
              <a:buChar char="§"/>
            </a:pPr>
            <a:r>
              <a:rPr lang="en-US" b="1" dirty="0"/>
              <a:t>Direct destruction vascular endothelial cells and muscle cells</a:t>
            </a:r>
          </a:p>
          <a:p>
            <a:pPr lvl="1">
              <a:buClrTx/>
              <a:buFont typeface="Wingdings" panose="05000000000000000000" pitchFamily="2" charset="2"/>
              <a:buChar char="§"/>
            </a:pPr>
            <a:r>
              <a:rPr lang="en-US" dirty="0"/>
              <a:t>Acute immune response</a:t>
            </a:r>
          </a:p>
          <a:p>
            <a:pPr lvl="1">
              <a:buClrTx/>
              <a:buFont typeface="Wingdings" panose="05000000000000000000" pitchFamily="2" charset="2"/>
              <a:buChar char="§"/>
            </a:pPr>
            <a:r>
              <a:rPr lang="en-US" dirty="0"/>
              <a:t>Zoites throughout the vascular endothelium and muscles = immune reaction and inflammation</a:t>
            </a:r>
          </a:p>
        </p:txBody>
      </p:sp>
    </p:spTree>
    <p:extLst>
      <p:ext uri="{BB962C8B-B14F-4D97-AF65-F5344CB8AC3E}">
        <p14:creationId xmlns:p14="http://schemas.microsoft.com/office/powerpoint/2010/main" val="1186998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03126" y="662007"/>
            <a:ext cx="10592295" cy="989209"/>
          </a:xfrm>
        </p:spPr>
        <p:txBody>
          <a:bodyPr/>
          <a:lstStyle/>
          <a:p>
            <a:pPr>
              <a:buClr>
                <a:schemeClr val="tx1"/>
              </a:buClr>
              <a:buFont typeface="Wingdings" panose="05000000000000000000" pitchFamily="2" charset="2"/>
              <a:buChar char="§"/>
            </a:pPr>
            <a:endParaRPr lang="en-US" sz="1800" dirty="0">
              <a:solidFill>
                <a:srgbClr val="395408"/>
              </a:solidFill>
            </a:endParaRPr>
          </a:p>
          <a:p>
            <a:pPr marL="0" lvl="0" indent="0">
              <a:buClr>
                <a:schemeClr val="tx1"/>
              </a:buClr>
              <a:buNone/>
            </a:pPr>
            <a:r>
              <a:rPr lang="en-US" sz="3600" b="1" dirty="0">
                <a:solidFill>
                  <a:srgbClr val="395408"/>
                </a:solidFill>
              </a:rPr>
              <a:t>Systemic Sarcocystosis</a:t>
            </a:r>
            <a:r>
              <a:rPr lang="en-US" sz="3600" dirty="0">
                <a:solidFill>
                  <a:srgbClr val="395408"/>
                </a:solidFill>
              </a:rPr>
              <a:t>  -- </a:t>
            </a:r>
            <a:r>
              <a:rPr lang="en-US" sz="3600" b="1" dirty="0">
                <a:solidFill>
                  <a:srgbClr val="395408"/>
                </a:solidFill>
              </a:rPr>
              <a:t>cattle only</a:t>
            </a:r>
          </a:p>
        </p:txBody>
      </p:sp>
      <p:sp>
        <p:nvSpPr>
          <p:cNvPr id="7" name="Rectangle 2">
            <a:extLst>
              <a:ext uri="{FF2B5EF4-FFF2-40B4-BE49-F238E27FC236}">
                <a16:creationId xmlns:a16="http://schemas.microsoft.com/office/drawing/2014/main" id="{4CACEAB0-6CC3-44CB-BBCA-52FB411FB10B}"/>
              </a:ext>
            </a:extLst>
          </p:cNvPr>
          <p:cNvSpPr>
            <a:spLocks noGrp="1" noChangeArrowheads="1"/>
          </p:cNvSpPr>
          <p:nvPr>
            <p:ph type="title"/>
          </p:nvPr>
        </p:nvSpPr>
        <p:spPr>
          <a:xfrm>
            <a:off x="2438400" y="58027"/>
            <a:ext cx="7832725" cy="762001"/>
          </a:xfrm>
        </p:spPr>
        <p:txBody>
          <a:bodyPr/>
          <a:lstStyle/>
          <a:p>
            <a:r>
              <a:rPr lang="en-US" altLang="en-US" b="1" dirty="0">
                <a:solidFill>
                  <a:srgbClr val="395408"/>
                </a:solidFill>
                <a:latin typeface="Century Gothic" panose="020B0502020202020204" pitchFamily="34" charset="0"/>
              </a:rPr>
              <a:t>Clinical Disease: </a:t>
            </a:r>
            <a:r>
              <a:rPr lang="en-US" altLang="en-US" b="1" i="1" dirty="0">
                <a:solidFill>
                  <a:srgbClr val="395408"/>
                </a:solidFill>
                <a:latin typeface="Century Gothic" panose="020B0502020202020204" pitchFamily="34" charset="0"/>
              </a:rPr>
              <a:t>S. </a:t>
            </a:r>
            <a:r>
              <a:rPr lang="en-US" altLang="en-US" b="1" i="1" dirty="0" err="1">
                <a:solidFill>
                  <a:srgbClr val="395408"/>
                </a:solidFill>
                <a:latin typeface="Century Gothic" panose="020B0502020202020204" pitchFamily="34" charset="0"/>
              </a:rPr>
              <a:t>cruzi</a:t>
            </a:r>
            <a:endParaRPr lang="en-US" altLang="en-US" i="1" dirty="0">
              <a:solidFill>
                <a:srgbClr val="395408"/>
              </a:solidFill>
              <a:latin typeface="Century Gothic" panose="020B0502020202020204" pitchFamily="34" charset="0"/>
            </a:endParaRPr>
          </a:p>
        </p:txBody>
      </p:sp>
      <p:pic>
        <p:nvPicPr>
          <p:cNvPr id="4" name="Picture 3" descr="A close up of an animal&#10;&#10;Description automatically generated">
            <a:extLst>
              <a:ext uri="{FF2B5EF4-FFF2-40B4-BE49-F238E27FC236}">
                <a16:creationId xmlns:a16="http://schemas.microsoft.com/office/drawing/2014/main" id="{30520DAF-D345-4B89-9099-AA3A22AA32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4762" y="1871980"/>
            <a:ext cx="5614710" cy="4165753"/>
          </a:xfrm>
          <a:prstGeom prst="rect">
            <a:avLst/>
          </a:prstGeom>
        </p:spPr>
      </p:pic>
      <p:sp>
        <p:nvSpPr>
          <p:cNvPr id="5" name="Rectangle 4">
            <a:extLst>
              <a:ext uri="{FF2B5EF4-FFF2-40B4-BE49-F238E27FC236}">
                <a16:creationId xmlns:a16="http://schemas.microsoft.com/office/drawing/2014/main" id="{3F664CC2-ADE6-492E-9AE0-0D9323F77025}"/>
              </a:ext>
            </a:extLst>
          </p:cNvPr>
          <p:cNvSpPr/>
          <p:nvPr/>
        </p:nvSpPr>
        <p:spPr>
          <a:xfrm>
            <a:off x="7391070" y="848835"/>
            <a:ext cx="4114800" cy="307777"/>
          </a:xfrm>
          <a:prstGeom prst="rect">
            <a:avLst/>
          </a:prstGeom>
        </p:spPr>
        <p:txBody>
          <a:bodyPr wrap="square">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http://old.iss.it/binary/crlp/cont/Fayer_Sarcocystis.pdf</a:t>
            </a:r>
            <a:endParaRPr lang="en-US" sz="1400" dirty="0">
              <a:solidFill>
                <a:schemeClr val="bg1"/>
              </a:solidFill>
            </a:endParaRPr>
          </a:p>
        </p:txBody>
      </p:sp>
      <p:sp>
        <p:nvSpPr>
          <p:cNvPr id="2" name="Rectangle 1">
            <a:extLst>
              <a:ext uri="{FF2B5EF4-FFF2-40B4-BE49-F238E27FC236}">
                <a16:creationId xmlns:a16="http://schemas.microsoft.com/office/drawing/2014/main" id="{1F53250A-BE5E-4420-AD77-254EFC5A63F6}"/>
              </a:ext>
            </a:extLst>
          </p:cNvPr>
          <p:cNvSpPr/>
          <p:nvPr/>
        </p:nvSpPr>
        <p:spPr>
          <a:xfrm>
            <a:off x="-181668" y="3649764"/>
            <a:ext cx="6570189" cy="2308324"/>
          </a:xfrm>
          <a:prstGeom prst="rect">
            <a:avLst/>
          </a:prstGeom>
        </p:spPr>
        <p:txBody>
          <a:bodyPr wrap="square">
            <a:spAutoFit/>
          </a:bodyPr>
          <a:lstStyle/>
          <a:p>
            <a:pPr marL="800100" lvl="1" indent="-342900">
              <a:buClr>
                <a:schemeClr val="tx1"/>
              </a:buClr>
              <a:buFont typeface="Arial" panose="020B0604020202020204" pitchFamily="34" charset="0"/>
              <a:buChar char="•"/>
            </a:pPr>
            <a:r>
              <a:rPr lang="en-US" dirty="0">
                <a:latin typeface="+mn-lt"/>
              </a:rPr>
              <a:t>Disease ~4-6 weeks post-ingestion of sporocysts</a:t>
            </a:r>
          </a:p>
          <a:p>
            <a:pPr marL="800100" lvl="1" indent="-342900">
              <a:buClr>
                <a:schemeClr val="tx1"/>
              </a:buClr>
              <a:buFont typeface="Wingdings" panose="05000000000000000000" pitchFamily="2" charset="2"/>
              <a:buChar char="§"/>
            </a:pPr>
            <a:endParaRPr lang="en-US" dirty="0">
              <a:latin typeface="+mn-lt"/>
            </a:endParaRPr>
          </a:p>
          <a:p>
            <a:pPr marL="800100" lvl="1" indent="-342900">
              <a:buClr>
                <a:schemeClr val="tx1"/>
              </a:buClr>
              <a:buFont typeface="Arial" panose="020B0604020202020204" pitchFamily="34" charset="0"/>
              <a:buChar char="•"/>
            </a:pPr>
            <a:r>
              <a:rPr lang="en-US" dirty="0">
                <a:latin typeface="+mn-lt"/>
              </a:rPr>
              <a:t>Immune status of the host and the dose of sporocysts determine clinical disease.</a:t>
            </a:r>
          </a:p>
        </p:txBody>
      </p:sp>
      <p:sp>
        <p:nvSpPr>
          <p:cNvPr id="3" name="Rectangle 2">
            <a:extLst>
              <a:ext uri="{FF2B5EF4-FFF2-40B4-BE49-F238E27FC236}">
                <a16:creationId xmlns:a16="http://schemas.microsoft.com/office/drawing/2014/main" id="{E2FFB517-1AB5-47E2-A224-FACF49E09DF2}"/>
              </a:ext>
            </a:extLst>
          </p:cNvPr>
          <p:cNvSpPr/>
          <p:nvPr/>
        </p:nvSpPr>
        <p:spPr>
          <a:xfrm>
            <a:off x="503126" y="1871980"/>
            <a:ext cx="6096000" cy="1200329"/>
          </a:xfrm>
          <a:prstGeom prst="rect">
            <a:avLst/>
          </a:prstGeom>
        </p:spPr>
        <p:txBody>
          <a:bodyPr>
            <a:spAutoFit/>
          </a:bodyPr>
          <a:lstStyle/>
          <a:p>
            <a:pPr marL="800100" lvl="1" indent="-342900">
              <a:buClr>
                <a:schemeClr val="tx1"/>
              </a:buClr>
              <a:buFont typeface="Arial" panose="020B0604020202020204" pitchFamily="34" charset="0"/>
              <a:buChar char="•"/>
            </a:pPr>
            <a:r>
              <a:rPr lang="en-US" b="1" dirty="0">
                <a:solidFill>
                  <a:srgbClr val="395408"/>
                </a:solidFill>
                <a:latin typeface="+mn-lt"/>
              </a:rPr>
              <a:t>Acute disease in calves</a:t>
            </a:r>
          </a:p>
          <a:p>
            <a:pPr marL="800100" lvl="1" indent="-342900">
              <a:buClr>
                <a:schemeClr val="tx1"/>
              </a:buClr>
              <a:buFont typeface="Arial" panose="020B0604020202020204" pitchFamily="34" charset="0"/>
              <a:buChar char="•"/>
            </a:pPr>
            <a:r>
              <a:rPr lang="en-US" b="1" dirty="0">
                <a:solidFill>
                  <a:srgbClr val="395408"/>
                </a:solidFill>
                <a:latin typeface="+mn-lt"/>
              </a:rPr>
              <a:t>Myositis</a:t>
            </a:r>
          </a:p>
          <a:p>
            <a:pPr marL="800100" lvl="1" indent="-342900">
              <a:buClr>
                <a:schemeClr val="tx1"/>
              </a:buClr>
              <a:buFont typeface="Arial" panose="020B0604020202020204" pitchFamily="34" charset="0"/>
              <a:buChar char="•"/>
            </a:pPr>
            <a:r>
              <a:rPr lang="en-US" b="1" dirty="0">
                <a:solidFill>
                  <a:srgbClr val="395408"/>
                </a:solidFill>
                <a:latin typeface="+mn-lt"/>
              </a:rPr>
              <a:t>Sporadic abortions, still births</a:t>
            </a:r>
          </a:p>
        </p:txBody>
      </p:sp>
    </p:spTree>
    <p:extLst>
      <p:ext uri="{BB962C8B-B14F-4D97-AF65-F5344CB8AC3E}">
        <p14:creationId xmlns:p14="http://schemas.microsoft.com/office/powerpoint/2010/main" val="39159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09600" y="1866900"/>
            <a:ext cx="10134600" cy="3124200"/>
          </a:xfrm>
        </p:spPr>
        <p:txBody>
          <a:bodyPr/>
          <a:lstStyle/>
          <a:p>
            <a:pPr lvl="0"/>
            <a:r>
              <a:rPr lang="en-US" b="1" dirty="0">
                <a:solidFill>
                  <a:srgbClr val="395408"/>
                </a:solidFill>
              </a:rPr>
              <a:t>Dogs – sporocysts on a routine fecal exam</a:t>
            </a:r>
          </a:p>
          <a:p>
            <a:pPr marL="0" indent="0">
              <a:buNone/>
            </a:pPr>
            <a:endParaRPr lang="en-US" dirty="0">
              <a:solidFill>
                <a:srgbClr val="395408"/>
              </a:solidFill>
            </a:endParaRPr>
          </a:p>
          <a:p>
            <a:pPr lvl="0"/>
            <a:r>
              <a:rPr lang="en-US" b="1" dirty="0">
                <a:solidFill>
                  <a:srgbClr val="395408"/>
                </a:solidFill>
              </a:rPr>
              <a:t>Cattle – serology, usually necropsy</a:t>
            </a:r>
          </a:p>
        </p:txBody>
      </p:sp>
      <p:sp>
        <p:nvSpPr>
          <p:cNvPr id="7" name="Rectangle 2">
            <a:extLst>
              <a:ext uri="{FF2B5EF4-FFF2-40B4-BE49-F238E27FC236}">
                <a16:creationId xmlns:a16="http://schemas.microsoft.com/office/drawing/2014/main" id="{DC55FBD2-80F1-4E00-9252-F1B7FE23ACBB}"/>
              </a:ext>
            </a:extLst>
          </p:cNvPr>
          <p:cNvSpPr>
            <a:spLocks noGrp="1" noChangeArrowheads="1"/>
          </p:cNvSpPr>
          <p:nvPr>
            <p:ph type="title"/>
          </p:nvPr>
        </p:nvSpPr>
        <p:spPr>
          <a:xfrm>
            <a:off x="1752600" y="573257"/>
            <a:ext cx="7832725" cy="762001"/>
          </a:xfrm>
        </p:spPr>
        <p:txBody>
          <a:bodyPr/>
          <a:lstStyle/>
          <a:p>
            <a:r>
              <a:rPr lang="en-US" altLang="en-US" b="1" dirty="0">
                <a:solidFill>
                  <a:srgbClr val="395408"/>
                </a:solidFill>
                <a:latin typeface="Century Gothic" panose="020B0502020202020204" pitchFamily="34" charset="0"/>
              </a:rPr>
              <a:t>Diagnosis: </a:t>
            </a:r>
            <a:r>
              <a:rPr lang="en-US" altLang="en-US" b="1" i="1" dirty="0">
                <a:solidFill>
                  <a:srgbClr val="395408"/>
                </a:solidFill>
                <a:latin typeface="Century Gothic" panose="020B0502020202020204" pitchFamily="34" charset="0"/>
              </a:rPr>
              <a:t>S. </a:t>
            </a:r>
            <a:r>
              <a:rPr lang="en-US" altLang="en-US" b="1" i="1" dirty="0" err="1">
                <a:solidFill>
                  <a:srgbClr val="395408"/>
                </a:solidFill>
                <a:latin typeface="Century Gothic" panose="020B0502020202020204" pitchFamily="34" charset="0"/>
              </a:rPr>
              <a:t>cruzi</a:t>
            </a:r>
            <a:endParaRPr lang="en-US" altLang="en-US" i="1" dirty="0">
              <a:solidFill>
                <a:srgbClr val="395408"/>
              </a:solidFill>
              <a:latin typeface="Century Gothic" panose="020B0502020202020204" pitchFamily="34" charset="0"/>
            </a:endParaRPr>
          </a:p>
        </p:txBody>
      </p:sp>
      <p:pic>
        <p:nvPicPr>
          <p:cNvPr id="8" name="Picture 7">
            <a:extLst>
              <a:ext uri="{FF2B5EF4-FFF2-40B4-BE49-F238E27FC236}">
                <a16:creationId xmlns:a16="http://schemas.microsoft.com/office/drawing/2014/main" id="{F3AAB21A-008C-4786-A56E-BF40C85B3E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a:off x="8686800" y="2667000"/>
            <a:ext cx="2615311" cy="3124200"/>
          </a:xfrm>
          <a:prstGeom prst="rect">
            <a:avLst/>
          </a:prstGeom>
        </p:spPr>
      </p:pic>
    </p:spTree>
    <p:extLst>
      <p:ext uri="{BB962C8B-B14F-4D97-AF65-F5344CB8AC3E}">
        <p14:creationId xmlns:p14="http://schemas.microsoft.com/office/powerpoint/2010/main" val="362496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28601"/>
            <a:ext cx="6316662" cy="1462087"/>
          </a:xfrm>
        </p:spPr>
        <p:txBody>
          <a:bodyPr/>
          <a:lstStyle/>
          <a:p>
            <a:pPr algn="ctr"/>
            <a:r>
              <a:rPr lang="en-US" b="1" dirty="0">
                <a:solidFill>
                  <a:srgbClr val="395408"/>
                </a:solidFill>
              </a:rPr>
              <a:t>Sarcocystis sporocyst</a:t>
            </a:r>
            <a:br>
              <a:rPr lang="en-US" b="1" dirty="0">
                <a:solidFill>
                  <a:srgbClr val="395408"/>
                </a:solidFill>
              </a:rPr>
            </a:br>
            <a:r>
              <a:rPr lang="en-US" b="1" dirty="0">
                <a:solidFill>
                  <a:srgbClr val="395408"/>
                </a:solidFill>
              </a:rPr>
              <a:t>in dog feces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828799"/>
            <a:ext cx="6400800" cy="4800600"/>
          </a:xfrm>
          <a:prstGeom prst="rect">
            <a:avLst/>
          </a:prstGeom>
        </p:spPr>
      </p:pic>
      <p:pic>
        <p:nvPicPr>
          <p:cNvPr id="5" name="Picture 4">
            <a:extLst>
              <a:ext uri="{FF2B5EF4-FFF2-40B4-BE49-F238E27FC236}">
                <a16:creationId xmlns:a16="http://schemas.microsoft.com/office/drawing/2014/main" id="{E8E2332E-E3A8-474B-AB06-56945F8D5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8800" y="1828799"/>
            <a:ext cx="6400800" cy="4800600"/>
          </a:xfrm>
          <a:prstGeom prst="rect">
            <a:avLst/>
          </a:prstGeom>
        </p:spPr>
      </p:pic>
      <p:sp>
        <p:nvSpPr>
          <p:cNvPr id="6" name="Rectangle 5">
            <a:extLst>
              <a:ext uri="{FF2B5EF4-FFF2-40B4-BE49-F238E27FC236}">
                <a16:creationId xmlns:a16="http://schemas.microsoft.com/office/drawing/2014/main" id="{E2CB774A-4AF3-40AA-B02E-98A5094D9DD7}"/>
              </a:ext>
            </a:extLst>
          </p:cNvPr>
          <p:cNvSpPr/>
          <p:nvPr/>
        </p:nvSpPr>
        <p:spPr>
          <a:xfrm>
            <a:off x="212367" y="350965"/>
            <a:ext cx="609462" cy="461665"/>
          </a:xfrm>
          <a:prstGeom prst="rect">
            <a:avLst/>
          </a:prstGeom>
        </p:spPr>
        <p:txBody>
          <a:bodyPr wrap="none">
            <a:spAutoFit/>
          </a:bodyPr>
          <a:lstStyle/>
          <a:p>
            <a:r>
              <a:rPr lang="en-US" altLang="en-US" b="1" dirty="0">
                <a:solidFill>
                  <a:srgbClr val="CC0099"/>
                </a:solidFill>
                <a:latin typeface="Century Gothic" panose="020B0502020202020204" pitchFamily="34" charset="0"/>
              </a:rPr>
              <a:t>FYI</a:t>
            </a:r>
            <a:endParaRPr lang="en-US" b="1" dirty="0">
              <a:solidFill>
                <a:srgbClr val="CC0099"/>
              </a:solidFill>
            </a:endParaRPr>
          </a:p>
        </p:txBody>
      </p:sp>
    </p:spTree>
    <p:extLst>
      <p:ext uri="{BB962C8B-B14F-4D97-AF65-F5344CB8AC3E}">
        <p14:creationId xmlns:p14="http://schemas.microsoft.com/office/powerpoint/2010/main" val="1899699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1826987" y="157120"/>
            <a:ext cx="7924800" cy="1490641"/>
          </a:xfrm>
        </p:spPr>
        <p:txBody>
          <a:bodyPr/>
          <a:lstStyle/>
          <a:p>
            <a:pPr marL="0" indent="0" algn="ctr">
              <a:buNone/>
            </a:pPr>
            <a:r>
              <a:rPr lang="en-US" sz="4400" b="1" dirty="0">
                <a:solidFill>
                  <a:srgbClr val="395408"/>
                </a:solidFill>
              </a:rPr>
              <a:t>Sarcocyst in Muscle (histology/gross)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29" y="1782917"/>
            <a:ext cx="6629400" cy="3804185"/>
          </a:xfrm>
          <a:prstGeom prst="rect">
            <a:avLst/>
          </a:prstGeom>
        </p:spPr>
      </p:pic>
      <p:sp>
        <p:nvSpPr>
          <p:cNvPr id="9" name="TextBox 8"/>
          <p:cNvSpPr txBox="1"/>
          <p:nvPr/>
        </p:nvSpPr>
        <p:spPr>
          <a:xfrm>
            <a:off x="685800" y="5587102"/>
            <a:ext cx="3132589" cy="246221"/>
          </a:xfrm>
          <a:prstGeom prst="rect">
            <a:avLst/>
          </a:prstGeom>
          <a:noFill/>
        </p:spPr>
        <p:txBody>
          <a:bodyPr wrap="none" rtlCol="0">
            <a:spAutoFit/>
          </a:bodyPr>
          <a:lstStyle/>
          <a:p>
            <a:r>
              <a:rPr lang="en-US" sz="1000" u="sng" dirty="0">
                <a:hlinkClick r:id="rId4"/>
              </a:rPr>
              <a:t>http://praca-w-niemczech.info/imalsdrm-sarcocystis.html</a:t>
            </a:r>
            <a:endParaRPr lang="en-US" sz="1000" dirty="0"/>
          </a:p>
        </p:txBody>
      </p:sp>
      <p:pic>
        <p:nvPicPr>
          <p:cNvPr id="7" name="Picture 6">
            <a:extLst>
              <a:ext uri="{FF2B5EF4-FFF2-40B4-BE49-F238E27FC236}">
                <a16:creationId xmlns:a16="http://schemas.microsoft.com/office/drawing/2014/main" id="{12280ADC-6F49-4307-B39C-2E434BDF90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0571" y="1647761"/>
            <a:ext cx="5181600" cy="4865522"/>
          </a:xfrm>
          <a:prstGeom prst="rect">
            <a:avLst/>
          </a:prstGeom>
        </p:spPr>
      </p:pic>
      <p:sp>
        <p:nvSpPr>
          <p:cNvPr id="8" name="TextBox 7">
            <a:extLst>
              <a:ext uri="{FF2B5EF4-FFF2-40B4-BE49-F238E27FC236}">
                <a16:creationId xmlns:a16="http://schemas.microsoft.com/office/drawing/2014/main" id="{80F1E3A7-4E26-44B3-B642-D4F7F09E31B7}"/>
              </a:ext>
            </a:extLst>
          </p:cNvPr>
          <p:cNvSpPr txBox="1"/>
          <p:nvPr/>
        </p:nvSpPr>
        <p:spPr>
          <a:xfrm>
            <a:off x="6701971" y="6525328"/>
            <a:ext cx="5410200" cy="246221"/>
          </a:xfrm>
          <a:prstGeom prst="rect">
            <a:avLst/>
          </a:prstGeom>
          <a:noFill/>
        </p:spPr>
        <p:txBody>
          <a:bodyPr wrap="square" rtlCol="0">
            <a:spAutoFit/>
          </a:bodyPr>
          <a:lstStyle/>
          <a:p>
            <a:r>
              <a:rPr lang="en-US" sz="1000" u="sng" dirty="0">
                <a:hlinkClick r:id="rId6"/>
              </a:rPr>
              <a:t>https://www.merckvetmanual.com/musculoskeletal-system/sarcocystosis/overview-of-sarcocystosis</a:t>
            </a:r>
            <a:r>
              <a:rPr lang="en-US" sz="1000" u="sng" dirty="0"/>
              <a:t> </a:t>
            </a:r>
            <a:endParaRPr lang="en-US" sz="1000" dirty="0"/>
          </a:p>
        </p:txBody>
      </p:sp>
      <p:sp>
        <p:nvSpPr>
          <p:cNvPr id="10" name="TextBox 9">
            <a:extLst>
              <a:ext uri="{FF2B5EF4-FFF2-40B4-BE49-F238E27FC236}">
                <a16:creationId xmlns:a16="http://schemas.microsoft.com/office/drawing/2014/main" id="{2651255F-143C-48F7-A395-F2EF52E51514}"/>
              </a:ext>
            </a:extLst>
          </p:cNvPr>
          <p:cNvSpPr txBox="1"/>
          <p:nvPr/>
        </p:nvSpPr>
        <p:spPr>
          <a:xfrm>
            <a:off x="8574313" y="1346007"/>
            <a:ext cx="3759200" cy="369332"/>
          </a:xfrm>
          <a:prstGeom prst="rect">
            <a:avLst/>
          </a:prstGeom>
          <a:noFill/>
        </p:spPr>
        <p:txBody>
          <a:bodyPr wrap="square" rtlCol="0">
            <a:spAutoFit/>
          </a:bodyPr>
          <a:lstStyle/>
          <a:p>
            <a:r>
              <a:rPr lang="en-US" sz="1800" i="1" dirty="0">
                <a:latin typeface="+mj-lt"/>
              </a:rPr>
              <a:t>Sarcocystis </a:t>
            </a:r>
            <a:r>
              <a:rPr lang="en-US" sz="1800" i="1" dirty="0" err="1">
                <a:latin typeface="+mj-lt"/>
              </a:rPr>
              <a:t>aucheniae</a:t>
            </a:r>
            <a:r>
              <a:rPr lang="en-US" sz="1800" dirty="0">
                <a:latin typeface="+mj-lt"/>
              </a:rPr>
              <a:t> in Llama</a:t>
            </a:r>
          </a:p>
        </p:txBody>
      </p:sp>
      <p:sp>
        <p:nvSpPr>
          <p:cNvPr id="11" name="Rectangle 10">
            <a:extLst>
              <a:ext uri="{FF2B5EF4-FFF2-40B4-BE49-F238E27FC236}">
                <a16:creationId xmlns:a16="http://schemas.microsoft.com/office/drawing/2014/main" id="{2328420A-51FC-467C-AF10-DCEA3985A3FA}"/>
              </a:ext>
            </a:extLst>
          </p:cNvPr>
          <p:cNvSpPr/>
          <p:nvPr/>
        </p:nvSpPr>
        <p:spPr>
          <a:xfrm>
            <a:off x="212367" y="350965"/>
            <a:ext cx="609462" cy="461665"/>
          </a:xfrm>
          <a:prstGeom prst="rect">
            <a:avLst/>
          </a:prstGeom>
        </p:spPr>
        <p:txBody>
          <a:bodyPr wrap="none">
            <a:spAutoFit/>
          </a:bodyPr>
          <a:lstStyle/>
          <a:p>
            <a:r>
              <a:rPr lang="en-US" altLang="en-US" b="1" dirty="0">
                <a:solidFill>
                  <a:srgbClr val="CC0099"/>
                </a:solidFill>
                <a:latin typeface="Century Gothic" panose="020B0502020202020204" pitchFamily="34" charset="0"/>
              </a:rPr>
              <a:t>FYI</a:t>
            </a:r>
            <a:endParaRPr lang="en-US" b="1" dirty="0">
              <a:solidFill>
                <a:srgbClr val="CC0099"/>
              </a:solidFill>
            </a:endParaRPr>
          </a:p>
        </p:txBody>
      </p:sp>
    </p:spTree>
    <p:extLst>
      <p:ext uri="{BB962C8B-B14F-4D97-AF65-F5344CB8AC3E}">
        <p14:creationId xmlns:p14="http://schemas.microsoft.com/office/powerpoint/2010/main" val="3776165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90888" y="457200"/>
            <a:ext cx="5562600" cy="776286"/>
          </a:xfrm>
        </p:spPr>
        <p:txBody>
          <a:bodyPr/>
          <a:lstStyle/>
          <a:p>
            <a:r>
              <a:rPr lang="en-US" altLang="en-US" b="1" dirty="0">
                <a:solidFill>
                  <a:srgbClr val="395408"/>
                </a:solidFill>
                <a:latin typeface="Century Gothic" panose="020B0502020202020204" pitchFamily="34" charset="0"/>
              </a:rPr>
              <a:t>Treatment: </a:t>
            </a:r>
            <a:r>
              <a:rPr lang="en-US" altLang="en-US" b="1" i="1" dirty="0">
                <a:solidFill>
                  <a:srgbClr val="395408"/>
                </a:solidFill>
                <a:latin typeface="Century Gothic" panose="020B0502020202020204" pitchFamily="34" charset="0"/>
              </a:rPr>
              <a:t>S. </a:t>
            </a:r>
            <a:r>
              <a:rPr lang="en-US" altLang="en-US" b="1" i="1" dirty="0" err="1">
                <a:solidFill>
                  <a:srgbClr val="395408"/>
                </a:solidFill>
                <a:latin typeface="Century Gothic" panose="020B0502020202020204" pitchFamily="34" charset="0"/>
              </a:rPr>
              <a:t>cruzi</a:t>
            </a:r>
            <a:endParaRPr lang="en-US" altLang="en-US" i="1" dirty="0">
              <a:solidFill>
                <a:srgbClr val="395408"/>
              </a:solidFill>
              <a:latin typeface="Century Gothic" panose="020B0502020202020204" pitchFamily="34" charset="0"/>
            </a:endParaRPr>
          </a:p>
        </p:txBody>
      </p:sp>
      <p:sp>
        <p:nvSpPr>
          <p:cNvPr id="16387" name="Rectangle 3"/>
          <p:cNvSpPr>
            <a:spLocks noGrp="1" noChangeArrowheads="1"/>
          </p:cNvSpPr>
          <p:nvPr>
            <p:ph idx="1"/>
          </p:nvPr>
        </p:nvSpPr>
        <p:spPr>
          <a:xfrm>
            <a:off x="609600" y="1485900"/>
            <a:ext cx="11430000" cy="4229100"/>
          </a:xfrm>
        </p:spPr>
        <p:txBody>
          <a:bodyPr/>
          <a:lstStyle/>
          <a:p>
            <a:pPr lvl="0">
              <a:buClrTx/>
              <a:buFont typeface="Wingdings" panose="05000000000000000000" pitchFamily="2" charset="2"/>
              <a:buChar char="§"/>
            </a:pPr>
            <a:r>
              <a:rPr lang="en-US" sz="3600" dirty="0"/>
              <a:t>Dogs</a:t>
            </a:r>
            <a:endParaRPr lang="en-US" sz="4400" dirty="0"/>
          </a:p>
          <a:p>
            <a:pPr lvl="1">
              <a:buClrTx/>
              <a:buFont typeface="Wingdings" panose="05000000000000000000" pitchFamily="2" charset="2"/>
              <a:buChar char="§"/>
            </a:pPr>
            <a:r>
              <a:rPr lang="en-US" sz="3200" dirty="0"/>
              <a:t>None – not necessary</a:t>
            </a:r>
          </a:p>
          <a:p>
            <a:pPr lvl="1">
              <a:buClrTx/>
              <a:buFont typeface="Wingdings" panose="05000000000000000000" pitchFamily="2" charset="2"/>
              <a:buChar char="§"/>
            </a:pPr>
            <a:endParaRPr lang="en-US" dirty="0"/>
          </a:p>
          <a:p>
            <a:pPr lvl="0">
              <a:buClrTx/>
              <a:buFont typeface="Wingdings" panose="05000000000000000000" pitchFamily="2" charset="2"/>
              <a:buChar char="§"/>
            </a:pPr>
            <a:r>
              <a:rPr lang="en-US" sz="3600" dirty="0"/>
              <a:t>Cattle</a:t>
            </a:r>
            <a:endParaRPr lang="en-US" sz="4400" dirty="0"/>
          </a:p>
          <a:p>
            <a:pPr lvl="1">
              <a:buClrTx/>
              <a:buFont typeface="Wingdings" panose="05000000000000000000" pitchFamily="2" charset="2"/>
              <a:buChar char="§"/>
            </a:pPr>
            <a:r>
              <a:rPr lang="en-US" sz="3200" dirty="0" err="1"/>
              <a:t>Amprolium</a:t>
            </a:r>
            <a:r>
              <a:rPr lang="en-US" sz="3200" dirty="0"/>
              <a:t> may provide some prophylactic protection</a:t>
            </a:r>
            <a:endParaRPr lang="en-US" sz="4000" dirty="0"/>
          </a:p>
          <a:p>
            <a:pPr lvl="1">
              <a:buClrTx/>
              <a:buFont typeface="Wingdings" panose="05000000000000000000" pitchFamily="2" charset="2"/>
              <a:buChar char="§"/>
            </a:pPr>
            <a:r>
              <a:rPr lang="en-US" sz="3200" dirty="0"/>
              <a:t>Treatment against sarcocysts is ineffective</a:t>
            </a:r>
            <a:endParaRPr lang="en-US" sz="4000" dirty="0"/>
          </a:p>
        </p:txBody>
      </p:sp>
      <p:sp>
        <p:nvSpPr>
          <p:cNvPr id="4" name="Rectangle 3">
            <a:extLst>
              <a:ext uri="{FF2B5EF4-FFF2-40B4-BE49-F238E27FC236}">
                <a16:creationId xmlns:a16="http://schemas.microsoft.com/office/drawing/2014/main" id="{367C2759-6E55-4D7C-AA90-0A6A58029E49}"/>
              </a:ext>
            </a:extLst>
          </p:cNvPr>
          <p:cNvSpPr/>
          <p:nvPr/>
        </p:nvSpPr>
        <p:spPr>
          <a:xfrm>
            <a:off x="212367" y="350965"/>
            <a:ext cx="609462" cy="461665"/>
          </a:xfrm>
          <a:prstGeom prst="rect">
            <a:avLst/>
          </a:prstGeom>
        </p:spPr>
        <p:txBody>
          <a:bodyPr wrap="none">
            <a:spAutoFit/>
          </a:bodyPr>
          <a:lstStyle/>
          <a:p>
            <a:r>
              <a:rPr lang="en-US" altLang="en-US" b="1" dirty="0">
                <a:solidFill>
                  <a:srgbClr val="CC0099"/>
                </a:solidFill>
                <a:latin typeface="Century Gothic" panose="020B0502020202020204" pitchFamily="34" charset="0"/>
              </a:rPr>
              <a:t>FYI</a:t>
            </a:r>
            <a:endParaRPr lang="en-US" b="1" dirty="0">
              <a:solidFill>
                <a:srgbClr val="CC0099"/>
              </a:solidFill>
            </a:endParaRPr>
          </a:p>
        </p:txBody>
      </p:sp>
    </p:spTree>
    <p:extLst>
      <p:ext uri="{BB962C8B-B14F-4D97-AF65-F5344CB8AC3E}">
        <p14:creationId xmlns:p14="http://schemas.microsoft.com/office/powerpoint/2010/main" val="353848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26561" y="169596"/>
            <a:ext cx="9517061" cy="1447800"/>
          </a:xfrm>
        </p:spPr>
        <p:txBody>
          <a:bodyPr/>
          <a:lstStyle/>
          <a:p>
            <a:pPr algn="ctr"/>
            <a:r>
              <a:rPr lang="en-US" altLang="en-US" b="1" dirty="0">
                <a:solidFill>
                  <a:srgbClr val="395408"/>
                </a:solidFill>
                <a:latin typeface="Century Gothic" panose="020B0502020202020204" pitchFamily="34" charset="0"/>
              </a:rPr>
              <a:t>Epidemiology, Control &amp; Zoonosis</a:t>
            </a:r>
            <a:br>
              <a:rPr lang="en-US" altLang="en-US" b="1" dirty="0">
                <a:solidFill>
                  <a:srgbClr val="395408"/>
                </a:solidFill>
                <a:latin typeface="Century Gothic" panose="020B0502020202020204" pitchFamily="34" charset="0"/>
              </a:rPr>
            </a:br>
            <a:r>
              <a:rPr lang="en-US" altLang="en-US" i="1" dirty="0">
                <a:solidFill>
                  <a:srgbClr val="395408"/>
                </a:solidFill>
                <a:latin typeface="Century Gothic" panose="020B0502020202020204" pitchFamily="34" charset="0"/>
              </a:rPr>
              <a:t>S. </a:t>
            </a:r>
            <a:r>
              <a:rPr lang="en-US" altLang="en-US" i="1" dirty="0" err="1">
                <a:solidFill>
                  <a:srgbClr val="395408"/>
                </a:solidFill>
                <a:latin typeface="Century Gothic" panose="020B0502020202020204" pitchFamily="34" charset="0"/>
              </a:rPr>
              <a:t>cruzi</a:t>
            </a:r>
            <a:endParaRPr lang="en-US" altLang="en-US" i="1" dirty="0">
              <a:solidFill>
                <a:srgbClr val="395408"/>
              </a:solidFill>
              <a:latin typeface="Century Gothic" panose="020B0502020202020204" pitchFamily="34" charset="0"/>
            </a:endParaRPr>
          </a:p>
        </p:txBody>
      </p:sp>
      <p:sp>
        <p:nvSpPr>
          <p:cNvPr id="18435" name="Rectangle 3"/>
          <p:cNvSpPr>
            <a:spLocks noGrp="1" noChangeArrowheads="1"/>
          </p:cNvSpPr>
          <p:nvPr>
            <p:ph idx="1"/>
          </p:nvPr>
        </p:nvSpPr>
        <p:spPr>
          <a:xfrm>
            <a:off x="358016" y="1752600"/>
            <a:ext cx="9804803" cy="4495800"/>
          </a:xfrm>
        </p:spPr>
        <p:txBody>
          <a:bodyPr/>
          <a:lstStyle/>
          <a:p>
            <a:pPr lvl="0">
              <a:buClrTx/>
              <a:buFont typeface="Wingdings" panose="05000000000000000000" pitchFamily="2" charset="2"/>
              <a:buChar char="§"/>
            </a:pPr>
            <a:r>
              <a:rPr lang="en-US" u="sng" dirty="0"/>
              <a:t>Epidemiology</a:t>
            </a:r>
            <a:r>
              <a:rPr lang="en-US" dirty="0"/>
              <a:t>: distributed worldwide in cattle</a:t>
            </a:r>
          </a:p>
          <a:p>
            <a:pPr lvl="0">
              <a:buClrTx/>
              <a:buFont typeface="Wingdings" panose="05000000000000000000" pitchFamily="2" charset="2"/>
              <a:buChar char="§"/>
            </a:pPr>
            <a:endParaRPr lang="en-US" dirty="0"/>
          </a:p>
          <a:p>
            <a:pPr lvl="0">
              <a:buClrTx/>
              <a:buFont typeface="Wingdings" panose="05000000000000000000" pitchFamily="2" charset="2"/>
              <a:buChar char="§"/>
            </a:pPr>
            <a:r>
              <a:rPr lang="en-US" u="sng" dirty="0"/>
              <a:t>Control</a:t>
            </a:r>
            <a:r>
              <a:rPr lang="en-US" dirty="0"/>
              <a:t>: wild and domestic canid populations</a:t>
            </a:r>
          </a:p>
          <a:p>
            <a:pPr lvl="0">
              <a:buClrTx/>
              <a:buFont typeface="Wingdings" panose="05000000000000000000" pitchFamily="2" charset="2"/>
              <a:buChar char="§"/>
            </a:pPr>
            <a:r>
              <a:rPr lang="en-US" dirty="0"/>
              <a:t>Don’t let dogs have access to raw meat, offal or dead animals</a:t>
            </a:r>
          </a:p>
          <a:p>
            <a:pPr>
              <a:buClrTx/>
              <a:buFont typeface="Wingdings" panose="05000000000000000000" pitchFamily="2" charset="2"/>
              <a:buChar char="§"/>
            </a:pPr>
            <a:endParaRPr lang="en-US" b="1" dirty="0"/>
          </a:p>
          <a:p>
            <a:pPr lvl="0">
              <a:buClrTx/>
              <a:buFont typeface="Wingdings" panose="05000000000000000000" pitchFamily="2" charset="2"/>
              <a:buChar char="§"/>
            </a:pPr>
            <a:r>
              <a:rPr lang="en-US" b="1" dirty="0"/>
              <a:t>Not Zoonotic</a:t>
            </a:r>
          </a:p>
        </p:txBody>
      </p:sp>
      <p:grpSp>
        <p:nvGrpSpPr>
          <p:cNvPr id="7" name="Group 6"/>
          <p:cNvGrpSpPr/>
          <p:nvPr/>
        </p:nvGrpSpPr>
        <p:grpSpPr>
          <a:xfrm>
            <a:off x="9372599" y="4114799"/>
            <a:ext cx="2489093" cy="2601313"/>
            <a:chOff x="7162800" y="2443515"/>
            <a:chExt cx="4414485" cy="4414485"/>
          </a:xfrm>
        </p:grpSpPr>
        <p:pic>
          <p:nvPicPr>
            <p:cNvPr id="8" name="Picture 2" descr="Image result for food truck">
              <a:extLst>
                <a:ext uri="{FF2B5EF4-FFF2-40B4-BE49-F238E27FC236}">
                  <a16:creationId xmlns:a16="http://schemas.microsoft.com/office/drawing/2014/main" id="{63C8CF42-C3CC-4D4E-BFE1-EBACF70195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2443515"/>
              <a:ext cx="4414485" cy="44144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A39862E-C084-48FD-B98E-DF2C51306A4C}"/>
                </a:ext>
              </a:extLst>
            </p:cNvPr>
            <p:cNvSpPr/>
            <p:nvPr/>
          </p:nvSpPr>
          <p:spPr>
            <a:xfrm rot="154350">
              <a:off x="8010106" y="4808643"/>
              <a:ext cx="2520806" cy="621990"/>
            </a:xfrm>
            <a:prstGeom prst="rect">
              <a:avLst/>
            </a:prstGeom>
          </p:spPr>
          <p:txBody>
            <a:bodyPr wrap="none">
              <a:spAutoFit/>
            </a:bodyPr>
            <a:lstStyle/>
            <a:p>
              <a:r>
                <a:rPr lang="en-US" dirty="0">
                  <a:solidFill>
                    <a:srgbClr val="002060"/>
                  </a:solidFill>
                  <a:latin typeface="Forte" panose="03060902040502070203" pitchFamily="66" charset="0"/>
                </a:rPr>
                <a:t>Offal Falafel</a:t>
              </a:r>
            </a:p>
          </p:txBody>
        </p:sp>
        <p:pic>
          <p:nvPicPr>
            <p:cNvPr id="10" name="Picture 4" descr="Image result for falafel transparent background">
              <a:extLst>
                <a:ext uri="{FF2B5EF4-FFF2-40B4-BE49-F238E27FC236}">
                  <a16:creationId xmlns:a16="http://schemas.microsoft.com/office/drawing/2014/main" id="{D041DA07-15F1-4080-B802-3D19FFCDF6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4000" y="5315377"/>
              <a:ext cx="972474" cy="649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3133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2876432"/>
            <a:ext cx="7924800" cy="3962400"/>
          </a:xfrm>
          <a:prstGeom prst="rect">
            <a:avLst/>
          </a:prstGeom>
          <a:solidFill>
            <a:srgbClr val="395408"/>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09" y="0"/>
            <a:ext cx="5359812" cy="3683845"/>
          </a:xfrm>
          <a:prstGeom prst="rect">
            <a:avLst/>
          </a:prstGeom>
        </p:spPr>
      </p:pic>
      <p:sp>
        <p:nvSpPr>
          <p:cNvPr id="8" name="Rectangle 2"/>
          <p:cNvSpPr txBox="1">
            <a:spLocks noChangeArrowheads="1"/>
          </p:cNvSpPr>
          <p:nvPr/>
        </p:nvSpPr>
        <p:spPr>
          <a:xfrm>
            <a:off x="34984" y="3876753"/>
            <a:ext cx="5867400" cy="728365"/>
          </a:xfrm>
          <a:prstGeom prst="rect">
            <a:avLst/>
          </a:prstGeom>
        </p:spPr>
        <p:txBody>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i="1" kern="0" dirty="0" err="1">
                <a:solidFill>
                  <a:schemeClr val="bg1"/>
                </a:solidFill>
              </a:rPr>
              <a:t>Sarcocystis</a:t>
            </a:r>
            <a:r>
              <a:rPr lang="en-US" sz="4000" b="1" i="1" kern="0" dirty="0">
                <a:solidFill>
                  <a:schemeClr val="bg1"/>
                </a:solidFill>
              </a:rPr>
              <a:t> </a:t>
            </a:r>
            <a:r>
              <a:rPr lang="en-US" sz="4000" b="1" i="1" kern="0" dirty="0" err="1">
                <a:solidFill>
                  <a:schemeClr val="bg1"/>
                </a:solidFill>
              </a:rPr>
              <a:t>neurona</a:t>
            </a:r>
            <a:endParaRPr lang="en-US" altLang="en-US" sz="3600" i="1" u="sng" kern="0" dirty="0">
              <a:solidFill>
                <a:schemeClr val="bg1"/>
              </a:solidFill>
            </a:endParaRPr>
          </a:p>
        </p:txBody>
      </p:sp>
      <p:sp>
        <p:nvSpPr>
          <p:cNvPr id="10"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26143" y="6056011"/>
            <a:ext cx="4887357" cy="528614"/>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Indirect Life Cycle</a:t>
            </a:r>
          </a:p>
        </p:txBody>
      </p:sp>
      <p:sp>
        <p:nvSpPr>
          <p:cNvPr id="12"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53037" y="4643248"/>
            <a:ext cx="4887357" cy="45364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Opossum </a:t>
            </a:r>
            <a:r>
              <a:rPr lang="en-US" altLang="en-US" sz="2400" spc="-50" dirty="0" err="1">
                <a:solidFill>
                  <a:srgbClr val="FFFFFF"/>
                </a:solidFill>
                <a:latin typeface="Century Gothic" panose="020B0502020202020204" pitchFamily="34" charset="0"/>
              </a:rPr>
              <a:t>coccidan</a:t>
            </a:r>
            <a:endParaRPr lang="en-US" altLang="en-US" sz="2400" spc="-50" dirty="0">
              <a:solidFill>
                <a:srgbClr val="FFFFFF"/>
              </a:solidFill>
              <a:latin typeface="Century Gothic" panose="020B0502020202020204" pitchFamily="34" charset="0"/>
            </a:endParaRPr>
          </a:p>
        </p:txBody>
      </p:sp>
      <p:sp>
        <p:nvSpPr>
          <p:cNvPr id="13"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9173" y="5186358"/>
            <a:ext cx="4887357" cy="781502"/>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Causes Equine Protozoal </a:t>
            </a:r>
            <a:r>
              <a:rPr lang="en-US" altLang="en-US" sz="2400" spc="-50" dirty="0" err="1">
                <a:solidFill>
                  <a:srgbClr val="FFFFFF"/>
                </a:solidFill>
                <a:latin typeface="Century Gothic" panose="020B0502020202020204" pitchFamily="34" charset="0"/>
              </a:rPr>
              <a:t>Myeloencephalitis</a:t>
            </a:r>
            <a:r>
              <a:rPr lang="en-US" altLang="en-US" sz="2400" spc="-50" dirty="0">
                <a:solidFill>
                  <a:srgbClr val="FFFFFF"/>
                </a:solidFill>
                <a:latin typeface="Century Gothic" panose="020B0502020202020204" pitchFamily="34" charset="0"/>
              </a:rPr>
              <a:t> (EPM)</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r="-486"/>
          <a:stretch/>
        </p:blipFill>
        <p:spPr>
          <a:xfrm rot="16200000">
            <a:off x="4320962" y="3920792"/>
            <a:ext cx="3962400" cy="1873677"/>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303" y="2876430"/>
            <a:ext cx="6002423" cy="3978350"/>
          </a:xfrm>
          <a:prstGeom prst="rect">
            <a:avLst/>
          </a:prstGeom>
        </p:spPr>
      </p:pic>
      <p:sp>
        <p:nvSpPr>
          <p:cNvPr id="17" name="Rectangle 16"/>
          <p:cNvSpPr/>
          <p:nvPr/>
        </p:nvSpPr>
        <p:spPr>
          <a:xfrm>
            <a:off x="6252582" y="6585755"/>
            <a:ext cx="1212191" cy="276999"/>
          </a:xfrm>
          <a:prstGeom prst="rect">
            <a:avLst/>
          </a:prstGeom>
        </p:spPr>
        <p:txBody>
          <a:bodyPr wrap="none">
            <a:spAutoFit/>
          </a:bodyPr>
          <a:lstStyle/>
          <a:p>
            <a:r>
              <a:rPr lang="en-US" sz="1200" i="1" dirty="0">
                <a:solidFill>
                  <a:srgbClr val="999999"/>
                </a:solidFill>
                <a:latin typeface="Titillium Web"/>
              </a:rPr>
              <a:t>© </a:t>
            </a:r>
            <a:r>
              <a:rPr lang="en-US" sz="1200" i="1" dirty="0" err="1">
                <a:solidFill>
                  <a:srgbClr val="E98A15"/>
                </a:solidFill>
                <a:latin typeface="Titillium Web"/>
                <a:hlinkClick r:id="rId5"/>
              </a:rPr>
              <a:t>Gregorita</a:t>
            </a:r>
            <a:r>
              <a:rPr lang="en-US" sz="1200" i="1" dirty="0">
                <a:solidFill>
                  <a:srgbClr val="E98A15"/>
                </a:solidFill>
                <a:latin typeface="Titillium Web"/>
                <a:hlinkClick r:id="rId5"/>
              </a:rPr>
              <a:t> </a:t>
            </a:r>
            <a:r>
              <a:rPr lang="en-US" sz="1200" i="1" dirty="0" err="1">
                <a:solidFill>
                  <a:srgbClr val="E98A15"/>
                </a:solidFill>
                <a:latin typeface="Titillium Web"/>
                <a:hlinkClick r:id="rId5"/>
              </a:rPr>
              <a:t>Ko</a:t>
            </a:r>
            <a:endParaRPr lang="en-US" sz="1200" dirty="0"/>
          </a:p>
        </p:txBody>
      </p:sp>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34000" y="7488"/>
            <a:ext cx="6876660" cy="2860968"/>
          </a:xfrm>
          <a:prstGeom prst="rect">
            <a:avLst/>
          </a:prstGeom>
        </p:spPr>
      </p:pic>
      <p:sp>
        <p:nvSpPr>
          <p:cNvPr id="19" name="Rectangle 18"/>
          <p:cNvSpPr/>
          <p:nvPr/>
        </p:nvSpPr>
        <p:spPr>
          <a:xfrm>
            <a:off x="8986689" y="2629723"/>
            <a:ext cx="3303758" cy="246221"/>
          </a:xfrm>
          <a:prstGeom prst="rect">
            <a:avLst/>
          </a:prstGeom>
        </p:spPr>
        <p:txBody>
          <a:bodyPr wrap="square">
            <a:spAutoFit/>
          </a:bodyPr>
          <a:lstStyle/>
          <a:p>
            <a:r>
              <a:rPr lang="en-US" sz="1000" dirty="0">
                <a:hlinkClick r:id="rId7"/>
              </a:rPr>
              <a:t>http://www.baltimorepestanimal.com/opossumdisease.html</a:t>
            </a:r>
            <a:endParaRPr lang="en-US" sz="1000" dirty="0"/>
          </a:p>
        </p:txBody>
      </p:sp>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4927953" y="451755"/>
            <a:ext cx="2874123" cy="1999390"/>
          </a:xfrm>
          <a:prstGeom prst="rect">
            <a:avLst/>
          </a:prstGeom>
        </p:spPr>
      </p:pic>
      <p:sp>
        <p:nvSpPr>
          <p:cNvPr id="21" name="Rectangle 20"/>
          <p:cNvSpPr/>
          <p:nvPr/>
        </p:nvSpPr>
        <p:spPr>
          <a:xfrm rot="5400000">
            <a:off x="6135185" y="1643923"/>
            <a:ext cx="2292615" cy="246221"/>
          </a:xfrm>
          <a:prstGeom prst="rect">
            <a:avLst/>
          </a:prstGeom>
        </p:spPr>
        <p:txBody>
          <a:bodyPr wrap="none">
            <a:spAutoFit/>
          </a:bodyPr>
          <a:lstStyle/>
          <a:p>
            <a:r>
              <a:rPr lang="en-US" sz="1000" dirty="0">
                <a:solidFill>
                  <a:schemeClr val="bg1"/>
                </a:solidFill>
              </a:rPr>
              <a:t>DOI: http://dx.doi.org/10.1645/GE-230R</a:t>
            </a:r>
          </a:p>
        </p:txBody>
      </p:sp>
    </p:spTree>
    <p:extLst>
      <p:ext uri="{BB962C8B-B14F-4D97-AF65-F5344CB8AC3E}">
        <p14:creationId xmlns:p14="http://schemas.microsoft.com/office/powerpoint/2010/main" val="392088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laying Possum is No Laughing Matter When it Comes to Horses ...">
            <a:extLst>
              <a:ext uri="{FF2B5EF4-FFF2-40B4-BE49-F238E27FC236}">
                <a16:creationId xmlns:a16="http://schemas.microsoft.com/office/drawing/2014/main" id="{A4256644-FFF9-4B96-807D-361581EB59A7}"/>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17B9258-8E1B-4299-B3B2-5106CE4CC46F}"/>
              </a:ext>
            </a:extLst>
          </p:cNvPr>
          <p:cNvSpPr/>
          <p:nvPr/>
        </p:nvSpPr>
        <p:spPr>
          <a:xfrm>
            <a:off x="438150" y="1152525"/>
            <a:ext cx="11315700" cy="5315080"/>
          </a:xfrm>
          <a:prstGeom prst="rect">
            <a:avLst/>
          </a:prstGeom>
        </p:spPr>
        <p:txBody>
          <a:bodyPr vert="horz" lIns="0" tIns="45720" rIns="0" bIns="45720" rtlCol="0">
            <a:noAutofit/>
          </a:bodyPr>
          <a:lstStyle/>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Life cycles</a:t>
            </a:r>
            <a:r>
              <a:rPr lang="en-US" dirty="0">
                <a:latin typeface="Century Gothic" panose="020B0502020202020204" pitchFamily="34" charset="0"/>
                <a:ea typeface="+mn-ea"/>
              </a:rPr>
              <a:t>: </a:t>
            </a:r>
            <a:r>
              <a:rPr lang="en-US" dirty="0">
                <a:latin typeface="Century Gothic" panose="020B0502020202020204" pitchFamily="34" charset="0"/>
              </a:rPr>
              <a:t>understand specified components of the Indirect Life Cycle (sylvatic lifecycle occurs within wildlife) and understand how the horse becomes infected.</a:t>
            </a: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Transmission</a:t>
            </a:r>
            <a:r>
              <a:rPr lang="en-US" dirty="0">
                <a:latin typeface="Century Gothic" panose="020B0502020202020204" pitchFamily="34" charset="0"/>
                <a:ea typeface="+mn-ea"/>
              </a:rPr>
              <a:t>: know routes of transmission: opossum-to-horse.</a:t>
            </a: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Pathogenesis</a:t>
            </a:r>
            <a:r>
              <a:rPr lang="en-US" dirty="0">
                <a:latin typeface="Century Gothic" panose="020B0502020202020204" pitchFamily="34" charset="0"/>
                <a:ea typeface="+mn-ea"/>
              </a:rPr>
              <a:t>: understand the methods of disease in the horse.</a:t>
            </a: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Clinical signs</a:t>
            </a:r>
            <a:r>
              <a:rPr lang="en-US" dirty="0">
                <a:latin typeface="Century Gothic" panose="020B0502020202020204" pitchFamily="34" charset="0"/>
                <a:ea typeface="+mn-ea"/>
              </a:rPr>
              <a:t>: understand the specified clinical signs </a:t>
            </a:r>
            <a:r>
              <a:rPr lang="en-US" dirty="0">
                <a:latin typeface="Century Gothic" panose="020B0502020202020204" pitchFamily="34" charset="0"/>
              </a:rPr>
              <a:t>(3 As)</a:t>
            </a:r>
            <a:r>
              <a:rPr lang="en-US" dirty="0">
                <a:latin typeface="Century Gothic" panose="020B0502020202020204" pitchFamily="34" charset="0"/>
                <a:ea typeface="+mn-ea"/>
              </a:rPr>
              <a:t> in horses related to Equine Protozoal </a:t>
            </a:r>
            <a:r>
              <a:rPr lang="en-US" dirty="0" err="1">
                <a:latin typeface="Century Gothic" panose="020B0502020202020204" pitchFamily="34" charset="0"/>
                <a:ea typeface="+mn-ea"/>
              </a:rPr>
              <a:t>Myeloencephalitis</a:t>
            </a:r>
            <a:r>
              <a:rPr lang="en-US" dirty="0">
                <a:latin typeface="Century Gothic" panose="020B0502020202020204" pitchFamily="34" charset="0"/>
                <a:ea typeface="+mn-ea"/>
              </a:rPr>
              <a:t> (EPM) </a:t>
            </a: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Diagnosis</a:t>
            </a:r>
            <a:r>
              <a:rPr lang="en-US" dirty="0">
                <a:latin typeface="Century Gothic" panose="020B0502020202020204" pitchFamily="34" charset="0"/>
                <a:ea typeface="+mn-ea"/>
              </a:rPr>
              <a:t>: understand best method to diagnose horses and why serology testing by itself may not confirm EPM.</a:t>
            </a: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Treatment</a:t>
            </a:r>
            <a:r>
              <a:rPr lang="en-US" dirty="0">
                <a:latin typeface="Century Gothic" panose="020B0502020202020204" pitchFamily="34" charset="0"/>
                <a:ea typeface="+mn-ea"/>
              </a:rPr>
              <a:t>: know the specified information about length of time for treatment and how effective treatment is. </a:t>
            </a: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Control: </a:t>
            </a:r>
            <a:r>
              <a:rPr lang="en-US" dirty="0">
                <a:latin typeface="Century Gothic" panose="020B0502020202020204" pitchFamily="34" charset="0"/>
                <a:ea typeface="+mn-ea"/>
              </a:rPr>
              <a:t>Know the highlighted practices to control </a:t>
            </a:r>
            <a:r>
              <a:rPr lang="en-US" i="1" dirty="0">
                <a:latin typeface="Century Gothic" panose="020B0502020202020204" pitchFamily="34" charset="0"/>
                <a:ea typeface="+mn-ea"/>
              </a:rPr>
              <a:t>S. </a:t>
            </a:r>
            <a:r>
              <a:rPr lang="en-US" i="1" dirty="0" err="1">
                <a:latin typeface="Century Gothic" panose="020B0502020202020204" pitchFamily="34" charset="0"/>
                <a:ea typeface="+mn-ea"/>
              </a:rPr>
              <a:t>neurona</a:t>
            </a:r>
            <a:endParaRPr lang="en-US" i="1" dirty="0">
              <a:latin typeface="Century Gothic" panose="020B0502020202020204" pitchFamily="34" charset="0"/>
              <a:ea typeface="+mn-ea"/>
            </a:endParaRPr>
          </a:p>
          <a:p>
            <a:pPr marL="514350" indent="-514350">
              <a:lnSpc>
                <a:spcPct val="90000"/>
              </a:lnSpc>
              <a:spcAft>
                <a:spcPts val="600"/>
              </a:spcAft>
              <a:buFont typeface="Calibri" panose="020F0502020204030204" pitchFamily="34" charset="0"/>
              <a:buAutoNum type="arabicPeriod"/>
            </a:pPr>
            <a:r>
              <a:rPr lang="en-US" u="sng" dirty="0">
                <a:latin typeface="Century Gothic" panose="020B0502020202020204" pitchFamily="34" charset="0"/>
                <a:ea typeface="+mn-ea"/>
              </a:rPr>
              <a:t>Zoonosis</a:t>
            </a:r>
            <a:r>
              <a:rPr lang="en-US" dirty="0">
                <a:latin typeface="Century Gothic" panose="020B0502020202020204" pitchFamily="34" charset="0"/>
                <a:ea typeface="+mn-ea"/>
              </a:rPr>
              <a:t>: not zoonotic</a:t>
            </a:r>
          </a:p>
        </p:txBody>
      </p:sp>
      <p:sp>
        <p:nvSpPr>
          <p:cNvPr id="4" name="Rectangle 3">
            <a:extLst>
              <a:ext uri="{FF2B5EF4-FFF2-40B4-BE49-F238E27FC236}">
                <a16:creationId xmlns:a16="http://schemas.microsoft.com/office/drawing/2014/main" id="{7321E6B5-CF18-4362-9804-17FCC3D9CD51}"/>
              </a:ext>
            </a:extLst>
          </p:cNvPr>
          <p:cNvSpPr/>
          <p:nvPr/>
        </p:nvSpPr>
        <p:spPr>
          <a:xfrm>
            <a:off x="1143000" y="202035"/>
            <a:ext cx="9418076" cy="748455"/>
          </a:xfrm>
          <a:prstGeom prst="rect">
            <a:avLst/>
          </a:prstGeom>
        </p:spPr>
        <p:txBody>
          <a:bodyPr vert="horz" lIns="91440" tIns="45720" rIns="91440" bIns="45720" rtlCol="0" anchor="b">
            <a:normAutofit fontScale="92500"/>
          </a:bodyPr>
          <a:lstStyle/>
          <a:p>
            <a:pPr>
              <a:lnSpc>
                <a:spcPct val="85000"/>
              </a:lnSpc>
              <a:spcAft>
                <a:spcPts val="600"/>
              </a:spcAft>
            </a:pPr>
            <a:r>
              <a:rPr lang="en-US" sz="4000" b="1" spc="-50" dirty="0">
                <a:latin typeface="Century Gothic" panose="020B0502020202020204" pitchFamily="34" charset="0"/>
                <a:ea typeface="+mj-ea"/>
                <a:cs typeface="+mj-cs"/>
              </a:rPr>
              <a:t>Learning Objectives:</a:t>
            </a:r>
            <a:r>
              <a:rPr lang="en-US" sz="4000" b="1" i="1" spc="-50" dirty="0">
                <a:latin typeface="Century Gothic" panose="020B0502020202020204" pitchFamily="34" charset="0"/>
                <a:ea typeface="+mj-ea"/>
                <a:cs typeface="+mj-cs"/>
              </a:rPr>
              <a:t> </a:t>
            </a:r>
            <a:r>
              <a:rPr lang="en-US" sz="4000" b="1" i="1" spc="-50" dirty="0" err="1">
                <a:latin typeface="Century Gothic" panose="020B0502020202020204" pitchFamily="34" charset="0"/>
                <a:ea typeface="+mj-ea"/>
                <a:cs typeface="+mj-cs"/>
              </a:rPr>
              <a:t>Sarcocystis</a:t>
            </a:r>
            <a:r>
              <a:rPr lang="en-US" sz="4000" b="1" i="1" spc="-50" dirty="0">
                <a:latin typeface="Century Gothic" panose="020B0502020202020204" pitchFamily="34" charset="0"/>
                <a:ea typeface="+mj-ea"/>
                <a:cs typeface="+mj-cs"/>
              </a:rPr>
              <a:t> </a:t>
            </a:r>
            <a:r>
              <a:rPr lang="en-US" sz="4000" b="1" i="1" spc="-50" dirty="0" err="1">
                <a:latin typeface="Century Gothic" panose="020B0502020202020204" pitchFamily="34" charset="0"/>
                <a:ea typeface="+mj-ea"/>
                <a:cs typeface="+mj-cs"/>
              </a:rPr>
              <a:t>neurona</a:t>
            </a:r>
            <a:endParaRPr lang="en-US" sz="4000" b="1" spc="-50" dirty="0">
              <a:latin typeface="Century Gothic" panose="020B0502020202020204" pitchFamily="34" charset="0"/>
              <a:ea typeface="+mj-ea"/>
              <a:cs typeface="+mj-cs"/>
            </a:endParaRPr>
          </a:p>
        </p:txBody>
      </p:sp>
    </p:spTree>
    <p:extLst>
      <p:ext uri="{BB962C8B-B14F-4D97-AF65-F5344CB8AC3E}">
        <p14:creationId xmlns:p14="http://schemas.microsoft.com/office/powerpoint/2010/main" val="376295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Straight Connector 26">
            <a:extLst>
              <a:ext uri="{FF2B5EF4-FFF2-40B4-BE49-F238E27FC236}">
                <a16:creationId xmlns:a16="http://schemas.microsoft.com/office/drawing/2014/main" id="{4FCC25E9-1618-46E2-AB13-01EF73BD1481}"/>
              </a:ext>
            </a:extLst>
          </p:cNvPr>
          <p:cNvCxnSpPr>
            <a:cxnSpLocks noChangeShapeType="1"/>
          </p:cNvCxnSpPr>
          <p:nvPr/>
        </p:nvCxnSpPr>
        <p:spPr bwMode="auto">
          <a:xfrm>
            <a:off x="457200" y="3657600"/>
            <a:ext cx="11382375" cy="60325"/>
          </a:xfrm>
          <a:prstGeom prst="line">
            <a:avLst/>
          </a:prstGeom>
          <a:noFill/>
          <a:ln w="28575" algn="ctr">
            <a:solidFill>
              <a:srgbClr val="666699"/>
            </a:solidFill>
            <a:prstDash val="lgDash"/>
            <a:round/>
            <a:headEnd/>
            <a:tailEnd/>
          </a:ln>
          <a:extLst>
            <a:ext uri="{909E8E84-426E-40DD-AFC4-6F175D3DCCD1}">
              <a14:hiddenFill xmlns:a14="http://schemas.microsoft.com/office/drawing/2010/main">
                <a:noFill/>
              </a14:hiddenFill>
            </a:ext>
          </a:extLst>
        </p:spPr>
      </p:cxnSp>
      <p:pic>
        <p:nvPicPr>
          <p:cNvPr id="19459" name="Picture 2" descr="Image result for Gi tract transparent background">
            <a:extLst>
              <a:ext uri="{FF2B5EF4-FFF2-40B4-BE49-F238E27FC236}">
                <a16:creationId xmlns:a16="http://schemas.microsoft.com/office/drawing/2014/main" id="{35F02C91-BCC4-4326-B99A-235F9F615D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2213" y="5472113"/>
            <a:ext cx="14716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9">
            <a:extLst>
              <a:ext uri="{FF2B5EF4-FFF2-40B4-BE49-F238E27FC236}">
                <a16:creationId xmlns:a16="http://schemas.microsoft.com/office/drawing/2014/main" id="{EF95A3C1-E53D-4C15-9645-1A350D2D1ADE}"/>
              </a:ext>
            </a:extLst>
          </p:cNvPr>
          <p:cNvSpPr txBox="1">
            <a:spLocks noChangeArrowheads="1"/>
          </p:cNvSpPr>
          <p:nvPr/>
        </p:nvSpPr>
        <p:spPr bwMode="auto">
          <a:xfrm>
            <a:off x="3292475" y="342900"/>
            <a:ext cx="838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rgbClr val="666699"/>
                </a:solidFill>
                <a:latin typeface="Century Gothic" panose="020B0502020202020204" pitchFamily="34" charset="0"/>
              </a:rPr>
              <a:t>Grouped by Infection Site and Motility</a:t>
            </a:r>
          </a:p>
        </p:txBody>
      </p:sp>
      <p:pic>
        <p:nvPicPr>
          <p:cNvPr id="19461" name="Picture 6" descr="Related image">
            <a:extLst>
              <a:ext uri="{FF2B5EF4-FFF2-40B4-BE49-F238E27FC236}">
                <a16:creationId xmlns:a16="http://schemas.microsoft.com/office/drawing/2014/main" id="{F75837B9-DC1E-4033-A5B9-5E562AA0F5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8563" y="2441575"/>
            <a:ext cx="124301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2" name="Group 29">
            <a:extLst>
              <a:ext uri="{FF2B5EF4-FFF2-40B4-BE49-F238E27FC236}">
                <a16:creationId xmlns:a16="http://schemas.microsoft.com/office/drawing/2014/main" id="{5A872873-9294-44F8-A7B7-A6331078BC83}"/>
              </a:ext>
            </a:extLst>
          </p:cNvPr>
          <p:cNvGrpSpPr>
            <a:grpSpLocks/>
          </p:cNvGrpSpPr>
          <p:nvPr/>
        </p:nvGrpSpPr>
        <p:grpSpPr bwMode="auto">
          <a:xfrm>
            <a:off x="987425" y="3844925"/>
            <a:ext cx="1585913" cy="1273175"/>
            <a:chOff x="674694" y="5006480"/>
            <a:chExt cx="1828251" cy="1422443"/>
          </a:xfrm>
        </p:grpSpPr>
        <p:pic>
          <p:nvPicPr>
            <p:cNvPr id="19493" name="Picture 12" descr="Image result for cow silhouette transparent background">
              <a:extLst>
                <a:ext uri="{FF2B5EF4-FFF2-40B4-BE49-F238E27FC236}">
                  <a16:creationId xmlns:a16="http://schemas.microsoft.com/office/drawing/2014/main" id="{9423114D-5E6D-480D-B93B-E700465E39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0502" y="5006480"/>
              <a:ext cx="1422443" cy="142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8" descr="Related image">
              <a:extLst>
                <a:ext uri="{FF2B5EF4-FFF2-40B4-BE49-F238E27FC236}">
                  <a16:creationId xmlns:a16="http://schemas.microsoft.com/office/drawing/2014/main" id="{C72F1BAB-C345-47E0-B4FE-522F3AA1027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4694" y="5593401"/>
              <a:ext cx="714248" cy="7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3" name="TextBox 32">
            <a:extLst>
              <a:ext uri="{FF2B5EF4-FFF2-40B4-BE49-F238E27FC236}">
                <a16:creationId xmlns:a16="http://schemas.microsoft.com/office/drawing/2014/main" id="{8F7A60FE-964A-4233-87DB-4E7044F51DE1}"/>
              </a:ext>
            </a:extLst>
          </p:cNvPr>
          <p:cNvSpPr txBox="1">
            <a:spLocks noChangeArrowheads="1"/>
          </p:cNvSpPr>
          <p:nvPr/>
        </p:nvSpPr>
        <p:spPr bwMode="auto">
          <a:xfrm>
            <a:off x="319088" y="3860800"/>
            <a:ext cx="1049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latin typeface="Century Gothic" panose="020B0502020202020204" pitchFamily="34" charset="0"/>
              </a:rPr>
              <a:t>systemic</a:t>
            </a:r>
          </a:p>
        </p:txBody>
      </p:sp>
      <p:sp>
        <p:nvSpPr>
          <p:cNvPr id="19464" name="TextBox 33">
            <a:extLst>
              <a:ext uri="{FF2B5EF4-FFF2-40B4-BE49-F238E27FC236}">
                <a16:creationId xmlns:a16="http://schemas.microsoft.com/office/drawing/2014/main" id="{5F4807C2-B5A4-4924-A68A-B32145125B96}"/>
              </a:ext>
            </a:extLst>
          </p:cNvPr>
          <p:cNvSpPr txBox="1">
            <a:spLocks noChangeArrowheads="1"/>
          </p:cNvSpPr>
          <p:nvPr/>
        </p:nvSpPr>
        <p:spPr bwMode="auto">
          <a:xfrm>
            <a:off x="425450" y="5334000"/>
            <a:ext cx="1095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latin typeface="Century Gothic" panose="020B0502020202020204" pitchFamily="34" charset="0"/>
              </a:rPr>
              <a:t>intestines</a:t>
            </a:r>
          </a:p>
        </p:txBody>
      </p:sp>
      <p:sp>
        <p:nvSpPr>
          <p:cNvPr id="19465" name="TextBox 34">
            <a:extLst>
              <a:ext uri="{FF2B5EF4-FFF2-40B4-BE49-F238E27FC236}">
                <a16:creationId xmlns:a16="http://schemas.microsoft.com/office/drawing/2014/main" id="{84E20C8E-FA0C-4C2E-989F-DC3D56B89CF0}"/>
              </a:ext>
            </a:extLst>
          </p:cNvPr>
          <p:cNvSpPr txBox="1">
            <a:spLocks noChangeArrowheads="1"/>
          </p:cNvSpPr>
          <p:nvPr/>
        </p:nvSpPr>
        <p:spPr bwMode="auto">
          <a:xfrm>
            <a:off x="374650" y="2381250"/>
            <a:ext cx="86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latin typeface="Century Gothic" panose="020B0502020202020204" pitchFamily="34" charset="0"/>
              </a:rPr>
              <a:t>blood/</a:t>
            </a:r>
          </a:p>
          <a:p>
            <a:r>
              <a:rPr lang="en-US" altLang="en-US" sz="1600" b="1">
                <a:solidFill>
                  <a:srgbClr val="000000"/>
                </a:solidFill>
                <a:latin typeface="Century Gothic" panose="020B0502020202020204" pitchFamily="34" charset="0"/>
              </a:rPr>
              <a:t>tissue</a:t>
            </a:r>
          </a:p>
        </p:txBody>
      </p:sp>
      <p:grpSp>
        <p:nvGrpSpPr>
          <p:cNvPr id="19466" name="Group 3">
            <a:extLst>
              <a:ext uri="{FF2B5EF4-FFF2-40B4-BE49-F238E27FC236}">
                <a16:creationId xmlns:a16="http://schemas.microsoft.com/office/drawing/2014/main" id="{05AF42F2-510A-4F78-83F0-E0F52089521D}"/>
              </a:ext>
            </a:extLst>
          </p:cNvPr>
          <p:cNvGrpSpPr>
            <a:grpSpLocks/>
          </p:cNvGrpSpPr>
          <p:nvPr/>
        </p:nvGrpSpPr>
        <p:grpSpPr bwMode="auto">
          <a:xfrm>
            <a:off x="7639050" y="1076325"/>
            <a:ext cx="4613086" cy="5569753"/>
            <a:chOff x="2062993" y="1143548"/>
            <a:chExt cx="5204291" cy="5570590"/>
          </a:xfrm>
        </p:grpSpPr>
        <p:sp>
          <p:nvSpPr>
            <p:cNvPr id="5" name="TextBox 4">
              <a:extLst>
                <a:ext uri="{FF2B5EF4-FFF2-40B4-BE49-F238E27FC236}">
                  <a16:creationId xmlns:a16="http://schemas.microsoft.com/office/drawing/2014/main" id="{EB8FEB14-238C-4A69-BD33-1D2FFC9A39F6}"/>
                </a:ext>
              </a:extLst>
            </p:cNvPr>
            <p:cNvSpPr txBox="1"/>
            <p:nvPr/>
          </p:nvSpPr>
          <p:spPr>
            <a:xfrm>
              <a:off x="2062993" y="1143548"/>
              <a:ext cx="4162171" cy="954231"/>
            </a:xfrm>
            <a:prstGeom prst="rect">
              <a:avLst/>
            </a:prstGeom>
            <a:solidFill>
              <a:srgbClr val="666699"/>
            </a:solidFill>
            <a:ln>
              <a:solidFill>
                <a:srgbClr val="666699"/>
              </a:solidFill>
            </a:ln>
          </p:spPr>
          <p:txBody>
            <a:bodyPr>
              <a:spAutoFit/>
            </a:bodyPr>
            <a:lstStyle/>
            <a:p>
              <a:pPr algn="ctr" fontAlgn="auto">
                <a:spcBef>
                  <a:spcPts val="0"/>
                </a:spcBef>
                <a:spcAft>
                  <a:spcPts val="0"/>
                </a:spcAft>
                <a:defRPr/>
              </a:pPr>
              <a:r>
                <a:rPr lang="en-US" sz="2800" b="1" kern="0" dirty="0">
                  <a:solidFill>
                    <a:schemeClr val="bg1"/>
                  </a:solidFill>
                  <a:latin typeface="Century Gothic" panose="020B0502020202020204" pitchFamily="34" charset="0"/>
                </a:rPr>
                <a:t>Flagellates</a:t>
              </a:r>
              <a:r>
                <a:rPr lang="en-US" sz="2800" i="1" kern="0" dirty="0">
                  <a:solidFill>
                    <a:schemeClr val="bg1"/>
                  </a:solidFill>
                  <a:latin typeface="Century Gothic" panose="020B0502020202020204" pitchFamily="34" charset="0"/>
                </a:rPr>
                <a:t> </a:t>
              </a:r>
            </a:p>
            <a:p>
              <a:pPr algn="ctr" fontAlgn="auto">
                <a:spcBef>
                  <a:spcPts val="0"/>
                </a:spcBef>
                <a:spcAft>
                  <a:spcPts val="0"/>
                </a:spcAft>
                <a:defRPr/>
              </a:pPr>
              <a:r>
                <a:rPr lang="en-US" sz="2800" kern="0" dirty="0">
                  <a:solidFill>
                    <a:schemeClr val="bg1"/>
                  </a:solidFill>
                  <a:latin typeface="Century Gothic" panose="020B0502020202020204" pitchFamily="34" charset="0"/>
                </a:rPr>
                <a:t>(sg = Excavates)</a:t>
              </a:r>
            </a:p>
          </p:txBody>
        </p:sp>
        <p:sp>
          <p:nvSpPr>
            <p:cNvPr id="19485" name="TextBox 8">
              <a:extLst>
                <a:ext uri="{FF2B5EF4-FFF2-40B4-BE49-F238E27FC236}">
                  <a16:creationId xmlns:a16="http://schemas.microsoft.com/office/drawing/2014/main" id="{E417DD30-4B61-42EC-825D-0EB0D98CC6D9}"/>
                </a:ext>
              </a:extLst>
            </p:cNvPr>
            <p:cNvSpPr txBox="1">
              <a:spLocks noChangeArrowheads="1"/>
            </p:cNvSpPr>
            <p:nvPr/>
          </p:nvSpPr>
          <p:spPr bwMode="auto">
            <a:xfrm>
              <a:off x="2530575" y="2412669"/>
              <a:ext cx="3108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bg1">
                      <a:lumMod val="75000"/>
                    </a:schemeClr>
                  </a:solidFill>
                  <a:latin typeface="Century Gothic" panose="020B0502020202020204" pitchFamily="34" charset="0"/>
                </a:rPr>
                <a:t>Hemoflagellates</a:t>
              </a:r>
              <a:endParaRPr lang="en-US" altLang="en-US" sz="2000" dirty="0">
                <a:solidFill>
                  <a:schemeClr val="bg1">
                    <a:lumMod val="75000"/>
                  </a:schemeClr>
                </a:solidFill>
                <a:latin typeface="Century Gothic" panose="020B0502020202020204" pitchFamily="34" charset="0"/>
              </a:endParaRPr>
            </a:p>
          </p:txBody>
        </p:sp>
        <p:sp>
          <p:nvSpPr>
            <p:cNvPr id="19486" name="Rectangle 13">
              <a:extLst>
                <a:ext uri="{FF2B5EF4-FFF2-40B4-BE49-F238E27FC236}">
                  <a16:creationId xmlns:a16="http://schemas.microsoft.com/office/drawing/2014/main" id="{1CE09A47-4A33-4156-B64E-7AFFB678EF24}"/>
                </a:ext>
              </a:extLst>
            </p:cNvPr>
            <p:cNvSpPr>
              <a:spLocks noChangeArrowheads="1"/>
            </p:cNvSpPr>
            <p:nvPr/>
          </p:nvSpPr>
          <p:spPr bwMode="auto">
            <a:xfrm>
              <a:off x="2848450" y="2871901"/>
              <a:ext cx="27432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sz="1800" i="1" dirty="0">
                  <a:solidFill>
                    <a:schemeClr val="bg1">
                      <a:lumMod val="75000"/>
                    </a:schemeClr>
                  </a:solidFill>
                  <a:latin typeface="Century Gothic" panose="020B0502020202020204" pitchFamily="34" charset="0"/>
                </a:rPr>
                <a:t>Trypanosoma </a:t>
              </a:r>
              <a:r>
                <a:rPr lang="en-US" altLang="en-US" sz="1800" i="1" dirty="0" err="1">
                  <a:solidFill>
                    <a:schemeClr val="bg1">
                      <a:lumMod val="75000"/>
                    </a:schemeClr>
                  </a:solidFill>
                  <a:latin typeface="Century Gothic" panose="020B0502020202020204" pitchFamily="34" charset="0"/>
                </a:rPr>
                <a:t>cruzi</a:t>
              </a:r>
              <a:endParaRPr lang="en-US" altLang="en-US" sz="1800" i="1" dirty="0">
                <a:solidFill>
                  <a:schemeClr val="bg1">
                    <a:lumMod val="75000"/>
                  </a:schemeClr>
                </a:solidFill>
                <a:latin typeface="Century Gothic" panose="020B0502020202020204" pitchFamily="34" charset="0"/>
              </a:endParaRPr>
            </a:p>
          </p:txBody>
        </p:sp>
        <p:sp>
          <p:nvSpPr>
            <p:cNvPr id="19487" name="Rectangle 14">
              <a:extLst>
                <a:ext uri="{FF2B5EF4-FFF2-40B4-BE49-F238E27FC236}">
                  <a16:creationId xmlns:a16="http://schemas.microsoft.com/office/drawing/2014/main" id="{58D47BC1-7DE5-4CEB-A4F0-C5837F43CC0B}"/>
                </a:ext>
              </a:extLst>
            </p:cNvPr>
            <p:cNvSpPr>
              <a:spLocks noChangeArrowheads="1"/>
            </p:cNvSpPr>
            <p:nvPr/>
          </p:nvSpPr>
          <p:spPr bwMode="auto">
            <a:xfrm>
              <a:off x="2810566" y="6000073"/>
              <a:ext cx="4456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err="1">
                  <a:solidFill>
                    <a:schemeClr val="bg1">
                      <a:lumMod val="75000"/>
                    </a:schemeClr>
                  </a:solidFill>
                  <a:latin typeface="Century Gothic" panose="020B0502020202020204" pitchFamily="34" charset="0"/>
                </a:rPr>
                <a:t>Tritrichomonas</a:t>
              </a:r>
              <a:r>
                <a:rPr lang="en-US" altLang="en-US" sz="1800" i="1" dirty="0">
                  <a:solidFill>
                    <a:schemeClr val="bg1">
                      <a:lumMod val="75000"/>
                    </a:schemeClr>
                  </a:solidFill>
                  <a:latin typeface="Century Gothic" panose="020B0502020202020204" pitchFamily="34" charset="0"/>
                </a:rPr>
                <a:t> </a:t>
              </a:r>
              <a:r>
                <a:rPr lang="en-US" altLang="en-US" sz="1800" i="1" dirty="0" err="1">
                  <a:solidFill>
                    <a:schemeClr val="bg1">
                      <a:lumMod val="75000"/>
                    </a:schemeClr>
                  </a:solidFill>
                  <a:latin typeface="Century Gothic" panose="020B0502020202020204" pitchFamily="34" charset="0"/>
                </a:rPr>
                <a:t>blagburni</a:t>
              </a:r>
              <a:endParaRPr lang="en-US" altLang="en-US" sz="1800" dirty="0">
                <a:solidFill>
                  <a:schemeClr val="bg1">
                    <a:lumMod val="75000"/>
                  </a:schemeClr>
                </a:solidFill>
                <a:latin typeface="Century Gothic" panose="020B0502020202020204" pitchFamily="34" charset="0"/>
              </a:endParaRPr>
            </a:p>
          </p:txBody>
        </p:sp>
        <p:sp>
          <p:nvSpPr>
            <p:cNvPr id="19488" name="Rectangle 15">
              <a:extLst>
                <a:ext uri="{FF2B5EF4-FFF2-40B4-BE49-F238E27FC236}">
                  <a16:creationId xmlns:a16="http://schemas.microsoft.com/office/drawing/2014/main" id="{3075A147-604B-497B-9E3B-285CEC40D4E2}"/>
                </a:ext>
              </a:extLst>
            </p:cNvPr>
            <p:cNvSpPr>
              <a:spLocks noChangeArrowheads="1"/>
            </p:cNvSpPr>
            <p:nvPr/>
          </p:nvSpPr>
          <p:spPr bwMode="auto">
            <a:xfrm>
              <a:off x="2872255" y="3221455"/>
              <a:ext cx="2816104" cy="31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sz="1800" i="1" dirty="0">
                  <a:solidFill>
                    <a:schemeClr val="bg1">
                      <a:lumMod val="75000"/>
                    </a:schemeClr>
                  </a:solidFill>
                  <a:latin typeface="Century Gothic" panose="020B0502020202020204" pitchFamily="34" charset="0"/>
                </a:rPr>
                <a:t>Leishmania infantum</a:t>
              </a:r>
            </a:p>
          </p:txBody>
        </p:sp>
        <p:sp>
          <p:nvSpPr>
            <p:cNvPr id="19489" name="Rectangle 16">
              <a:extLst>
                <a:ext uri="{FF2B5EF4-FFF2-40B4-BE49-F238E27FC236}">
                  <a16:creationId xmlns:a16="http://schemas.microsoft.com/office/drawing/2014/main" id="{804E4943-1A16-49AF-B042-9775A4AB549F}"/>
                </a:ext>
              </a:extLst>
            </p:cNvPr>
            <p:cNvSpPr>
              <a:spLocks noChangeArrowheads="1"/>
            </p:cNvSpPr>
            <p:nvPr/>
          </p:nvSpPr>
          <p:spPr bwMode="auto">
            <a:xfrm>
              <a:off x="2810566" y="6344750"/>
              <a:ext cx="1752740" cy="36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a:solidFill>
                    <a:schemeClr val="bg1">
                      <a:lumMod val="75000"/>
                    </a:schemeClr>
                  </a:solidFill>
                  <a:latin typeface="Century Gothic" panose="020B0502020202020204" pitchFamily="34" charset="0"/>
                </a:rPr>
                <a:t>Giardia spp.</a:t>
              </a:r>
              <a:endParaRPr lang="en-US" altLang="en-US" sz="1800" dirty="0">
                <a:solidFill>
                  <a:schemeClr val="bg1">
                    <a:lumMod val="75000"/>
                  </a:schemeClr>
                </a:solidFill>
                <a:latin typeface="Century Gothic" panose="020B0502020202020204" pitchFamily="34" charset="0"/>
              </a:endParaRPr>
            </a:p>
          </p:txBody>
        </p:sp>
        <p:sp>
          <p:nvSpPr>
            <p:cNvPr id="19490" name="TextBox 25">
              <a:extLst>
                <a:ext uri="{FF2B5EF4-FFF2-40B4-BE49-F238E27FC236}">
                  <a16:creationId xmlns:a16="http://schemas.microsoft.com/office/drawing/2014/main" id="{E67AB7F3-CBAC-4AD7-A9E1-D650A0223F8C}"/>
                </a:ext>
              </a:extLst>
            </p:cNvPr>
            <p:cNvSpPr txBox="1">
              <a:spLocks noChangeArrowheads="1"/>
            </p:cNvSpPr>
            <p:nvPr/>
          </p:nvSpPr>
          <p:spPr bwMode="auto">
            <a:xfrm>
              <a:off x="2303441" y="5325755"/>
              <a:ext cx="4813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chemeClr val="bg1">
                      <a:lumMod val="75000"/>
                    </a:schemeClr>
                  </a:solidFill>
                  <a:latin typeface="Century Gothic" panose="020B0502020202020204" pitchFamily="34" charset="0"/>
                </a:rPr>
                <a:t>Mucoflagellates</a:t>
              </a:r>
              <a:endParaRPr lang="en-US" altLang="en-US" sz="2000">
                <a:solidFill>
                  <a:schemeClr val="bg1">
                    <a:lumMod val="75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97A84693-E2E1-481F-9A1E-5B1EBC9D8FAF}"/>
                </a:ext>
              </a:extLst>
            </p:cNvPr>
            <p:cNvSpPr/>
            <p:nvPr/>
          </p:nvSpPr>
          <p:spPr>
            <a:xfrm>
              <a:off x="2849221" y="4118970"/>
              <a:ext cx="2741946" cy="312785"/>
            </a:xfrm>
            <a:prstGeom prst="rect">
              <a:avLst/>
            </a:prstGeom>
          </p:spPr>
          <p:txBody>
            <a:bodyPr>
              <a:spAutoFit/>
            </a:bodyPr>
            <a:lstStyle/>
            <a:p>
              <a:pPr>
                <a:lnSpc>
                  <a:spcPct val="80000"/>
                </a:lnSpc>
                <a:defRPr/>
              </a:pPr>
              <a:r>
                <a:rPr lang="en-US" altLang="en-US" sz="1800" i="1" dirty="0">
                  <a:solidFill>
                    <a:schemeClr val="bg1">
                      <a:lumMod val="75000"/>
                    </a:schemeClr>
                  </a:solidFill>
                  <a:latin typeface="Century Gothic" panose="020B0502020202020204" pitchFamily="34" charset="0"/>
                </a:rPr>
                <a:t>Trypanosoma </a:t>
              </a:r>
              <a:r>
                <a:rPr lang="en-US" altLang="en-US" sz="1800" i="1" dirty="0" err="1">
                  <a:solidFill>
                    <a:schemeClr val="bg1">
                      <a:lumMod val="75000"/>
                    </a:schemeClr>
                  </a:solidFill>
                  <a:latin typeface="Century Gothic" panose="020B0502020202020204" pitchFamily="34" charset="0"/>
                </a:rPr>
                <a:t>cruzi</a:t>
              </a:r>
              <a:endParaRPr lang="en-US" altLang="en-US" sz="1800" i="1" dirty="0">
                <a:solidFill>
                  <a:schemeClr val="bg1">
                    <a:lumMod val="7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3D97DCA3-4EB1-4B00-94FC-62A63AD2C3F2}"/>
                </a:ext>
              </a:extLst>
            </p:cNvPr>
            <p:cNvSpPr/>
            <p:nvPr/>
          </p:nvSpPr>
          <p:spPr>
            <a:xfrm>
              <a:off x="2859967" y="4479388"/>
              <a:ext cx="2816104" cy="313979"/>
            </a:xfrm>
            <a:prstGeom prst="rect">
              <a:avLst/>
            </a:prstGeom>
          </p:spPr>
          <p:txBody>
            <a:bodyPr wrap="none">
              <a:spAutoFit/>
            </a:bodyPr>
            <a:lstStyle/>
            <a:p>
              <a:pPr>
                <a:lnSpc>
                  <a:spcPct val="80000"/>
                </a:lnSpc>
                <a:defRPr/>
              </a:pPr>
              <a:r>
                <a:rPr lang="en-US" altLang="en-US" sz="1800" i="1" dirty="0">
                  <a:solidFill>
                    <a:schemeClr val="bg1">
                      <a:lumMod val="75000"/>
                    </a:schemeClr>
                  </a:solidFill>
                  <a:latin typeface="Century Gothic" panose="020B0502020202020204" pitchFamily="34" charset="0"/>
                </a:rPr>
                <a:t>Leishmania infantum</a:t>
              </a:r>
            </a:p>
          </p:txBody>
        </p:sp>
      </p:grpSp>
      <p:grpSp>
        <p:nvGrpSpPr>
          <p:cNvPr id="19467" name="Group 2">
            <a:extLst>
              <a:ext uri="{FF2B5EF4-FFF2-40B4-BE49-F238E27FC236}">
                <a16:creationId xmlns:a16="http://schemas.microsoft.com/office/drawing/2014/main" id="{A34E81AD-7BF9-47AD-A7A9-A86C84C62C33}"/>
              </a:ext>
            </a:extLst>
          </p:cNvPr>
          <p:cNvGrpSpPr>
            <a:grpSpLocks/>
          </p:cNvGrpSpPr>
          <p:nvPr/>
        </p:nvGrpSpPr>
        <p:grpSpPr bwMode="auto">
          <a:xfrm>
            <a:off x="3027363" y="2336800"/>
            <a:ext cx="4599759" cy="4338615"/>
            <a:chOff x="5659458" y="2410536"/>
            <a:chExt cx="4611450" cy="4338945"/>
          </a:xfrm>
        </p:grpSpPr>
        <p:sp>
          <p:nvSpPr>
            <p:cNvPr id="19473" name="TextBox 6">
              <a:extLst>
                <a:ext uri="{FF2B5EF4-FFF2-40B4-BE49-F238E27FC236}">
                  <a16:creationId xmlns:a16="http://schemas.microsoft.com/office/drawing/2014/main" id="{4C238D36-CAA6-46AF-BBB4-143EDF1EDDEA}"/>
                </a:ext>
              </a:extLst>
            </p:cNvPr>
            <p:cNvSpPr txBox="1">
              <a:spLocks noChangeArrowheads="1"/>
            </p:cNvSpPr>
            <p:nvPr/>
          </p:nvSpPr>
          <p:spPr bwMode="auto">
            <a:xfrm>
              <a:off x="5661954" y="5332057"/>
              <a:ext cx="4608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bg1">
                      <a:lumMod val="75000"/>
                    </a:schemeClr>
                  </a:solidFill>
                  <a:latin typeface="Century Gothic" panose="020B0502020202020204" pitchFamily="34" charset="0"/>
                </a:rPr>
                <a:t>Intestinal apicomplexan </a:t>
              </a:r>
              <a:r>
                <a:rPr lang="en-US" altLang="en-US" sz="2000" dirty="0">
                  <a:solidFill>
                    <a:schemeClr val="bg1">
                      <a:lumMod val="75000"/>
                    </a:schemeClr>
                  </a:solidFill>
                  <a:latin typeface="Century Gothic" panose="020B0502020202020204" pitchFamily="34" charset="0"/>
                </a:rPr>
                <a:t>(coccidia)</a:t>
              </a:r>
            </a:p>
          </p:txBody>
        </p:sp>
        <p:sp>
          <p:nvSpPr>
            <p:cNvPr id="19474" name="TextBox 7">
              <a:extLst>
                <a:ext uri="{FF2B5EF4-FFF2-40B4-BE49-F238E27FC236}">
                  <a16:creationId xmlns:a16="http://schemas.microsoft.com/office/drawing/2014/main" id="{C3D4EAB5-E8FD-4098-83FD-85625AD26C28}"/>
                </a:ext>
              </a:extLst>
            </p:cNvPr>
            <p:cNvSpPr txBox="1">
              <a:spLocks noChangeArrowheads="1"/>
            </p:cNvSpPr>
            <p:nvPr/>
          </p:nvSpPr>
          <p:spPr bwMode="auto">
            <a:xfrm>
              <a:off x="5707927" y="2410536"/>
              <a:ext cx="4223721" cy="40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latin typeface="Century Gothic" panose="020B0502020202020204" pitchFamily="34" charset="0"/>
                </a:rPr>
                <a:t>Blood </a:t>
              </a:r>
              <a:r>
                <a:rPr lang="en-US" altLang="en-US" sz="2000" b="1" dirty="0" err="1">
                  <a:latin typeface="Century Gothic" panose="020B0502020202020204" pitchFamily="34" charset="0"/>
                </a:rPr>
                <a:t>apicomplexa</a:t>
              </a:r>
              <a:r>
                <a:rPr lang="en-US" altLang="en-US" sz="2000" b="1" dirty="0">
                  <a:latin typeface="Century Gothic" panose="020B0502020202020204" pitchFamily="34" charset="0"/>
                </a:rPr>
                <a:t> </a:t>
              </a:r>
              <a:r>
                <a:rPr lang="en-US" altLang="en-US" sz="2000" dirty="0">
                  <a:latin typeface="Century Gothic" panose="020B0502020202020204" pitchFamily="34" charset="0"/>
                </a:rPr>
                <a:t>(</a:t>
              </a:r>
              <a:r>
                <a:rPr lang="en-US" altLang="en-US" sz="2000" dirty="0" err="1">
                  <a:latin typeface="Century Gothic" panose="020B0502020202020204" pitchFamily="34" charset="0"/>
                </a:rPr>
                <a:t>piroplasms</a:t>
              </a:r>
              <a:r>
                <a:rPr lang="en-US" altLang="en-US" sz="2000" dirty="0">
                  <a:latin typeface="Century Gothic" panose="020B0502020202020204" pitchFamily="34" charset="0"/>
                </a:rPr>
                <a:t>)</a:t>
              </a:r>
            </a:p>
          </p:txBody>
        </p:sp>
        <p:sp>
          <p:nvSpPr>
            <p:cNvPr id="19475" name="Rectangle 17">
              <a:extLst>
                <a:ext uri="{FF2B5EF4-FFF2-40B4-BE49-F238E27FC236}">
                  <a16:creationId xmlns:a16="http://schemas.microsoft.com/office/drawing/2014/main" id="{7AC1498A-AE99-45C2-9DF8-548B1DF73D74}"/>
                </a:ext>
              </a:extLst>
            </p:cNvPr>
            <p:cNvSpPr>
              <a:spLocks noChangeArrowheads="1"/>
            </p:cNvSpPr>
            <p:nvPr/>
          </p:nvSpPr>
          <p:spPr bwMode="auto">
            <a:xfrm>
              <a:off x="5973409" y="5748467"/>
              <a:ext cx="3049646" cy="31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sz="1800" i="1" dirty="0">
                  <a:solidFill>
                    <a:schemeClr val="bg1">
                      <a:lumMod val="75000"/>
                    </a:schemeClr>
                  </a:solidFill>
                  <a:latin typeface="Century Gothic" panose="020B0502020202020204" pitchFamily="34" charset="0"/>
                </a:rPr>
                <a:t>Cryptosporidium parvum</a:t>
              </a:r>
            </a:p>
          </p:txBody>
        </p:sp>
        <p:sp>
          <p:nvSpPr>
            <p:cNvPr id="19476" name="Rectangle 18">
              <a:extLst>
                <a:ext uri="{FF2B5EF4-FFF2-40B4-BE49-F238E27FC236}">
                  <a16:creationId xmlns:a16="http://schemas.microsoft.com/office/drawing/2014/main" id="{AD69AEC7-5295-43D0-8978-8B8AA8EBE8E1}"/>
                </a:ext>
              </a:extLst>
            </p:cNvPr>
            <p:cNvSpPr>
              <a:spLocks noChangeArrowheads="1"/>
            </p:cNvSpPr>
            <p:nvPr/>
          </p:nvSpPr>
          <p:spPr bwMode="auto">
            <a:xfrm>
              <a:off x="6029851" y="6145422"/>
              <a:ext cx="1530260" cy="3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sz="1800" i="1" dirty="0">
                  <a:solidFill>
                    <a:schemeClr val="bg1">
                      <a:lumMod val="75000"/>
                    </a:schemeClr>
                  </a:solidFill>
                  <a:latin typeface="Century Gothic" panose="020B0502020202020204" pitchFamily="34" charset="0"/>
                </a:rPr>
                <a:t>Eimeria spp.</a:t>
              </a:r>
            </a:p>
          </p:txBody>
        </p:sp>
        <p:sp>
          <p:nvSpPr>
            <p:cNvPr id="19477" name="Rectangle 19">
              <a:extLst>
                <a:ext uri="{FF2B5EF4-FFF2-40B4-BE49-F238E27FC236}">
                  <a16:creationId xmlns:a16="http://schemas.microsoft.com/office/drawing/2014/main" id="{C337FD71-AA49-494D-AE22-DCF37E555694}"/>
                </a:ext>
              </a:extLst>
            </p:cNvPr>
            <p:cNvSpPr>
              <a:spLocks noChangeArrowheads="1"/>
            </p:cNvSpPr>
            <p:nvPr/>
          </p:nvSpPr>
          <p:spPr bwMode="auto">
            <a:xfrm>
              <a:off x="5973409" y="6435525"/>
              <a:ext cx="2263086" cy="3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sz="1800" i="1" dirty="0" err="1">
                  <a:solidFill>
                    <a:schemeClr val="bg1">
                      <a:lumMod val="75000"/>
                    </a:schemeClr>
                  </a:solidFill>
                  <a:latin typeface="Century Gothic" panose="020B0502020202020204" pitchFamily="34" charset="0"/>
                </a:rPr>
                <a:t>Cystoisospora</a:t>
              </a:r>
              <a:r>
                <a:rPr lang="en-US" altLang="en-US" sz="1800" i="1" dirty="0">
                  <a:solidFill>
                    <a:schemeClr val="bg1">
                      <a:lumMod val="75000"/>
                    </a:schemeClr>
                  </a:solidFill>
                  <a:latin typeface="Century Gothic" panose="020B0502020202020204" pitchFamily="34" charset="0"/>
                </a:rPr>
                <a:t> spp.</a:t>
              </a:r>
            </a:p>
          </p:txBody>
        </p:sp>
        <p:sp>
          <p:nvSpPr>
            <p:cNvPr id="19478" name="Rectangle 20">
              <a:extLst>
                <a:ext uri="{FF2B5EF4-FFF2-40B4-BE49-F238E27FC236}">
                  <a16:creationId xmlns:a16="http://schemas.microsoft.com/office/drawing/2014/main" id="{49152A70-C0B6-4CCE-9E00-41515B197BE7}"/>
                </a:ext>
              </a:extLst>
            </p:cNvPr>
            <p:cNvSpPr>
              <a:spLocks noChangeArrowheads="1"/>
            </p:cNvSpPr>
            <p:nvPr/>
          </p:nvSpPr>
          <p:spPr bwMode="auto">
            <a:xfrm>
              <a:off x="6051255" y="3127114"/>
              <a:ext cx="2022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err="1">
                  <a:latin typeface="Century Gothic" panose="020B0502020202020204" pitchFamily="34" charset="0"/>
                </a:rPr>
                <a:t>Cytauxzoon</a:t>
              </a:r>
              <a:r>
                <a:rPr lang="en-US" altLang="en-US" sz="1800" i="1" dirty="0">
                  <a:latin typeface="Century Gothic" panose="020B0502020202020204" pitchFamily="34" charset="0"/>
                </a:rPr>
                <a:t> </a:t>
              </a:r>
              <a:r>
                <a:rPr lang="en-US" altLang="en-US" sz="1800" i="1" dirty="0" err="1">
                  <a:latin typeface="Century Gothic" panose="020B0502020202020204" pitchFamily="34" charset="0"/>
                </a:rPr>
                <a:t>felis</a:t>
              </a:r>
              <a:endParaRPr lang="en-US" altLang="en-US" sz="1800" dirty="0">
                <a:latin typeface="Century Gothic" panose="020B0502020202020204" pitchFamily="34" charset="0"/>
              </a:endParaRPr>
            </a:p>
          </p:txBody>
        </p:sp>
        <p:sp>
          <p:nvSpPr>
            <p:cNvPr id="19479" name="Rectangle 21">
              <a:extLst>
                <a:ext uri="{FF2B5EF4-FFF2-40B4-BE49-F238E27FC236}">
                  <a16:creationId xmlns:a16="http://schemas.microsoft.com/office/drawing/2014/main" id="{B8B6A776-8078-4051-A2C6-BF39EC7D9CB6}"/>
                </a:ext>
              </a:extLst>
            </p:cNvPr>
            <p:cNvSpPr>
              <a:spLocks noChangeArrowheads="1"/>
            </p:cNvSpPr>
            <p:nvPr/>
          </p:nvSpPr>
          <p:spPr bwMode="auto">
            <a:xfrm>
              <a:off x="6051255" y="2772681"/>
              <a:ext cx="1612220"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a:latin typeface="Century Gothic" panose="020B0502020202020204" pitchFamily="34" charset="0"/>
                </a:rPr>
                <a:t>Babesia spp.</a:t>
              </a:r>
            </a:p>
          </p:txBody>
        </p:sp>
        <p:sp>
          <p:nvSpPr>
            <p:cNvPr id="19480" name="Rectangle 22">
              <a:extLst>
                <a:ext uri="{FF2B5EF4-FFF2-40B4-BE49-F238E27FC236}">
                  <a16:creationId xmlns:a16="http://schemas.microsoft.com/office/drawing/2014/main" id="{DF84F3EC-07D7-45D0-921F-83F1612783D7}"/>
                </a:ext>
              </a:extLst>
            </p:cNvPr>
            <p:cNvSpPr>
              <a:spLocks noChangeArrowheads="1"/>
            </p:cNvSpPr>
            <p:nvPr/>
          </p:nvSpPr>
          <p:spPr bwMode="auto">
            <a:xfrm>
              <a:off x="6051255" y="4105904"/>
              <a:ext cx="2510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a:solidFill>
                    <a:schemeClr val="bg1">
                      <a:lumMod val="65000"/>
                    </a:schemeClr>
                  </a:solidFill>
                  <a:latin typeface="Century Gothic" panose="020B0502020202020204" pitchFamily="34" charset="0"/>
                </a:rPr>
                <a:t>Toxoplasma gondii</a:t>
              </a:r>
            </a:p>
          </p:txBody>
        </p:sp>
        <p:sp>
          <p:nvSpPr>
            <p:cNvPr id="19481" name="Rectangle 23">
              <a:extLst>
                <a:ext uri="{FF2B5EF4-FFF2-40B4-BE49-F238E27FC236}">
                  <a16:creationId xmlns:a16="http://schemas.microsoft.com/office/drawing/2014/main" id="{A3ADABC2-A828-4EFC-B05E-0E1A1163F6D3}"/>
                </a:ext>
              </a:extLst>
            </p:cNvPr>
            <p:cNvSpPr>
              <a:spLocks noChangeArrowheads="1"/>
            </p:cNvSpPr>
            <p:nvPr/>
          </p:nvSpPr>
          <p:spPr bwMode="auto">
            <a:xfrm>
              <a:off x="6051255" y="4464364"/>
              <a:ext cx="2472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err="1">
                  <a:solidFill>
                    <a:schemeClr val="bg1">
                      <a:lumMod val="65000"/>
                    </a:schemeClr>
                  </a:solidFill>
                  <a:latin typeface="Century Gothic" panose="020B0502020202020204" pitchFamily="34" charset="0"/>
                </a:rPr>
                <a:t>Neospora</a:t>
              </a:r>
              <a:r>
                <a:rPr lang="en-US" altLang="en-US" sz="1800" i="1" dirty="0">
                  <a:solidFill>
                    <a:schemeClr val="bg1">
                      <a:lumMod val="65000"/>
                    </a:schemeClr>
                  </a:solidFill>
                  <a:latin typeface="Century Gothic" panose="020B0502020202020204" pitchFamily="34" charset="0"/>
                </a:rPr>
                <a:t> caninum</a:t>
              </a:r>
            </a:p>
          </p:txBody>
        </p:sp>
        <p:sp>
          <p:nvSpPr>
            <p:cNvPr id="19482" name="Rectangle 24">
              <a:extLst>
                <a:ext uri="{FF2B5EF4-FFF2-40B4-BE49-F238E27FC236}">
                  <a16:creationId xmlns:a16="http://schemas.microsoft.com/office/drawing/2014/main" id="{39D74717-E20A-42EE-A2E0-18D8CB5FC63D}"/>
                </a:ext>
              </a:extLst>
            </p:cNvPr>
            <p:cNvSpPr>
              <a:spLocks noChangeArrowheads="1"/>
            </p:cNvSpPr>
            <p:nvPr/>
          </p:nvSpPr>
          <p:spPr bwMode="auto">
            <a:xfrm>
              <a:off x="6051255" y="4822825"/>
              <a:ext cx="1935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a:solidFill>
                    <a:srgbClr val="000000"/>
                  </a:solidFill>
                  <a:latin typeface="Century Gothic" panose="020B0502020202020204" pitchFamily="34" charset="0"/>
                </a:rPr>
                <a:t>Sarcocystis spp.</a:t>
              </a:r>
              <a:endParaRPr lang="en-US" altLang="en-US" sz="1800">
                <a:solidFill>
                  <a:srgbClr val="000000"/>
                </a:solidFill>
                <a:latin typeface="Century Gothic" panose="020B0502020202020204" pitchFamily="34" charset="0"/>
              </a:endParaRPr>
            </a:p>
          </p:txBody>
        </p:sp>
        <p:sp>
          <p:nvSpPr>
            <p:cNvPr id="19483" name="TextBox 38">
              <a:extLst>
                <a:ext uri="{FF2B5EF4-FFF2-40B4-BE49-F238E27FC236}">
                  <a16:creationId xmlns:a16="http://schemas.microsoft.com/office/drawing/2014/main" id="{79571CD2-F771-440A-B84F-74F063723DC7}"/>
                </a:ext>
              </a:extLst>
            </p:cNvPr>
            <p:cNvSpPr txBox="1">
              <a:spLocks noChangeArrowheads="1"/>
            </p:cNvSpPr>
            <p:nvPr/>
          </p:nvSpPr>
          <p:spPr bwMode="auto">
            <a:xfrm>
              <a:off x="5659458" y="3790890"/>
              <a:ext cx="3270274" cy="40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bg1">
                      <a:lumMod val="65000"/>
                    </a:schemeClr>
                  </a:solidFill>
                  <a:latin typeface="Century Gothic" panose="020B0502020202020204" pitchFamily="34" charset="0"/>
                </a:rPr>
                <a:t>Systemic </a:t>
              </a:r>
              <a:r>
                <a:rPr lang="en-US" altLang="en-US" sz="2000" b="1" dirty="0" err="1">
                  <a:solidFill>
                    <a:schemeClr val="bg1">
                      <a:lumMod val="65000"/>
                    </a:schemeClr>
                  </a:solidFill>
                  <a:latin typeface="Century Gothic" panose="020B0502020202020204" pitchFamily="34" charset="0"/>
                </a:rPr>
                <a:t>apicomplexa</a:t>
              </a:r>
              <a:r>
                <a:rPr lang="en-US" altLang="en-US" sz="2000" b="1" dirty="0">
                  <a:solidFill>
                    <a:schemeClr val="bg1">
                      <a:lumMod val="65000"/>
                    </a:schemeClr>
                  </a:solidFill>
                  <a:latin typeface="Century Gothic" panose="020B0502020202020204" pitchFamily="34" charset="0"/>
                </a:rPr>
                <a:t> </a:t>
              </a:r>
              <a:r>
                <a:rPr lang="en-US" altLang="en-US" sz="2000" dirty="0">
                  <a:solidFill>
                    <a:schemeClr val="bg1">
                      <a:lumMod val="65000"/>
                    </a:schemeClr>
                  </a:solidFill>
                  <a:latin typeface="Century Gothic" panose="020B0502020202020204" pitchFamily="34" charset="0"/>
                </a:rPr>
                <a:t>(coccidia)</a:t>
              </a:r>
              <a:endParaRPr lang="en-US" altLang="en-US" sz="2000" b="1" dirty="0">
                <a:solidFill>
                  <a:schemeClr val="bg1">
                    <a:lumMod val="65000"/>
                  </a:schemeClr>
                </a:solidFill>
                <a:latin typeface="Century Gothic" panose="020B0502020202020204" pitchFamily="34" charset="0"/>
              </a:endParaRPr>
            </a:p>
          </p:txBody>
        </p:sp>
      </p:grpSp>
      <p:sp>
        <p:nvSpPr>
          <p:cNvPr id="19468" name="TextBox 40">
            <a:extLst>
              <a:ext uri="{FF2B5EF4-FFF2-40B4-BE49-F238E27FC236}">
                <a16:creationId xmlns:a16="http://schemas.microsoft.com/office/drawing/2014/main" id="{E22A1FB2-EB9C-4D4E-82A5-5DEBC9DC2A85}"/>
              </a:ext>
            </a:extLst>
          </p:cNvPr>
          <p:cNvSpPr txBox="1">
            <a:spLocks noChangeArrowheads="1"/>
          </p:cNvSpPr>
          <p:nvPr/>
        </p:nvSpPr>
        <p:spPr bwMode="auto">
          <a:xfrm>
            <a:off x="374650" y="457200"/>
            <a:ext cx="23955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a:solidFill>
                  <a:srgbClr val="4D4D73"/>
                </a:solidFill>
                <a:latin typeface="Century Gothic" panose="020B0502020202020204" pitchFamily="34" charset="0"/>
              </a:rPr>
              <a:t>Parasitic </a:t>
            </a:r>
          </a:p>
          <a:p>
            <a:r>
              <a:rPr lang="en-US" altLang="en-US" sz="4000">
                <a:solidFill>
                  <a:srgbClr val="4D4D73"/>
                </a:solidFill>
                <a:latin typeface="Century Gothic" panose="020B0502020202020204" pitchFamily="34" charset="0"/>
              </a:rPr>
              <a:t>Protozoa</a:t>
            </a:r>
          </a:p>
        </p:txBody>
      </p:sp>
      <p:sp>
        <p:nvSpPr>
          <p:cNvPr id="40" name="TextBox 39">
            <a:extLst>
              <a:ext uri="{FF2B5EF4-FFF2-40B4-BE49-F238E27FC236}">
                <a16:creationId xmlns:a16="http://schemas.microsoft.com/office/drawing/2014/main" id="{3BACAC01-FE1E-43E2-AF43-C1527041BCC1}"/>
              </a:ext>
            </a:extLst>
          </p:cNvPr>
          <p:cNvSpPr txBox="1"/>
          <p:nvPr/>
        </p:nvSpPr>
        <p:spPr>
          <a:xfrm>
            <a:off x="3292475" y="1079500"/>
            <a:ext cx="3536950" cy="954088"/>
          </a:xfrm>
          <a:prstGeom prst="rect">
            <a:avLst/>
          </a:prstGeom>
          <a:solidFill>
            <a:srgbClr val="666699"/>
          </a:solidFill>
          <a:ln>
            <a:solidFill>
              <a:srgbClr val="666699"/>
            </a:solidFill>
          </a:ln>
        </p:spPr>
        <p:txBody>
          <a:bodyPr>
            <a:spAutoFit/>
          </a:bodyPr>
          <a:lstStyle/>
          <a:p>
            <a:pPr algn="ctr" fontAlgn="auto">
              <a:spcBef>
                <a:spcPts val="0"/>
              </a:spcBef>
              <a:spcAft>
                <a:spcPts val="0"/>
              </a:spcAft>
              <a:defRPr/>
            </a:pPr>
            <a:r>
              <a:rPr lang="en-US" sz="2800" b="1" kern="0" dirty="0" err="1">
                <a:solidFill>
                  <a:schemeClr val="bg1"/>
                </a:solidFill>
                <a:latin typeface="Century Gothic" panose="020B0502020202020204" pitchFamily="34" charset="0"/>
              </a:rPr>
              <a:t>Apicomplexa</a:t>
            </a:r>
            <a:r>
              <a:rPr lang="en-US" sz="2800" b="1" kern="0" dirty="0">
                <a:solidFill>
                  <a:schemeClr val="bg1"/>
                </a:solidFill>
                <a:latin typeface="Century Gothic" panose="020B0502020202020204" pitchFamily="34" charset="0"/>
              </a:rPr>
              <a:t> </a:t>
            </a:r>
          </a:p>
          <a:p>
            <a:pPr algn="ctr" fontAlgn="auto">
              <a:spcBef>
                <a:spcPts val="0"/>
              </a:spcBef>
              <a:spcAft>
                <a:spcPts val="0"/>
              </a:spcAft>
              <a:defRPr/>
            </a:pPr>
            <a:r>
              <a:rPr lang="en-US" sz="2800" kern="0" dirty="0">
                <a:solidFill>
                  <a:schemeClr val="bg1"/>
                </a:solidFill>
                <a:latin typeface="Century Gothic" panose="020B0502020202020204" pitchFamily="34" charset="0"/>
              </a:rPr>
              <a:t>(sg =</a:t>
            </a:r>
            <a:r>
              <a:rPr lang="en-US" sz="2800" kern="0" dirty="0" err="1">
                <a:solidFill>
                  <a:schemeClr val="bg1"/>
                </a:solidFill>
                <a:latin typeface="Century Gothic" panose="020B0502020202020204" pitchFamily="34" charset="0"/>
              </a:rPr>
              <a:t>Alveolates</a:t>
            </a:r>
            <a:r>
              <a:rPr lang="en-US" sz="2800" kern="0" dirty="0">
                <a:solidFill>
                  <a:schemeClr val="bg1"/>
                </a:solidFill>
                <a:latin typeface="Century Gothic" panose="020B0502020202020204" pitchFamily="34" charset="0"/>
              </a:rPr>
              <a:t>)</a:t>
            </a:r>
          </a:p>
        </p:txBody>
      </p:sp>
      <p:cxnSp>
        <p:nvCxnSpPr>
          <p:cNvPr id="19470" name="Straight Connector 41">
            <a:extLst>
              <a:ext uri="{FF2B5EF4-FFF2-40B4-BE49-F238E27FC236}">
                <a16:creationId xmlns:a16="http://schemas.microsoft.com/office/drawing/2014/main" id="{FC27F0B4-287A-456D-A933-7CF892A58071}"/>
              </a:ext>
            </a:extLst>
          </p:cNvPr>
          <p:cNvCxnSpPr>
            <a:cxnSpLocks noChangeShapeType="1"/>
          </p:cNvCxnSpPr>
          <p:nvPr/>
        </p:nvCxnSpPr>
        <p:spPr bwMode="auto">
          <a:xfrm>
            <a:off x="387350" y="5175250"/>
            <a:ext cx="11382375" cy="60325"/>
          </a:xfrm>
          <a:prstGeom prst="line">
            <a:avLst/>
          </a:prstGeom>
          <a:noFill/>
          <a:ln w="28575" algn="ctr">
            <a:solidFill>
              <a:srgbClr val="666699"/>
            </a:solidFill>
            <a:prstDash val="lgDash"/>
            <a:round/>
            <a:headEnd/>
            <a:tailEnd/>
          </a:ln>
          <a:extLst>
            <a:ext uri="{909E8E84-426E-40DD-AFC4-6F175D3DCCD1}">
              <a14:hiddenFill xmlns:a14="http://schemas.microsoft.com/office/drawing/2010/main">
                <a:noFill/>
              </a14:hiddenFill>
            </a:ext>
          </a:extLst>
        </p:spPr>
      </p:cxnSp>
      <p:sp>
        <p:nvSpPr>
          <p:cNvPr id="19471" name="Rectangle 42">
            <a:extLst>
              <a:ext uri="{FF2B5EF4-FFF2-40B4-BE49-F238E27FC236}">
                <a16:creationId xmlns:a16="http://schemas.microsoft.com/office/drawing/2014/main" id="{0AD718DE-7EF4-46FD-98A7-2A1B2D05B678}"/>
              </a:ext>
            </a:extLst>
          </p:cNvPr>
          <p:cNvSpPr>
            <a:spLocks noChangeArrowheads="1"/>
          </p:cNvSpPr>
          <p:nvPr/>
        </p:nvSpPr>
        <p:spPr bwMode="auto">
          <a:xfrm>
            <a:off x="96838" y="66675"/>
            <a:ext cx="2962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latin typeface="Century Gothic" panose="020B0502020202020204" pitchFamily="34" charset="0"/>
              </a:rPr>
              <a:t>(know terms on this slide)</a:t>
            </a:r>
          </a:p>
        </p:txBody>
      </p:sp>
      <p:sp>
        <p:nvSpPr>
          <p:cNvPr id="44" name="Rectangle 43">
            <a:extLst>
              <a:ext uri="{FF2B5EF4-FFF2-40B4-BE49-F238E27FC236}">
                <a16:creationId xmlns:a16="http://schemas.microsoft.com/office/drawing/2014/main" id="{ADEF3D14-574B-47C8-B01E-380ECA2E531D}"/>
              </a:ext>
            </a:extLst>
          </p:cNvPr>
          <p:cNvSpPr/>
          <p:nvPr/>
        </p:nvSpPr>
        <p:spPr>
          <a:xfrm>
            <a:off x="3179073" y="4781530"/>
            <a:ext cx="2958562" cy="323870"/>
          </a:xfrm>
          <a:prstGeom prst="rect">
            <a:avLst/>
          </a:prstGeom>
          <a:solidFill>
            <a:srgbClr val="666699">
              <a:alpha val="16078"/>
            </a:srgbClr>
          </a:solidFill>
          <a:ln>
            <a:solidFill>
              <a:srgbClr val="66669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9" name="Picture 2" descr="Image result for cat silhouette transparent background">
            <a:extLst>
              <a:ext uri="{FF2B5EF4-FFF2-40B4-BE49-F238E27FC236}">
                <a16:creationId xmlns:a16="http://schemas.microsoft.com/office/drawing/2014/main" id="{5B273442-4872-43FC-A98D-11EECFA3500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flipH="1">
            <a:off x="388623" y="4456564"/>
            <a:ext cx="539555" cy="56226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14">
            <a:extLst>
              <a:ext uri="{FF2B5EF4-FFF2-40B4-BE49-F238E27FC236}">
                <a16:creationId xmlns:a16="http://schemas.microsoft.com/office/drawing/2014/main" id="{240EDA0F-DD32-48CB-842C-DAEF0B1BFBE6}"/>
              </a:ext>
            </a:extLst>
          </p:cNvPr>
          <p:cNvSpPr>
            <a:spLocks noChangeArrowheads="1"/>
          </p:cNvSpPr>
          <p:nvPr/>
        </p:nvSpPr>
        <p:spPr bwMode="auto">
          <a:xfrm>
            <a:off x="8301700" y="5571355"/>
            <a:ext cx="2698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i="1" dirty="0" err="1">
                <a:solidFill>
                  <a:schemeClr val="bg1">
                    <a:lumMod val="75000"/>
                  </a:schemeClr>
                </a:solidFill>
                <a:latin typeface="Century Gothic" panose="020B0502020202020204" pitchFamily="34" charset="0"/>
              </a:rPr>
              <a:t>Tritrichomonas</a:t>
            </a:r>
            <a:r>
              <a:rPr lang="en-US" altLang="en-US" sz="1800" i="1" dirty="0">
                <a:solidFill>
                  <a:schemeClr val="bg1">
                    <a:lumMod val="75000"/>
                  </a:schemeClr>
                </a:solidFill>
                <a:latin typeface="Century Gothic" panose="020B0502020202020204" pitchFamily="34" charset="0"/>
              </a:rPr>
              <a:t> </a:t>
            </a:r>
            <a:r>
              <a:rPr lang="en-US" altLang="en-US" sz="1800" i="1" dirty="0" err="1">
                <a:solidFill>
                  <a:schemeClr val="bg1">
                    <a:lumMod val="75000"/>
                  </a:schemeClr>
                </a:solidFill>
                <a:latin typeface="Century Gothic" panose="020B0502020202020204" pitchFamily="34" charset="0"/>
              </a:rPr>
              <a:t>foetus</a:t>
            </a:r>
            <a:endParaRPr lang="en-US" altLang="en-US" sz="1800" dirty="0">
              <a:solidFill>
                <a:schemeClr val="bg1">
                  <a:lumMod val="75000"/>
                </a:schemeClr>
              </a:solidFill>
              <a:latin typeface="Century Gothic" panose="020B0502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688B5-D918-40CD-913B-DEC32D31B1E0}"/>
              </a:ext>
            </a:extLst>
          </p:cNvPr>
          <p:cNvSpPr txBox="1"/>
          <p:nvPr/>
        </p:nvSpPr>
        <p:spPr>
          <a:xfrm>
            <a:off x="9643367" y="51512"/>
            <a:ext cx="1229824" cy="246221"/>
          </a:xfrm>
          <a:prstGeom prst="rect">
            <a:avLst/>
          </a:prstGeom>
          <a:noFill/>
        </p:spPr>
        <p:txBody>
          <a:bodyPr wrap="none" rtlCol="0">
            <a:spAutoFit/>
          </a:bodyPr>
          <a:lstStyle/>
          <a:p>
            <a:r>
              <a:rPr lang="en-US" sz="1000" i="1" dirty="0"/>
              <a:t>Sarcocystis </a:t>
            </a:r>
            <a:r>
              <a:rPr lang="en-US" sz="1000" i="1" dirty="0" err="1"/>
              <a:t>neurona</a:t>
            </a:r>
            <a:endParaRPr lang="en-US" sz="1000" i="1" dirty="0"/>
          </a:p>
        </p:txBody>
      </p:sp>
      <p:pic>
        <p:nvPicPr>
          <p:cNvPr id="8" name="Picture 7">
            <a:extLst>
              <a:ext uri="{FF2B5EF4-FFF2-40B4-BE49-F238E27FC236}">
                <a16:creationId xmlns:a16="http://schemas.microsoft.com/office/drawing/2014/main" id="{CAD753BA-6215-4A39-B6A1-E4C60A570C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38260"/>
            <a:ext cx="7334882" cy="6399759"/>
          </a:xfrm>
          <a:prstGeom prst="rect">
            <a:avLst/>
          </a:prstGeom>
        </p:spPr>
      </p:pic>
      <p:sp>
        <p:nvSpPr>
          <p:cNvPr id="9" name="TextBox 8">
            <a:extLst>
              <a:ext uri="{FF2B5EF4-FFF2-40B4-BE49-F238E27FC236}">
                <a16:creationId xmlns:a16="http://schemas.microsoft.com/office/drawing/2014/main" id="{3AAC64BC-50DA-4B86-BC00-9059FF8B10EF}"/>
              </a:ext>
            </a:extLst>
          </p:cNvPr>
          <p:cNvSpPr txBox="1"/>
          <p:nvPr/>
        </p:nvSpPr>
        <p:spPr>
          <a:xfrm>
            <a:off x="9491242" y="6611779"/>
            <a:ext cx="2763898" cy="246221"/>
          </a:xfrm>
          <a:prstGeom prst="rect">
            <a:avLst/>
          </a:prstGeom>
          <a:noFill/>
        </p:spPr>
        <p:txBody>
          <a:bodyPr wrap="none" rtlCol="0">
            <a:spAutoFit/>
          </a:bodyPr>
          <a:lstStyle/>
          <a:p>
            <a:r>
              <a:rPr lang="en-US" sz="1000" u="sng" dirty="0">
                <a:hlinkClick r:id="rId4"/>
              </a:rPr>
              <a:t>https://veteriankey.com/common-equine-diseases/</a:t>
            </a:r>
            <a:endParaRPr lang="en-US" sz="10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0" y="2479425"/>
            <a:ext cx="997946" cy="718087"/>
          </a:xfrm>
          <a:prstGeom prst="rect">
            <a:avLst/>
          </a:prstGeom>
        </p:spPr>
      </p:pic>
      <p:sp>
        <p:nvSpPr>
          <p:cNvPr id="5" name="Rectangle 4"/>
          <p:cNvSpPr/>
          <p:nvPr/>
        </p:nvSpPr>
        <p:spPr>
          <a:xfrm>
            <a:off x="457200" y="364667"/>
            <a:ext cx="3733799" cy="1200329"/>
          </a:xfrm>
          <a:prstGeom prst="rect">
            <a:avLst/>
          </a:prstGeom>
          <a:ln>
            <a:solidFill>
              <a:srgbClr val="008000"/>
            </a:solidFill>
          </a:ln>
        </p:spPr>
        <p:txBody>
          <a:bodyPr wrap="square">
            <a:spAutoFit/>
          </a:bodyPr>
          <a:lstStyle/>
          <a:p>
            <a:r>
              <a:rPr lang="en-US" sz="1800" b="1" dirty="0">
                <a:solidFill>
                  <a:srgbClr val="008000"/>
                </a:solidFill>
                <a:latin typeface="+mn-lt"/>
              </a:rPr>
              <a:t>Opossum is definitive host. </a:t>
            </a:r>
          </a:p>
          <a:p>
            <a:r>
              <a:rPr lang="en-US" sz="1800" dirty="0">
                <a:solidFill>
                  <a:srgbClr val="008000"/>
                </a:solidFill>
                <a:latin typeface="+mn-lt"/>
              </a:rPr>
              <a:t>It must ingest mature </a:t>
            </a:r>
            <a:r>
              <a:rPr lang="en-US" sz="1800" dirty="0" err="1">
                <a:solidFill>
                  <a:srgbClr val="008000"/>
                </a:solidFill>
                <a:latin typeface="+mn-lt"/>
              </a:rPr>
              <a:t>sarcocysts</a:t>
            </a:r>
            <a:r>
              <a:rPr lang="en-US" sz="1800" dirty="0">
                <a:solidFill>
                  <a:srgbClr val="008000"/>
                </a:solidFill>
                <a:latin typeface="+mn-lt"/>
              </a:rPr>
              <a:t> from intermediate host to complete the life cycle.</a:t>
            </a:r>
          </a:p>
        </p:txBody>
      </p:sp>
      <p:sp>
        <p:nvSpPr>
          <p:cNvPr id="6" name="Rectangle 5"/>
          <p:cNvSpPr/>
          <p:nvPr/>
        </p:nvSpPr>
        <p:spPr>
          <a:xfrm>
            <a:off x="9372600" y="5173950"/>
            <a:ext cx="2396627" cy="1200329"/>
          </a:xfrm>
          <a:prstGeom prst="rect">
            <a:avLst/>
          </a:prstGeom>
          <a:ln>
            <a:solidFill>
              <a:srgbClr val="008000"/>
            </a:solidFill>
          </a:ln>
        </p:spPr>
        <p:txBody>
          <a:bodyPr wrap="square">
            <a:spAutoFit/>
          </a:bodyPr>
          <a:lstStyle/>
          <a:p>
            <a:r>
              <a:rPr lang="en-US" sz="1800" b="1" dirty="0">
                <a:solidFill>
                  <a:srgbClr val="008000"/>
                </a:solidFill>
                <a:latin typeface="+mn-lt"/>
              </a:rPr>
              <a:t>Horse = aberrant host. </a:t>
            </a:r>
            <a:r>
              <a:rPr lang="en-US" sz="1800" b="1" dirty="0" err="1">
                <a:solidFill>
                  <a:srgbClr val="008000"/>
                </a:solidFill>
                <a:latin typeface="+mn-lt"/>
              </a:rPr>
              <a:t>Sarcocysts</a:t>
            </a:r>
            <a:r>
              <a:rPr lang="en-US" sz="1800" b="1" dirty="0">
                <a:solidFill>
                  <a:srgbClr val="008000"/>
                </a:solidFill>
                <a:latin typeface="+mn-lt"/>
              </a:rPr>
              <a:t> do not develop in the horse.</a:t>
            </a:r>
          </a:p>
        </p:txBody>
      </p:sp>
      <p:sp>
        <p:nvSpPr>
          <p:cNvPr id="11" name="Rectangle 2">
            <a:extLst>
              <a:ext uri="{FF2B5EF4-FFF2-40B4-BE49-F238E27FC236}">
                <a16:creationId xmlns:a16="http://schemas.microsoft.com/office/drawing/2014/main" id="{E9414D8F-CCC4-4D8A-BA8C-9F7B962FC001}"/>
              </a:ext>
            </a:extLst>
          </p:cNvPr>
          <p:cNvSpPr txBox="1">
            <a:spLocks noChangeArrowheads="1"/>
          </p:cNvSpPr>
          <p:nvPr/>
        </p:nvSpPr>
        <p:spPr>
          <a:xfrm>
            <a:off x="685800" y="4802862"/>
            <a:ext cx="5181600" cy="1431107"/>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2800" b="1" kern="0" dirty="0">
                <a:solidFill>
                  <a:srgbClr val="395408"/>
                </a:solidFill>
                <a:latin typeface="Century Gothic" panose="020B0502020202020204" pitchFamily="34" charset="0"/>
              </a:rPr>
              <a:t>Obligate Indirect Life Cycle: </a:t>
            </a:r>
            <a:r>
              <a:rPr lang="en-US" altLang="en-US" sz="2800" b="1" i="1" kern="0" dirty="0">
                <a:solidFill>
                  <a:srgbClr val="395408"/>
                </a:solidFill>
                <a:latin typeface="Century Gothic" panose="020B0502020202020204" pitchFamily="34" charset="0"/>
              </a:rPr>
              <a:t>S. </a:t>
            </a:r>
            <a:r>
              <a:rPr lang="en-US" altLang="en-US" sz="2800" b="1" i="1" kern="0" dirty="0" err="1">
                <a:solidFill>
                  <a:srgbClr val="395408"/>
                </a:solidFill>
                <a:latin typeface="Century Gothic" panose="020B0502020202020204" pitchFamily="34" charset="0"/>
              </a:rPr>
              <a:t>neurona</a:t>
            </a:r>
            <a:br>
              <a:rPr lang="en-US" altLang="en-US" sz="2800" b="1" kern="0" dirty="0">
                <a:solidFill>
                  <a:srgbClr val="395408"/>
                </a:solidFill>
                <a:latin typeface="Century Gothic" panose="020B0502020202020204" pitchFamily="34" charset="0"/>
              </a:rPr>
            </a:br>
            <a:r>
              <a:rPr lang="en-US" altLang="en-US" sz="2800" kern="0" dirty="0">
                <a:solidFill>
                  <a:srgbClr val="395408"/>
                </a:solidFill>
                <a:latin typeface="Century Gothic" panose="020B0502020202020204" pitchFamily="34" charset="0"/>
              </a:rPr>
              <a:t>Sylvatic (wild animals)</a:t>
            </a:r>
          </a:p>
        </p:txBody>
      </p:sp>
      <p:sp>
        <p:nvSpPr>
          <p:cNvPr id="10" name="Rectangle 9">
            <a:extLst>
              <a:ext uri="{FF2B5EF4-FFF2-40B4-BE49-F238E27FC236}">
                <a16:creationId xmlns:a16="http://schemas.microsoft.com/office/drawing/2014/main" id="{207D1FFB-773A-48D1-A8F3-954D304C5156}"/>
              </a:ext>
            </a:extLst>
          </p:cNvPr>
          <p:cNvSpPr/>
          <p:nvPr/>
        </p:nvSpPr>
        <p:spPr>
          <a:xfrm>
            <a:off x="990600" y="3830910"/>
            <a:ext cx="3809056" cy="338554"/>
          </a:xfrm>
          <a:prstGeom prst="rect">
            <a:avLst/>
          </a:prstGeom>
        </p:spPr>
        <p:txBody>
          <a:bodyPr wrap="none">
            <a:spAutoFit/>
          </a:bodyPr>
          <a:lstStyle/>
          <a:p>
            <a:r>
              <a:rPr lang="en-US" altLang="en-US" sz="1600" dirty="0">
                <a:latin typeface="Century Gothic" panose="020B0502020202020204" pitchFamily="34" charset="0"/>
              </a:rPr>
              <a:t>FYI: these specific intermediate hosts</a:t>
            </a:r>
            <a:endParaRPr lang="en-US" sz="1600" dirty="0"/>
          </a:p>
        </p:txBody>
      </p:sp>
    </p:spTree>
    <p:extLst>
      <p:ext uri="{BB962C8B-B14F-4D97-AF65-F5344CB8AC3E}">
        <p14:creationId xmlns:p14="http://schemas.microsoft.com/office/powerpoint/2010/main" val="191520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230241"/>
            <a:ext cx="3200400" cy="1638300"/>
          </a:xfrm>
          <a:prstGeom prst="rect">
            <a:avLst/>
          </a:prstGeom>
        </p:spPr>
      </p:pic>
      <p:sp>
        <p:nvSpPr>
          <p:cNvPr id="8194" name="Rectangle 2"/>
          <p:cNvSpPr>
            <a:spLocks noGrp="1" noChangeArrowheads="1"/>
          </p:cNvSpPr>
          <p:nvPr>
            <p:ph type="title"/>
          </p:nvPr>
        </p:nvSpPr>
        <p:spPr>
          <a:xfrm>
            <a:off x="2539379" y="135249"/>
            <a:ext cx="7239000" cy="1219200"/>
          </a:xfrm>
        </p:spPr>
        <p:txBody>
          <a:bodyPr/>
          <a:lstStyle/>
          <a:p>
            <a:pPr algn="ctr"/>
            <a:r>
              <a:rPr lang="en-US" altLang="en-US" sz="4000" b="1" dirty="0">
                <a:solidFill>
                  <a:srgbClr val="395408"/>
                </a:solidFill>
                <a:latin typeface="Century Gothic" panose="020B0502020202020204" pitchFamily="34" charset="0"/>
              </a:rPr>
              <a:t>Life Cycle: </a:t>
            </a:r>
            <a:r>
              <a:rPr lang="en-US" altLang="en-US" sz="4000" b="1" i="1" dirty="0">
                <a:solidFill>
                  <a:srgbClr val="395408"/>
                </a:solidFill>
                <a:latin typeface="Century Gothic" panose="020B0502020202020204" pitchFamily="34" charset="0"/>
              </a:rPr>
              <a:t>S. </a:t>
            </a:r>
            <a:r>
              <a:rPr lang="en-US" altLang="en-US" sz="4000" b="1" i="1" dirty="0" err="1">
                <a:solidFill>
                  <a:srgbClr val="395408"/>
                </a:solidFill>
                <a:latin typeface="Century Gothic" panose="020B0502020202020204" pitchFamily="34" charset="0"/>
              </a:rPr>
              <a:t>neurona</a:t>
            </a:r>
            <a:br>
              <a:rPr lang="en-US" altLang="en-US" sz="4000" b="1" dirty="0">
                <a:solidFill>
                  <a:srgbClr val="395408"/>
                </a:solidFill>
                <a:latin typeface="Century Gothic" panose="020B0502020202020204" pitchFamily="34" charset="0"/>
              </a:rPr>
            </a:br>
            <a:r>
              <a:rPr lang="en-US" altLang="en-US" sz="4000" dirty="0">
                <a:solidFill>
                  <a:srgbClr val="395408"/>
                </a:solidFill>
                <a:latin typeface="Century Gothic" panose="020B0502020202020204" pitchFamily="34" charset="0"/>
              </a:rPr>
              <a:t>Sylvatic (wild animals)</a:t>
            </a:r>
          </a:p>
        </p:txBody>
      </p:sp>
      <p:sp>
        <p:nvSpPr>
          <p:cNvPr id="3075" name="Rectangle 3"/>
          <p:cNvSpPr>
            <a:spLocks noGrp="1" noChangeArrowheads="1"/>
          </p:cNvSpPr>
          <p:nvPr>
            <p:ph idx="1"/>
          </p:nvPr>
        </p:nvSpPr>
        <p:spPr>
          <a:xfrm>
            <a:off x="2286000" y="1676399"/>
            <a:ext cx="9906000" cy="4951359"/>
          </a:xfrm>
        </p:spPr>
        <p:txBody>
          <a:bodyPr/>
          <a:lstStyle/>
          <a:p>
            <a:pPr lvl="0">
              <a:buClrTx/>
              <a:buFont typeface="Wingdings" panose="05000000000000000000" pitchFamily="2" charset="2"/>
              <a:buChar char="§"/>
            </a:pPr>
            <a:r>
              <a:rPr lang="en-US" sz="2800" b="1" dirty="0"/>
              <a:t>Obligate Indirect Life Cycle</a:t>
            </a:r>
            <a:endParaRPr lang="en-US" sz="2800" dirty="0"/>
          </a:p>
          <a:p>
            <a:pPr lvl="1">
              <a:buClrTx/>
              <a:buFont typeface="Wingdings" panose="05000000000000000000" pitchFamily="2" charset="2"/>
              <a:buChar char="§"/>
            </a:pPr>
            <a:r>
              <a:rPr lang="en-US" sz="2400" dirty="0"/>
              <a:t>Definitive host (DH) – Opossum (North and South American)</a:t>
            </a:r>
          </a:p>
          <a:p>
            <a:pPr lvl="1">
              <a:buClrTx/>
              <a:buFont typeface="Wingdings" panose="05000000000000000000" pitchFamily="2" charset="2"/>
              <a:buChar char="§"/>
            </a:pPr>
            <a:r>
              <a:rPr lang="en-US" sz="2400" dirty="0"/>
              <a:t>Intermediate Host (IH) – other small mammals and birds</a:t>
            </a:r>
          </a:p>
          <a:p>
            <a:pPr>
              <a:buClrTx/>
              <a:buFont typeface="Wingdings" panose="05000000000000000000" pitchFamily="2" charset="2"/>
              <a:buChar char="§"/>
            </a:pPr>
            <a:r>
              <a:rPr lang="en-US" sz="2800" b="1" dirty="0"/>
              <a:t>Transmission</a:t>
            </a:r>
          </a:p>
          <a:p>
            <a:pPr lvl="1">
              <a:buClrTx/>
              <a:buFont typeface="Wingdings" panose="05000000000000000000" pitchFamily="2" charset="2"/>
              <a:buChar char="§"/>
            </a:pPr>
            <a:r>
              <a:rPr lang="en-US" sz="2400" dirty="0"/>
              <a:t>Opossum (DH) ingests </a:t>
            </a:r>
            <a:r>
              <a:rPr lang="en-US" sz="2400" dirty="0" err="1"/>
              <a:t>sarcocysts</a:t>
            </a:r>
            <a:r>
              <a:rPr lang="en-US" sz="2400" dirty="0"/>
              <a:t> in muscle of IH </a:t>
            </a:r>
            <a:r>
              <a:rPr lang="en-US" sz="2000" dirty="0"/>
              <a:t>(small animals)</a:t>
            </a:r>
          </a:p>
          <a:p>
            <a:pPr lvl="1">
              <a:buClrTx/>
              <a:buFont typeface="Wingdings" panose="05000000000000000000" pitchFamily="2" charset="2"/>
              <a:buChar char="§"/>
            </a:pPr>
            <a:r>
              <a:rPr lang="en-US" sz="2400" dirty="0"/>
              <a:t>IH ingests </a:t>
            </a:r>
            <a:r>
              <a:rPr lang="en-US" sz="2400" dirty="0" err="1"/>
              <a:t>sporocysts</a:t>
            </a:r>
            <a:r>
              <a:rPr lang="en-US" sz="2400" dirty="0"/>
              <a:t> from opossum feces</a:t>
            </a:r>
            <a:endParaRPr lang="en-US" sz="2800" dirty="0"/>
          </a:p>
          <a:p>
            <a:pPr>
              <a:buClrTx/>
              <a:buFont typeface="Wingdings" panose="05000000000000000000" pitchFamily="2" charset="2"/>
              <a:buChar char="§"/>
            </a:pPr>
            <a:r>
              <a:rPr lang="en-US" sz="2800" b="1" dirty="0"/>
              <a:t>Accidental (aberrant) host – horse ingest sporocyst from opossum feces</a:t>
            </a:r>
          </a:p>
          <a:p>
            <a:pPr lvl="1">
              <a:buClrTx/>
              <a:buFont typeface="Wingdings" panose="05000000000000000000" pitchFamily="2" charset="2"/>
              <a:buChar char="§"/>
            </a:pPr>
            <a:r>
              <a:rPr lang="en-US" sz="2400" dirty="0"/>
              <a:t>Asexual stages </a:t>
            </a:r>
            <a:r>
              <a:rPr lang="en-US" sz="2400" b="1" dirty="0"/>
              <a:t>disseminates primarily to neural tissue</a:t>
            </a:r>
          </a:p>
          <a:p>
            <a:pPr lvl="1">
              <a:buClrTx/>
              <a:buFont typeface="Wingdings" panose="05000000000000000000" pitchFamily="2" charset="2"/>
              <a:buChar char="§"/>
            </a:pPr>
            <a:r>
              <a:rPr lang="en-US" sz="2400" dirty="0"/>
              <a:t>Systemic disease</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7" y="4191000"/>
            <a:ext cx="2438276" cy="2438276"/>
          </a:xfrm>
          <a:prstGeom prst="rect">
            <a:avLst/>
          </a:prstGeom>
        </p:spPr>
      </p:pic>
    </p:spTree>
    <p:extLst>
      <p:ext uri="{BB962C8B-B14F-4D97-AF65-F5344CB8AC3E}">
        <p14:creationId xmlns:p14="http://schemas.microsoft.com/office/powerpoint/2010/main" val="22623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55825" y="304800"/>
            <a:ext cx="7832725" cy="700086"/>
          </a:xfrm>
        </p:spPr>
        <p:txBody>
          <a:bodyPr/>
          <a:lstStyle/>
          <a:p>
            <a:r>
              <a:rPr lang="en-US" altLang="en-US" b="1" dirty="0">
                <a:solidFill>
                  <a:srgbClr val="395408"/>
                </a:solidFill>
                <a:latin typeface="Century Gothic" panose="020B0502020202020204" pitchFamily="34" charset="0"/>
              </a:rPr>
              <a:t>Pathogenesis: </a:t>
            </a:r>
            <a:r>
              <a:rPr lang="en-US" altLang="en-US" b="1" i="1" dirty="0">
                <a:solidFill>
                  <a:srgbClr val="395408"/>
                </a:solidFill>
                <a:latin typeface="Century Gothic" panose="020B0502020202020204" pitchFamily="34" charset="0"/>
              </a:rPr>
              <a:t>S. </a:t>
            </a:r>
            <a:r>
              <a:rPr lang="en-US" altLang="en-US" b="1" i="1" dirty="0" err="1">
                <a:solidFill>
                  <a:srgbClr val="395408"/>
                </a:solidFill>
                <a:latin typeface="Century Gothic" panose="020B0502020202020204" pitchFamily="34" charset="0"/>
              </a:rPr>
              <a:t>neurona</a:t>
            </a:r>
            <a:endParaRPr lang="en-US" altLang="en-US" i="1" dirty="0">
              <a:solidFill>
                <a:srgbClr val="395408"/>
              </a:solidFill>
              <a:latin typeface="Century Gothic" panose="020B0502020202020204" pitchFamily="34" charset="0"/>
            </a:endParaRPr>
          </a:p>
        </p:txBody>
      </p:sp>
      <p:sp>
        <p:nvSpPr>
          <p:cNvPr id="6147" name="Rectangle 3"/>
          <p:cNvSpPr>
            <a:spLocks noGrp="1" noChangeArrowheads="1"/>
          </p:cNvSpPr>
          <p:nvPr>
            <p:ph idx="1"/>
          </p:nvPr>
        </p:nvSpPr>
        <p:spPr>
          <a:xfrm>
            <a:off x="228600" y="1219200"/>
            <a:ext cx="10820400" cy="5029200"/>
          </a:xfrm>
        </p:spPr>
        <p:txBody>
          <a:bodyPr/>
          <a:lstStyle/>
          <a:p>
            <a:pPr lvl="0">
              <a:buClrTx/>
              <a:buFont typeface="Wingdings" panose="05000000000000000000" pitchFamily="2" charset="2"/>
              <a:buChar char="§"/>
            </a:pPr>
            <a:r>
              <a:rPr lang="en-US" dirty="0"/>
              <a:t>Intestinal Phase in Opossum – no pathology.</a:t>
            </a:r>
          </a:p>
          <a:p>
            <a:pPr>
              <a:buClrTx/>
              <a:buFont typeface="Wingdings" panose="05000000000000000000" pitchFamily="2" charset="2"/>
              <a:buChar char="§"/>
            </a:pPr>
            <a:endParaRPr lang="en-US" sz="2000" dirty="0"/>
          </a:p>
          <a:p>
            <a:pPr lvl="0">
              <a:buClrTx/>
              <a:buFont typeface="Wingdings" panose="05000000000000000000" pitchFamily="2" charset="2"/>
              <a:buChar char="§"/>
            </a:pPr>
            <a:r>
              <a:rPr lang="en-US" b="1" dirty="0"/>
              <a:t>Systemic Disease in Horses</a:t>
            </a:r>
          </a:p>
          <a:p>
            <a:pPr lvl="1">
              <a:buClrTx/>
              <a:buFont typeface="Wingdings" panose="05000000000000000000" pitchFamily="2" charset="2"/>
              <a:buChar char="§"/>
            </a:pPr>
            <a:r>
              <a:rPr lang="en-US" dirty="0"/>
              <a:t>a predilection for neural tissue (neurons and leukocytes of the brain and spinal cord)</a:t>
            </a:r>
          </a:p>
          <a:p>
            <a:pPr lvl="1">
              <a:buClrTx/>
              <a:buFont typeface="Wingdings" panose="05000000000000000000" pitchFamily="2" charset="2"/>
              <a:buChar char="§"/>
            </a:pPr>
            <a:r>
              <a:rPr lang="en-US" b="1" dirty="0"/>
              <a:t>Zoites → direct destruction of host neural cells</a:t>
            </a:r>
          </a:p>
          <a:p>
            <a:pPr lvl="1">
              <a:buClrTx/>
              <a:buFont typeface="Wingdings" panose="05000000000000000000" pitchFamily="2" charset="2"/>
              <a:buChar char="§"/>
            </a:pPr>
            <a:r>
              <a:rPr lang="en-US" dirty="0"/>
              <a:t>Acute immune response / inflammation </a:t>
            </a:r>
          </a:p>
          <a:p>
            <a:pPr marL="457200" lvl="1" indent="0">
              <a:buClrTx/>
              <a:buNone/>
            </a:pPr>
            <a:endParaRPr lang="en-US" dirty="0"/>
          </a:p>
          <a:p>
            <a:pPr marL="457200" lvl="1" indent="0">
              <a:buClrTx/>
              <a:buNone/>
            </a:pPr>
            <a:r>
              <a:rPr lang="en-US" dirty="0"/>
              <a:t>FYI: other protozoa (</a:t>
            </a:r>
            <a:r>
              <a:rPr lang="en-US" i="1" dirty="0"/>
              <a:t>T. </a:t>
            </a:r>
            <a:r>
              <a:rPr lang="en-US" i="1" dirty="0" err="1"/>
              <a:t>gondii</a:t>
            </a:r>
            <a:r>
              <a:rPr lang="en-US" dirty="0"/>
              <a:t>, </a:t>
            </a:r>
            <a:r>
              <a:rPr lang="en-US" i="1" dirty="0"/>
              <a:t>N. </a:t>
            </a:r>
            <a:r>
              <a:rPr lang="en-US" i="1" dirty="0" err="1"/>
              <a:t>caninum</a:t>
            </a:r>
            <a:r>
              <a:rPr lang="en-US" i="1" dirty="0"/>
              <a:t>, </a:t>
            </a:r>
            <a:r>
              <a:rPr lang="en-US" dirty="0"/>
              <a:t>others may cause EPM-like symptoms in horses)</a:t>
            </a:r>
          </a:p>
        </p:txBody>
      </p:sp>
    </p:spTree>
    <p:extLst>
      <p:ext uri="{BB962C8B-B14F-4D97-AF65-F5344CB8AC3E}">
        <p14:creationId xmlns:p14="http://schemas.microsoft.com/office/powerpoint/2010/main" val="19369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mmal, close, horse&#10;&#10;Description automatically generated">
            <a:extLst>
              <a:ext uri="{FF2B5EF4-FFF2-40B4-BE49-F238E27FC236}">
                <a16:creationId xmlns:a16="http://schemas.microsoft.com/office/drawing/2014/main" id="{554524FD-4CD2-449A-A8A4-147F4B4358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34711" y="325779"/>
            <a:ext cx="2876551" cy="4398621"/>
          </a:xfrm>
          <a:prstGeom prst="rect">
            <a:avLst/>
          </a:prstGeom>
        </p:spPr>
      </p:pic>
      <p:sp>
        <p:nvSpPr>
          <p:cNvPr id="4" name="Rectangle 3">
            <a:extLst>
              <a:ext uri="{FF2B5EF4-FFF2-40B4-BE49-F238E27FC236}">
                <a16:creationId xmlns:a16="http://schemas.microsoft.com/office/drawing/2014/main" id="{FC417650-D180-4F0D-9E25-B968D5D1197E}"/>
              </a:ext>
            </a:extLst>
          </p:cNvPr>
          <p:cNvSpPr/>
          <p:nvPr/>
        </p:nvSpPr>
        <p:spPr>
          <a:xfrm>
            <a:off x="0" y="10211"/>
            <a:ext cx="2023311" cy="707886"/>
          </a:xfrm>
          <a:prstGeom prst="rect">
            <a:avLst/>
          </a:prstGeom>
        </p:spPr>
        <p:txBody>
          <a:bodyPr wrap="none">
            <a:spAutoFit/>
          </a:bodyPr>
          <a:lstStyle/>
          <a:p>
            <a:r>
              <a:rPr lang="en-US" sz="4000" b="1" dirty="0">
                <a:solidFill>
                  <a:srgbClr val="395408"/>
                </a:solidFill>
                <a:latin typeface="+mn-lt"/>
              </a:rPr>
              <a:t>“Dusty”</a:t>
            </a:r>
            <a:endParaRPr lang="en-US" sz="4000" dirty="0">
              <a:solidFill>
                <a:srgbClr val="395408"/>
              </a:solidFill>
              <a:latin typeface="+mn-lt"/>
            </a:endParaRPr>
          </a:p>
        </p:txBody>
      </p:sp>
      <p:sp>
        <p:nvSpPr>
          <p:cNvPr id="5" name="Rectangle 4">
            <a:extLst>
              <a:ext uri="{FF2B5EF4-FFF2-40B4-BE49-F238E27FC236}">
                <a16:creationId xmlns:a16="http://schemas.microsoft.com/office/drawing/2014/main" id="{40B53AB7-5968-4E66-AC16-85B11D0CE6F9}"/>
              </a:ext>
            </a:extLst>
          </p:cNvPr>
          <p:cNvSpPr/>
          <p:nvPr/>
        </p:nvSpPr>
        <p:spPr>
          <a:xfrm>
            <a:off x="140938" y="718097"/>
            <a:ext cx="5726462" cy="6555641"/>
          </a:xfrm>
          <a:prstGeom prst="rect">
            <a:avLst/>
          </a:prstGeom>
        </p:spPr>
        <p:txBody>
          <a:bodyPr wrap="square">
            <a:spAutoFit/>
          </a:bodyPr>
          <a:lstStyle/>
          <a:p>
            <a:r>
              <a:rPr lang="en-US" sz="2800" dirty="0">
                <a:latin typeface="+mn-lt"/>
              </a:rPr>
              <a:t>15-year-old Quarter horse gelding</a:t>
            </a:r>
          </a:p>
          <a:p>
            <a:endParaRPr lang="en-US" sz="2800" dirty="0">
              <a:latin typeface="+mn-lt"/>
            </a:endParaRPr>
          </a:p>
          <a:p>
            <a:r>
              <a:rPr lang="en-US" sz="2800" dirty="0">
                <a:latin typeface="+mn-lt"/>
              </a:rPr>
              <a:t>Purchased 6 </a:t>
            </a:r>
            <a:r>
              <a:rPr lang="en-US" sz="2800" dirty="0" err="1">
                <a:latin typeface="+mn-lt"/>
              </a:rPr>
              <a:t>mo</a:t>
            </a:r>
            <a:r>
              <a:rPr lang="en-US" sz="2800" dirty="0">
                <a:latin typeface="+mn-lt"/>
              </a:rPr>
              <a:t> prior to presentation.</a:t>
            </a:r>
          </a:p>
          <a:p>
            <a:endParaRPr lang="en-US" sz="2800" dirty="0">
              <a:latin typeface="+mn-lt"/>
            </a:endParaRPr>
          </a:p>
          <a:p>
            <a:r>
              <a:rPr lang="en-US" sz="2800" dirty="0">
                <a:latin typeface="+mn-lt"/>
              </a:rPr>
              <a:t>Occasionally tripping but worsened the week prior to presentation; droopy lip</a:t>
            </a:r>
          </a:p>
          <a:p>
            <a:endParaRPr lang="en-US" sz="2800" dirty="0">
              <a:latin typeface="+mn-lt"/>
            </a:endParaRPr>
          </a:p>
          <a:p>
            <a:r>
              <a:rPr lang="en-US" sz="2800" dirty="0" err="1">
                <a:latin typeface="+mn-lt"/>
              </a:rPr>
              <a:t>rDVM</a:t>
            </a:r>
            <a:r>
              <a:rPr lang="en-US" sz="2800" dirty="0">
                <a:latin typeface="+mn-lt"/>
              </a:rPr>
              <a:t> performed EPM serology titers which were negative</a:t>
            </a:r>
          </a:p>
          <a:p>
            <a:endParaRPr lang="en-US" sz="2800" dirty="0"/>
          </a:p>
          <a:p>
            <a:r>
              <a:rPr lang="en-US" sz="2800" dirty="0">
                <a:latin typeface="+mn-lt"/>
              </a:rPr>
              <a:t>Presented for neuro evaluation</a:t>
            </a:r>
          </a:p>
          <a:p>
            <a:endParaRPr lang="en-US" sz="2800" dirty="0">
              <a:latin typeface="+mn-lt"/>
            </a:endParaRPr>
          </a:p>
        </p:txBody>
      </p:sp>
      <p:pic>
        <p:nvPicPr>
          <p:cNvPr id="7" name="Picture 6" descr="A picture containing wall, insect&#10;&#10;Description automatically generated">
            <a:extLst>
              <a:ext uri="{FF2B5EF4-FFF2-40B4-BE49-F238E27FC236}">
                <a16:creationId xmlns:a16="http://schemas.microsoft.com/office/drawing/2014/main" id="{5D3B53E8-6F61-4480-8403-55380F9B06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326989" y="1620416"/>
            <a:ext cx="5927923" cy="3327225"/>
          </a:xfrm>
          <a:prstGeom prst="rect">
            <a:avLst/>
          </a:prstGeom>
        </p:spPr>
      </p:pic>
      <p:sp>
        <p:nvSpPr>
          <p:cNvPr id="8" name="TextBox 7">
            <a:extLst>
              <a:ext uri="{FF2B5EF4-FFF2-40B4-BE49-F238E27FC236}">
                <a16:creationId xmlns:a16="http://schemas.microsoft.com/office/drawing/2014/main" id="{AF5E0450-CF32-49C2-B43C-2B617D601A11}"/>
              </a:ext>
            </a:extLst>
          </p:cNvPr>
          <p:cNvSpPr txBox="1"/>
          <p:nvPr/>
        </p:nvSpPr>
        <p:spPr>
          <a:xfrm>
            <a:off x="8818961" y="6565851"/>
            <a:ext cx="3373039" cy="307777"/>
          </a:xfrm>
          <a:prstGeom prst="rect">
            <a:avLst/>
          </a:prstGeom>
          <a:noFill/>
        </p:spPr>
        <p:txBody>
          <a:bodyPr wrap="none" rtlCol="0">
            <a:spAutoFit/>
          </a:bodyPr>
          <a:lstStyle/>
          <a:p>
            <a:r>
              <a:rPr lang="en-US" sz="1400" dirty="0">
                <a:latin typeface="+mn-lt"/>
              </a:rPr>
              <a:t>Credit: Dr. Kimberly Young –NC State</a:t>
            </a:r>
          </a:p>
        </p:txBody>
      </p:sp>
    </p:spTree>
    <p:extLst>
      <p:ext uri="{BB962C8B-B14F-4D97-AF65-F5344CB8AC3E}">
        <p14:creationId xmlns:p14="http://schemas.microsoft.com/office/powerpoint/2010/main" val="8396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17650-D180-4F0D-9E25-B968D5D1197E}"/>
              </a:ext>
            </a:extLst>
          </p:cNvPr>
          <p:cNvSpPr/>
          <p:nvPr/>
        </p:nvSpPr>
        <p:spPr>
          <a:xfrm>
            <a:off x="228600" y="304800"/>
            <a:ext cx="2023311" cy="707886"/>
          </a:xfrm>
          <a:prstGeom prst="rect">
            <a:avLst/>
          </a:prstGeom>
        </p:spPr>
        <p:txBody>
          <a:bodyPr wrap="none">
            <a:spAutoFit/>
          </a:bodyPr>
          <a:lstStyle/>
          <a:p>
            <a:r>
              <a:rPr lang="en-US" sz="4000" b="1" dirty="0">
                <a:solidFill>
                  <a:srgbClr val="395408"/>
                </a:solidFill>
                <a:latin typeface="+mn-lt"/>
              </a:rPr>
              <a:t>“Dusty”</a:t>
            </a:r>
            <a:endParaRPr lang="en-US" sz="4000" dirty="0">
              <a:solidFill>
                <a:srgbClr val="395408"/>
              </a:solidFill>
              <a:latin typeface="+mn-lt"/>
            </a:endParaRPr>
          </a:p>
        </p:txBody>
      </p:sp>
      <p:sp>
        <p:nvSpPr>
          <p:cNvPr id="5" name="Rectangle 4">
            <a:extLst>
              <a:ext uri="{FF2B5EF4-FFF2-40B4-BE49-F238E27FC236}">
                <a16:creationId xmlns:a16="http://schemas.microsoft.com/office/drawing/2014/main" id="{40B53AB7-5968-4E66-AC16-85B11D0CE6F9}"/>
              </a:ext>
            </a:extLst>
          </p:cNvPr>
          <p:cNvSpPr/>
          <p:nvPr/>
        </p:nvSpPr>
        <p:spPr>
          <a:xfrm>
            <a:off x="228600" y="1012686"/>
            <a:ext cx="11506200" cy="4893647"/>
          </a:xfrm>
          <a:prstGeom prst="rect">
            <a:avLst/>
          </a:prstGeom>
        </p:spPr>
        <p:txBody>
          <a:bodyPr wrap="square">
            <a:spAutoFit/>
          </a:bodyPr>
          <a:lstStyle/>
          <a:p>
            <a:r>
              <a:rPr lang="en-US" u="sng" dirty="0">
                <a:latin typeface="+mn-lt"/>
              </a:rPr>
              <a:t>Physical Examination</a:t>
            </a:r>
          </a:p>
          <a:p>
            <a:r>
              <a:rPr lang="en-US" dirty="0">
                <a:latin typeface="+mn-lt"/>
              </a:rPr>
              <a:t>Vitals WNL, Tº100</a:t>
            </a:r>
          </a:p>
          <a:p>
            <a:r>
              <a:rPr lang="en-US" dirty="0">
                <a:latin typeface="+mn-lt"/>
              </a:rPr>
              <a:t>Mild corneal ulcer OS </a:t>
            </a:r>
            <a:r>
              <a:rPr lang="en-US" sz="1800" dirty="0">
                <a:latin typeface="+mn-lt"/>
              </a:rPr>
              <a:t>(left)</a:t>
            </a:r>
          </a:p>
          <a:p>
            <a:endParaRPr lang="en-US" dirty="0">
              <a:latin typeface="+mn-lt"/>
            </a:endParaRPr>
          </a:p>
          <a:p>
            <a:r>
              <a:rPr lang="en-US" u="sng" dirty="0">
                <a:latin typeface="+mn-lt"/>
              </a:rPr>
              <a:t>Neurological and Gait Exam </a:t>
            </a:r>
          </a:p>
          <a:p>
            <a:r>
              <a:rPr lang="en-US" dirty="0">
                <a:latin typeface="+mn-lt"/>
              </a:rPr>
              <a:t>Facial nerve paralysis</a:t>
            </a:r>
          </a:p>
          <a:p>
            <a:r>
              <a:rPr lang="en-US" dirty="0">
                <a:latin typeface="+mn-lt"/>
              </a:rPr>
              <a:t>Ataxic all 4 limbs</a:t>
            </a:r>
          </a:p>
          <a:p>
            <a:r>
              <a:rPr lang="en-US" dirty="0">
                <a:latin typeface="+mn-lt"/>
              </a:rPr>
              <a:t>CP deficits</a:t>
            </a:r>
          </a:p>
          <a:p>
            <a:r>
              <a:rPr lang="en-US" dirty="0">
                <a:latin typeface="+mn-lt"/>
              </a:rPr>
              <a:t>Hypermetria forelimbs</a:t>
            </a:r>
          </a:p>
          <a:p>
            <a:r>
              <a:rPr lang="en-US" dirty="0">
                <a:latin typeface="+mn-lt"/>
              </a:rPr>
              <a:t>Toe drag left hind/fore</a:t>
            </a:r>
          </a:p>
          <a:p>
            <a:r>
              <a:rPr lang="en-US" dirty="0">
                <a:latin typeface="+mn-lt"/>
              </a:rPr>
              <a:t>Backing instability</a:t>
            </a:r>
          </a:p>
          <a:p>
            <a:endParaRPr lang="en-US" dirty="0">
              <a:latin typeface="+mn-lt"/>
            </a:endParaRPr>
          </a:p>
          <a:p>
            <a:r>
              <a:rPr lang="en-US" dirty="0">
                <a:latin typeface="+mn-lt"/>
              </a:rPr>
              <a:t>Neuro Grade 3-4 out of 5</a:t>
            </a:r>
          </a:p>
        </p:txBody>
      </p:sp>
      <p:sp>
        <p:nvSpPr>
          <p:cNvPr id="8" name="TextBox 7">
            <a:extLst>
              <a:ext uri="{FF2B5EF4-FFF2-40B4-BE49-F238E27FC236}">
                <a16:creationId xmlns:a16="http://schemas.microsoft.com/office/drawing/2014/main" id="{5C5A71CA-5B11-45BE-A282-6B10F66C5D0E}"/>
              </a:ext>
            </a:extLst>
          </p:cNvPr>
          <p:cNvSpPr txBox="1"/>
          <p:nvPr/>
        </p:nvSpPr>
        <p:spPr>
          <a:xfrm>
            <a:off x="228600" y="6019800"/>
            <a:ext cx="11506200" cy="707886"/>
          </a:xfrm>
          <a:prstGeom prst="rect">
            <a:avLst/>
          </a:prstGeom>
          <a:noFill/>
        </p:spPr>
        <p:txBody>
          <a:bodyPr wrap="square">
            <a:spAutoFit/>
          </a:bodyPr>
          <a:lstStyle/>
          <a:p>
            <a:r>
              <a:rPr lang="en-US" sz="2000" dirty="0">
                <a:latin typeface="+mn-lt"/>
              </a:rPr>
              <a:t>EPM horses are usually afebrile, nonpainful, rarely have mentation changes, bloodwork usually normal.</a:t>
            </a:r>
          </a:p>
        </p:txBody>
      </p:sp>
      <p:pic>
        <p:nvPicPr>
          <p:cNvPr id="6" name="IMG_0319_HEVC">
            <a:hlinkClick r:id="" action="ppaction://media"/>
            <a:extLst>
              <a:ext uri="{FF2B5EF4-FFF2-40B4-BE49-F238E27FC236}">
                <a16:creationId xmlns:a16="http://schemas.microsoft.com/office/drawing/2014/main" id="{2D3C3814-79B0-40E3-9C46-C30C5577AAD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14606" y="0"/>
            <a:ext cx="3172594" cy="5598695"/>
          </a:xfrm>
          <a:prstGeom prst="rect">
            <a:avLst/>
          </a:prstGeom>
        </p:spPr>
      </p:pic>
      <p:pic>
        <p:nvPicPr>
          <p:cNvPr id="9" name="IMG_0318_HEVC">
            <a:hlinkClick r:id="" action="ppaction://media"/>
            <a:extLst>
              <a:ext uri="{FF2B5EF4-FFF2-40B4-BE49-F238E27FC236}">
                <a16:creationId xmlns:a16="http://schemas.microsoft.com/office/drawing/2014/main" id="{579D12D1-DA91-4C3F-AC20-6AB1E8F2640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334000" y="-36616"/>
            <a:ext cx="3172593" cy="5598694"/>
          </a:xfrm>
          <a:prstGeom prst="rect">
            <a:avLst/>
          </a:prstGeom>
        </p:spPr>
      </p:pic>
    </p:spTree>
    <p:extLst>
      <p:ext uri="{BB962C8B-B14F-4D97-AF65-F5344CB8AC3E}">
        <p14:creationId xmlns:p14="http://schemas.microsoft.com/office/powerpoint/2010/main" val="296731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43"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fill="hold" display="0">
                  <p:stCondLst>
                    <p:cond delay="indefinite"/>
                  </p:stCondLst>
                </p:cTn>
                <p:tgtEl>
                  <p:spTgt spid="9"/>
                </p:tgtEl>
              </p:cMediaNode>
            </p:vide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592F43-A723-415B-9A62-1B9100534070}"/>
              </a:ext>
            </a:extLst>
          </p:cNvPr>
          <p:cNvSpPr/>
          <p:nvPr/>
        </p:nvSpPr>
        <p:spPr>
          <a:xfrm>
            <a:off x="609600" y="2743200"/>
            <a:ext cx="10972800" cy="3108543"/>
          </a:xfrm>
          <a:prstGeom prst="rect">
            <a:avLst/>
          </a:prstGeom>
        </p:spPr>
        <p:txBody>
          <a:bodyPr wrap="square">
            <a:spAutoFit/>
          </a:bodyPr>
          <a:lstStyle/>
          <a:p>
            <a:pPr>
              <a:buFont typeface="+mj-lt"/>
              <a:buAutoNum type="arabicPeriod"/>
            </a:pPr>
            <a:r>
              <a:rPr lang="en-US" sz="2800" b="1" dirty="0">
                <a:solidFill>
                  <a:srgbClr val="395408"/>
                </a:solidFill>
                <a:latin typeface="+mn-lt"/>
              </a:rPr>
              <a:t>Asymmetry</a:t>
            </a:r>
            <a:r>
              <a:rPr lang="en-US" sz="2800" b="1" dirty="0">
                <a:latin typeface="+mn-lt"/>
              </a:rPr>
              <a:t> </a:t>
            </a:r>
            <a:r>
              <a:rPr lang="en-US" sz="2800" dirty="0">
                <a:latin typeface="+mn-lt"/>
              </a:rPr>
              <a:t>= a symptom that is worse on one side of the body than on the opposite side (commonly seen in muscle development).</a:t>
            </a:r>
          </a:p>
          <a:p>
            <a:pPr>
              <a:buFont typeface="+mj-lt"/>
              <a:buAutoNum type="arabicPeriod"/>
            </a:pPr>
            <a:endParaRPr lang="en-US" sz="2800" dirty="0">
              <a:solidFill>
                <a:srgbClr val="666666"/>
              </a:solidFill>
              <a:latin typeface="+mn-lt"/>
            </a:endParaRPr>
          </a:p>
          <a:p>
            <a:pPr>
              <a:buFont typeface="+mj-lt"/>
              <a:buAutoNum type="arabicPeriod"/>
            </a:pPr>
            <a:r>
              <a:rPr lang="en-US" sz="2800" b="1" dirty="0">
                <a:solidFill>
                  <a:srgbClr val="395408"/>
                </a:solidFill>
                <a:latin typeface="+mn-lt"/>
              </a:rPr>
              <a:t>Ataxia</a:t>
            </a:r>
            <a:r>
              <a:rPr lang="en-US" sz="2800" b="1" dirty="0">
                <a:solidFill>
                  <a:srgbClr val="666666"/>
                </a:solidFill>
                <a:latin typeface="+mn-lt"/>
              </a:rPr>
              <a:t> </a:t>
            </a:r>
            <a:r>
              <a:rPr lang="en-US" sz="2800" b="1" dirty="0">
                <a:latin typeface="+mn-lt"/>
              </a:rPr>
              <a:t>= </a:t>
            </a:r>
            <a:r>
              <a:rPr lang="en-US" sz="2800" dirty="0">
                <a:latin typeface="+mn-lt"/>
              </a:rPr>
              <a:t>inability to coordinate movement.</a:t>
            </a:r>
          </a:p>
          <a:p>
            <a:pPr>
              <a:buFont typeface="+mj-lt"/>
              <a:buAutoNum type="arabicPeriod"/>
            </a:pPr>
            <a:endParaRPr lang="en-US" sz="2800" dirty="0">
              <a:solidFill>
                <a:srgbClr val="395408"/>
              </a:solidFill>
              <a:latin typeface="+mn-lt"/>
            </a:endParaRPr>
          </a:p>
          <a:p>
            <a:pPr>
              <a:buFont typeface="+mj-lt"/>
              <a:buAutoNum type="arabicPeriod"/>
            </a:pPr>
            <a:r>
              <a:rPr lang="en-US" sz="2800" b="1" dirty="0">
                <a:solidFill>
                  <a:srgbClr val="395408"/>
                </a:solidFill>
                <a:latin typeface="+mn-lt"/>
              </a:rPr>
              <a:t>Atrophy</a:t>
            </a:r>
            <a:r>
              <a:rPr lang="en-US" sz="2800" b="1" dirty="0">
                <a:latin typeface="+mn-lt"/>
              </a:rPr>
              <a:t> = </a:t>
            </a:r>
            <a:r>
              <a:rPr lang="en-US" sz="2800" dirty="0">
                <a:latin typeface="+mn-lt"/>
              </a:rPr>
              <a:t>muscle deterioration</a:t>
            </a:r>
            <a:endParaRPr lang="en-US" sz="2800" b="0" i="0" dirty="0">
              <a:effectLst/>
              <a:latin typeface="+mn-lt"/>
            </a:endParaRPr>
          </a:p>
        </p:txBody>
      </p:sp>
      <p:sp>
        <p:nvSpPr>
          <p:cNvPr id="3" name="Rectangle 2">
            <a:extLst>
              <a:ext uri="{FF2B5EF4-FFF2-40B4-BE49-F238E27FC236}">
                <a16:creationId xmlns:a16="http://schemas.microsoft.com/office/drawing/2014/main" id="{8EED6784-3041-4392-9B15-4200D23FC0DE}"/>
              </a:ext>
            </a:extLst>
          </p:cNvPr>
          <p:cNvSpPr txBox="1">
            <a:spLocks noChangeArrowheads="1"/>
          </p:cNvSpPr>
          <p:nvPr/>
        </p:nvSpPr>
        <p:spPr>
          <a:xfrm>
            <a:off x="822324" y="277783"/>
            <a:ext cx="10547349" cy="1035843"/>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200" b="1" kern="0" dirty="0">
                <a:solidFill>
                  <a:srgbClr val="395408"/>
                </a:solidFill>
                <a:latin typeface="Century Gothic" panose="020B0502020202020204" pitchFamily="34" charset="0"/>
              </a:rPr>
              <a:t>Clinical Disease: </a:t>
            </a:r>
            <a:r>
              <a:rPr lang="en-US" altLang="en-US" sz="3200" b="1" i="1" kern="0" dirty="0">
                <a:solidFill>
                  <a:srgbClr val="395408"/>
                </a:solidFill>
                <a:latin typeface="Century Gothic" panose="020B0502020202020204" pitchFamily="34" charset="0"/>
              </a:rPr>
              <a:t>S. </a:t>
            </a:r>
            <a:r>
              <a:rPr lang="en-US" altLang="en-US" sz="3200" b="1" i="1" kern="0" dirty="0" err="1">
                <a:solidFill>
                  <a:srgbClr val="395408"/>
                </a:solidFill>
                <a:latin typeface="Century Gothic" panose="020B0502020202020204" pitchFamily="34" charset="0"/>
              </a:rPr>
              <a:t>neurona</a:t>
            </a:r>
            <a:r>
              <a:rPr lang="en-US" altLang="en-US" sz="3200" b="1" i="1" kern="0" dirty="0">
                <a:solidFill>
                  <a:srgbClr val="395408"/>
                </a:solidFill>
                <a:latin typeface="Century Gothic" panose="020B0502020202020204" pitchFamily="34" charset="0"/>
              </a:rPr>
              <a:t> </a:t>
            </a:r>
            <a:br>
              <a:rPr lang="en-US" altLang="en-US" sz="3200" kern="0" dirty="0">
                <a:solidFill>
                  <a:srgbClr val="395408"/>
                </a:solidFill>
                <a:latin typeface="Century Gothic" panose="020B0502020202020204" pitchFamily="34" charset="0"/>
              </a:rPr>
            </a:br>
            <a:r>
              <a:rPr lang="en-US" altLang="en-US" sz="3200" kern="0" dirty="0">
                <a:solidFill>
                  <a:srgbClr val="395408"/>
                </a:solidFill>
                <a:latin typeface="Century Gothic" panose="020B0502020202020204" pitchFamily="34" charset="0"/>
              </a:rPr>
              <a:t>Equine Protozoal </a:t>
            </a:r>
            <a:r>
              <a:rPr lang="en-US" altLang="en-US" sz="3200" kern="0" dirty="0" err="1">
                <a:solidFill>
                  <a:srgbClr val="395408"/>
                </a:solidFill>
                <a:latin typeface="Century Gothic" panose="020B0502020202020204" pitchFamily="34" charset="0"/>
              </a:rPr>
              <a:t>Myeloencephalitis</a:t>
            </a:r>
            <a:r>
              <a:rPr lang="en-US" altLang="en-US" sz="3200" kern="0" dirty="0">
                <a:solidFill>
                  <a:srgbClr val="395408"/>
                </a:solidFill>
                <a:latin typeface="Century Gothic" panose="020B0502020202020204" pitchFamily="34" charset="0"/>
              </a:rPr>
              <a:t> (EPM)</a:t>
            </a:r>
          </a:p>
        </p:txBody>
      </p:sp>
      <p:sp>
        <p:nvSpPr>
          <p:cNvPr id="6" name="Rectangle 5">
            <a:extLst>
              <a:ext uri="{FF2B5EF4-FFF2-40B4-BE49-F238E27FC236}">
                <a16:creationId xmlns:a16="http://schemas.microsoft.com/office/drawing/2014/main" id="{FAB62183-98D7-4504-8814-86099BFBD398}"/>
              </a:ext>
            </a:extLst>
          </p:cNvPr>
          <p:cNvSpPr/>
          <p:nvPr/>
        </p:nvSpPr>
        <p:spPr>
          <a:xfrm>
            <a:off x="1430299" y="1554189"/>
            <a:ext cx="9331401" cy="707886"/>
          </a:xfrm>
          <a:prstGeom prst="rect">
            <a:avLst/>
          </a:prstGeom>
        </p:spPr>
        <p:txBody>
          <a:bodyPr wrap="none">
            <a:spAutoFit/>
          </a:bodyPr>
          <a:lstStyle/>
          <a:p>
            <a:r>
              <a:rPr lang="en-US" sz="4000" b="1" i="1" dirty="0">
                <a:solidFill>
                  <a:srgbClr val="395408"/>
                </a:solidFill>
                <a:latin typeface="+mn-lt"/>
              </a:rPr>
              <a:t>3A’s Ataxia, Asymmetry and Atrophy</a:t>
            </a:r>
            <a:endParaRPr lang="en-US" sz="4000" dirty="0">
              <a:solidFill>
                <a:srgbClr val="395408"/>
              </a:solidFill>
              <a:latin typeface="+mn-lt"/>
            </a:endParaRPr>
          </a:p>
        </p:txBody>
      </p:sp>
    </p:spTree>
    <p:extLst>
      <p:ext uri="{BB962C8B-B14F-4D97-AF65-F5344CB8AC3E}">
        <p14:creationId xmlns:p14="http://schemas.microsoft.com/office/powerpoint/2010/main" val="3173004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3524" y="45594"/>
            <a:ext cx="4714111" cy="6547972"/>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7635" y="3828911"/>
            <a:ext cx="4797287" cy="2788663"/>
          </a:xfrm>
          <a:prstGeom prst="rect">
            <a:avLst/>
          </a:prstGeom>
        </p:spPr>
      </p:pic>
      <p:pic>
        <p:nvPicPr>
          <p:cNvPr id="7" name="Picture 6">
            <a:extLst>
              <a:ext uri="{FF2B5EF4-FFF2-40B4-BE49-F238E27FC236}">
                <a16:creationId xmlns:a16="http://schemas.microsoft.com/office/drawing/2014/main" id="{433C4C15-FC21-4830-A321-BBCBB94C44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7635" y="133129"/>
            <a:ext cx="4800600" cy="3594155"/>
          </a:xfrm>
          <a:prstGeom prst="rect">
            <a:avLst/>
          </a:prstGeom>
        </p:spPr>
      </p:pic>
      <p:sp>
        <p:nvSpPr>
          <p:cNvPr id="5" name="TextBox 4"/>
          <p:cNvSpPr txBox="1"/>
          <p:nvPr/>
        </p:nvSpPr>
        <p:spPr>
          <a:xfrm>
            <a:off x="132873" y="133129"/>
            <a:ext cx="2534127" cy="3046988"/>
          </a:xfrm>
          <a:prstGeom prst="rect">
            <a:avLst/>
          </a:prstGeom>
          <a:solidFill>
            <a:schemeClr val="bg1"/>
          </a:solidFill>
          <a:ln>
            <a:solidFill>
              <a:schemeClr val="tx1"/>
            </a:solidFill>
          </a:ln>
        </p:spPr>
        <p:txBody>
          <a:bodyPr wrap="square" rtlCol="0">
            <a:spAutoFit/>
          </a:bodyPr>
          <a:lstStyle/>
          <a:p>
            <a:pPr algn="ctr"/>
            <a:r>
              <a:rPr lang="en-US" sz="3200" i="1" dirty="0">
                <a:solidFill>
                  <a:srgbClr val="395408"/>
                </a:solidFill>
                <a:latin typeface="+mn-lt"/>
              </a:rPr>
              <a:t>S. </a:t>
            </a:r>
            <a:r>
              <a:rPr lang="en-US" sz="3200" i="1" dirty="0" err="1">
                <a:solidFill>
                  <a:srgbClr val="395408"/>
                </a:solidFill>
                <a:latin typeface="+mn-lt"/>
              </a:rPr>
              <a:t>neurona</a:t>
            </a:r>
            <a:endParaRPr lang="en-US" sz="3200" i="1" dirty="0">
              <a:solidFill>
                <a:srgbClr val="395408"/>
              </a:solidFill>
              <a:latin typeface="+mn-lt"/>
            </a:endParaRPr>
          </a:p>
          <a:p>
            <a:pPr algn="ctr"/>
            <a:r>
              <a:rPr lang="en-US" sz="3200" dirty="0">
                <a:solidFill>
                  <a:srgbClr val="395408"/>
                </a:solidFill>
                <a:latin typeface="+mn-lt"/>
              </a:rPr>
              <a:t>EPM</a:t>
            </a:r>
          </a:p>
          <a:p>
            <a:pPr algn="ctr"/>
            <a:r>
              <a:rPr lang="en-US" sz="3200" dirty="0">
                <a:solidFill>
                  <a:srgbClr val="395408"/>
                </a:solidFill>
                <a:latin typeface="+mn-lt"/>
              </a:rPr>
              <a:t>muscle</a:t>
            </a:r>
            <a:r>
              <a:rPr lang="en-US" sz="3200" b="1" dirty="0">
                <a:solidFill>
                  <a:srgbClr val="395408"/>
                </a:solidFill>
                <a:latin typeface="+mn-lt"/>
              </a:rPr>
              <a:t> Atrophy </a:t>
            </a:r>
          </a:p>
          <a:p>
            <a:pPr algn="ctr"/>
            <a:r>
              <a:rPr lang="en-US" sz="3200" dirty="0">
                <a:solidFill>
                  <a:srgbClr val="395408"/>
                </a:solidFill>
                <a:latin typeface="+mn-lt"/>
              </a:rPr>
              <a:t>and</a:t>
            </a:r>
            <a:r>
              <a:rPr lang="en-US" sz="3200" b="1" dirty="0">
                <a:solidFill>
                  <a:srgbClr val="395408"/>
                </a:solidFill>
                <a:latin typeface="+mn-lt"/>
              </a:rPr>
              <a:t> Asymmetry</a:t>
            </a:r>
          </a:p>
        </p:txBody>
      </p:sp>
    </p:spTree>
    <p:extLst>
      <p:ext uri="{BB962C8B-B14F-4D97-AF65-F5344CB8AC3E}">
        <p14:creationId xmlns:p14="http://schemas.microsoft.com/office/powerpoint/2010/main" val="3447873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0" y="1650035"/>
            <a:ext cx="5105400" cy="39416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582" y="1645862"/>
            <a:ext cx="5372353" cy="3863812"/>
          </a:xfrm>
          <a:prstGeom prst="rect">
            <a:avLst/>
          </a:prstGeom>
        </p:spPr>
      </p:pic>
      <p:sp>
        <p:nvSpPr>
          <p:cNvPr id="8" name="TextBox 7"/>
          <p:cNvSpPr txBox="1"/>
          <p:nvPr/>
        </p:nvSpPr>
        <p:spPr>
          <a:xfrm>
            <a:off x="1143000" y="5651277"/>
            <a:ext cx="4136069" cy="400110"/>
          </a:xfrm>
          <a:prstGeom prst="rect">
            <a:avLst/>
          </a:prstGeom>
          <a:noFill/>
        </p:spPr>
        <p:txBody>
          <a:bodyPr wrap="none" rtlCol="0">
            <a:spAutoFit/>
          </a:bodyPr>
          <a:lstStyle/>
          <a:p>
            <a:r>
              <a:rPr lang="en-US" sz="1000" u="sng" dirty="0">
                <a:hlinkClick r:id="rId4"/>
              </a:rPr>
              <a:t>http://www.sciencedirect.com/science/article/pii/S0304401700003848#FIG2</a:t>
            </a:r>
            <a:endParaRPr lang="en-US" sz="1000" dirty="0"/>
          </a:p>
          <a:p>
            <a:endParaRPr lang="en-US" sz="1000" dirty="0"/>
          </a:p>
        </p:txBody>
      </p:sp>
      <p:sp>
        <p:nvSpPr>
          <p:cNvPr id="5" name="TextBox 4"/>
          <p:cNvSpPr txBox="1"/>
          <p:nvPr/>
        </p:nvSpPr>
        <p:spPr>
          <a:xfrm>
            <a:off x="2590800" y="148194"/>
            <a:ext cx="6742551" cy="1323439"/>
          </a:xfrm>
          <a:prstGeom prst="rect">
            <a:avLst/>
          </a:prstGeom>
          <a:noFill/>
        </p:spPr>
        <p:txBody>
          <a:bodyPr wrap="none" rtlCol="0">
            <a:spAutoFit/>
          </a:bodyPr>
          <a:lstStyle/>
          <a:p>
            <a:pPr algn="ctr"/>
            <a:r>
              <a:rPr lang="en-US" sz="4000" i="1" dirty="0" err="1">
                <a:solidFill>
                  <a:srgbClr val="395408"/>
                </a:solidFill>
                <a:latin typeface="+mn-lt"/>
              </a:rPr>
              <a:t>Sarcocystis</a:t>
            </a:r>
            <a:r>
              <a:rPr lang="en-US" sz="4000" i="1" dirty="0">
                <a:solidFill>
                  <a:srgbClr val="395408"/>
                </a:solidFill>
                <a:latin typeface="+mn-lt"/>
              </a:rPr>
              <a:t> </a:t>
            </a:r>
            <a:r>
              <a:rPr lang="en-US" sz="4000" i="1" dirty="0" err="1">
                <a:solidFill>
                  <a:srgbClr val="395408"/>
                </a:solidFill>
                <a:latin typeface="+mn-lt"/>
              </a:rPr>
              <a:t>neurona</a:t>
            </a:r>
            <a:r>
              <a:rPr lang="en-US" sz="4000" i="1" dirty="0">
                <a:solidFill>
                  <a:srgbClr val="395408"/>
                </a:solidFill>
                <a:latin typeface="+mn-lt"/>
              </a:rPr>
              <a:t> </a:t>
            </a:r>
            <a:r>
              <a:rPr lang="en-US" sz="4000" dirty="0">
                <a:solidFill>
                  <a:srgbClr val="395408"/>
                </a:solidFill>
                <a:latin typeface="+mn-lt"/>
              </a:rPr>
              <a:t>(EPM)</a:t>
            </a:r>
          </a:p>
          <a:p>
            <a:pPr algn="ctr"/>
            <a:r>
              <a:rPr lang="en-US" sz="4000" b="1" dirty="0">
                <a:solidFill>
                  <a:srgbClr val="395408"/>
                </a:solidFill>
                <a:latin typeface="+mn-lt"/>
              </a:rPr>
              <a:t>Ataxia</a:t>
            </a:r>
          </a:p>
        </p:txBody>
      </p:sp>
      <p:sp>
        <p:nvSpPr>
          <p:cNvPr id="9" name="TextBox 8"/>
          <p:cNvSpPr txBox="1"/>
          <p:nvPr/>
        </p:nvSpPr>
        <p:spPr>
          <a:xfrm>
            <a:off x="6619408" y="5651277"/>
            <a:ext cx="3801041" cy="246221"/>
          </a:xfrm>
          <a:prstGeom prst="rect">
            <a:avLst/>
          </a:prstGeom>
          <a:noFill/>
        </p:spPr>
        <p:txBody>
          <a:bodyPr wrap="none" rtlCol="0">
            <a:spAutoFit/>
          </a:bodyPr>
          <a:lstStyle/>
          <a:p>
            <a:r>
              <a:rPr lang="en-US" sz="1000" u="sng" dirty="0">
                <a:hlinkClick r:id="rId5"/>
              </a:rPr>
              <a:t>http://www.sciencedirect.com/science/article/pii/S0304401715000448</a:t>
            </a:r>
            <a:endParaRPr lang="en-US" sz="1000" dirty="0"/>
          </a:p>
        </p:txBody>
      </p:sp>
    </p:spTree>
    <p:extLst>
      <p:ext uri="{BB962C8B-B14F-4D97-AF65-F5344CB8AC3E}">
        <p14:creationId xmlns:p14="http://schemas.microsoft.com/office/powerpoint/2010/main" val="42141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E1850B-4156-42B5-B2C6-E7BC21DFBC78}"/>
              </a:ext>
            </a:extLst>
          </p:cNvPr>
          <p:cNvSpPr/>
          <p:nvPr/>
        </p:nvSpPr>
        <p:spPr>
          <a:xfrm>
            <a:off x="228600" y="352835"/>
            <a:ext cx="9067800" cy="707886"/>
          </a:xfrm>
          <a:prstGeom prst="rect">
            <a:avLst/>
          </a:prstGeom>
        </p:spPr>
        <p:txBody>
          <a:bodyPr wrap="square">
            <a:spAutoFit/>
          </a:bodyPr>
          <a:lstStyle/>
          <a:p>
            <a:r>
              <a:rPr lang="en-US" sz="4000" b="1" dirty="0">
                <a:latin typeface="+mn-lt"/>
              </a:rPr>
              <a:t>FYI: </a:t>
            </a:r>
            <a:r>
              <a:rPr lang="en-US" sz="4000" b="1" dirty="0">
                <a:solidFill>
                  <a:srgbClr val="395408"/>
                </a:solidFill>
                <a:latin typeface="+mn-lt"/>
              </a:rPr>
              <a:t>Differential Diagnoses for EPM</a:t>
            </a:r>
            <a:endParaRPr lang="en-US" sz="4000" dirty="0">
              <a:solidFill>
                <a:srgbClr val="395408"/>
              </a:solidFill>
              <a:latin typeface="+mn-lt"/>
            </a:endParaRPr>
          </a:p>
        </p:txBody>
      </p:sp>
      <p:sp>
        <p:nvSpPr>
          <p:cNvPr id="4" name="Rectangle 3">
            <a:extLst>
              <a:ext uri="{FF2B5EF4-FFF2-40B4-BE49-F238E27FC236}">
                <a16:creationId xmlns:a16="http://schemas.microsoft.com/office/drawing/2014/main" id="{4F97DC4D-CBAD-45E9-B43F-21443DBCE353}"/>
              </a:ext>
            </a:extLst>
          </p:cNvPr>
          <p:cNvSpPr/>
          <p:nvPr/>
        </p:nvSpPr>
        <p:spPr>
          <a:xfrm>
            <a:off x="304800" y="1371600"/>
            <a:ext cx="10591800" cy="3539430"/>
          </a:xfrm>
          <a:prstGeom prst="rect">
            <a:avLst/>
          </a:prstGeom>
        </p:spPr>
        <p:txBody>
          <a:bodyPr wrap="square">
            <a:spAutoFit/>
          </a:bodyPr>
          <a:lstStyle/>
          <a:p>
            <a:r>
              <a:rPr lang="en-US" sz="2800" dirty="0">
                <a:latin typeface="+mn-lt"/>
              </a:rPr>
              <a:t>Cervical vertebral stenotic myelopathy</a:t>
            </a:r>
          </a:p>
          <a:p>
            <a:r>
              <a:rPr lang="en-US" sz="2800" dirty="0">
                <a:latin typeface="+mn-lt"/>
              </a:rPr>
              <a:t>Orthopedic disease</a:t>
            </a:r>
          </a:p>
          <a:p>
            <a:r>
              <a:rPr lang="en-US" sz="2800" dirty="0">
                <a:latin typeface="+mn-lt"/>
              </a:rPr>
              <a:t>Hepatic encephalopathy</a:t>
            </a:r>
          </a:p>
          <a:p>
            <a:r>
              <a:rPr lang="en-US" sz="2800" dirty="0">
                <a:latin typeface="+mn-lt"/>
              </a:rPr>
              <a:t>Neoplasia</a:t>
            </a:r>
          </a:p>
          <a:p>
            <a:r>
              <a:rPr lang="en-US" sz="2800" dirty="0">
                <a:latin typeface="+mn-lt"/>
              </a:rPr>
              <a:t>Trauma</a:t>
            </a:r>
          </a:p>
          <a:p>
            <a:r>
              <a:rPr lang="en-US" sz="2800" dirty="0">
                <a:latin typeface="+mn-lt"/>
              </a:rPr>
              <a:t>Equine Motor Neuron Disease</a:t>
            </a:r>
          </a:p>
          <a:p>
            <a:r>
              <a:rPr lang="en-US" sz="2800" dirty="0">
                <a:latin typeface="+mn-lt"/>
              </a:rPr>
              <a:t>Infectious (EEE, WEE, WNV, EHM, </a:t>
            </a:r>
            <a:r>
              <a:rPr lang="en-US" sz="2800" dirty="0" err="1">
                <a:latin typeface="+mn-lt"/>
              </a:rPr>
              <a:t>Neuroboreliosis</a:t>
            </a:r>
            <a:r>
              <a:rPr lang="en-US" sz="2800" dirty="0">
                <a:latin typeface="+mn-lt"/>
              </a:rPr>
              <a:t>)</a:t>
            </a:r>
          </a:p>
          <a:p>
            <a:r>
              <a:rPr lang="en-US" sz="2800" i="0" dirty="0" err="1">
                <a:effectLst/>
                <a:latin typeface="+mn-lt"/>
              </a:rPr>
              <a:t>Temporohyoid</a:t>
            </a:r>
            <a:r>
              <a:rPr lang="en-US" sz="2800" i="0" dirty="0">
                <a:effectLst/>
                <a:latin typeface="+mn-lt"/>
              </a:rPr>
              <a:t> osteoarthropathy (THO) = middle ear disease</a:t>
            </a:r>
            <a:endParaRPr lang="en-US" sz="3600" dirty="0">
              <a:latin typeface="+mn-lt"/>
            </a:endParaRPr>
          </a:p>
        </p:txBody>
      </p:sp>
    </p:spTree>
    <p:extLst>
      <p:ext uri="{BB962C8B-B14F-4D97-AF65-F5344CB8AC3E}">
        <p14:creationId xmlns:p14="http://schemas.microsoft.com/office/powerpoint/2010/main" val="257882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E1850B-4156-42B5-B2C6-E7BC21DFBC78}"/>
              </a:ext>
            </a:extLst>
          </p:cNvPr>
          <p:cNvSpPr/>
          <p:nvPr/>
        </p:nvSpPr>
        <p:spPr>
          <a:xfrm>
            <a:off x="228600" y="352835"/>
            <a:ext cx="2023311" cy="707886"/>
          </a:xfrm>
          <a:prstGeom prst="rect">
            <a:avLst/>
          </a:prstGeom>
        </p:spPr>
        <p:txBody>
          <a:bodyPr wrap="none">
            <a:spAutoFit/>
          </a:bodyPr>
          <a:lstStyle/>
          <a:p>
            <a:r>
              <a:rPr lang="en-US" sz="4000" b="1" dirty="0">
                <a:solidFill>
                  <a:srgbClr val="395408"/>
                </a:solidFill>
                <a:latin typeface="+mn-lt"/>
              </a:rPr>
              <a:t>“Dusty”</a:t>
            </a:r>
            <a:endParaRPr lang="en-US" sz="4000" dirty="0">
              <a:solidFill>
                <a:srgbClr val="395408"/>
              </a:solidFill>
              <a:latin typeface="+mn-lt"/>
            </a:endParaRPr>
          </a:p>
        </p:txBody>
      </p:sp>
      <p:sp>
        <p:nvSpPr>
          <p:cNvPr id="4" name="Rectangle 3">
            <a:extLst>
              <a:ext uri="{FF2B5EF4-FFF2-40B4-BE49-F238E27FC236}">
                <a16:creationId xmlns:a16="http://schemas.microsoft.com/office/drawing/2014/main" id="{4F97DC4D-CBAD-45E9-B43F-21443DBCE353}"/>
              </a:ext>
            </a:extLst>
          </p:cNvPr>
          <p:cNvSpPr/>
          <p:nvPr/>
        </p:nvSpPr>
        <p:spPr>
          <a:xfrm>
            <a:off x="84117" y="1143000"/>
            <a:ext cx="7010400" cy="5262979"/>
          </a:xfrm>
          <a:prstGeom prst="rect">
            <a:avLst/>
          </a:prstGeom>
        </p:spPr>
        <p:txBody>
          <a:bodyPr wrap="square">
            <a:spAutoFit/>
          </a:bodyPr>
          <a:lstStyle/>
          <a:p>
            <a:r>
              <a:rPr lang="en-US" sz="2800" u="sng" dirty="0">
                <a:latin typeface="+mn-lt"/>
              </a:rPr>
              <a:t>Primary Differential</a:t>
            </a:r>
          </a:p>
          <a:p>
            <a:r>
              <a:rPr lang="en-US" sz="2800" i="0" dirty="0" err="1">
                <a:effectLst/>
                <a:latin typeface="+mn-lt"/>
              </a:rPr>
              <a:t>Temporohyoid</a:t>
            </a:r>
            <a:r>
              <a:rPr lang="en-US" sz="2800" i="0" dirty="0">
                <a:effectLst/>
                <a:latin typeface="+mn-lt"/>
              </a:rPr>
              <a:t> osteoarthropathy (THO) </a:t>
            </a:r>
          </a:p>
          <a:p>
            <a:endParaRPr lang="en-US" sz="2800" dirty="0">
              <a:latin typeface="+mn-lt"/>
            </a:endParaRPr>
          </a:p>
          <a:p>
            <a:r>
              <a:rPr lang="en-US" sz="2800" u="sng" dirty="0">
                <a:latin typeface="+mn-lt"/>
              </a:rPr>
              <a:t>Diagnostics Performed</a:t>
            </a:r>
          </a:p>
          <a:p>
            <a:r>
              <a:rPr lang="en-US" sz="2800" dirty="0">
                <a:latin typeface="+mn-lt"/>
              </a:rPr>
              <a:t>CBC/SBP </a:t>
            </a:r>
            <a:r>
              <a:rPr lang="en-US" sz="2800" dirty="0">
                <a:solidFill>
                  <a:schemeClr val="bg1">
                    <a:lumMod val="50000"/>
                  </a:schemeClr>
                </a:solidFill>
                <a:latin typeface="+mn-lt"/>
              </a:rPr>
              <a:t>- </a:t>
            </a:r>
            <a:r>
              <a:rPr lang="en-US" dirty="0">
                <a:solidFill>
                  <a:schemeClr val="bg1">
                    <a:lumMod val="50000"/>
                  </a:schemeClr>
                </a:solidFill>
                <a:latin typeface="+mn-lt"/>
              </a:rPr>
              <a:t>unremarkable</a:t>
            </a:r>
          </a:p>
          <a:p>
            <a:r>
              <a:rPr lang="en-US" sz="2800" dirty="0">
                <a:latin typeface="+mn-lt"/>
              </a:rPr>
              <a:t>Radiographs </a:t>
            </a:r>
            <a:r>
              <a:rPr lang="en-US" sz="2800" dirty="0">
                <a:solidFill>
                  <a:schemeClr val="bg1">
                    <a:lumMod val="50000"/>
                  </a:schemeClr>
                </a:solidFill>
                <a:latin typeface="+mn-lt"/>
              </a:rPr>
              <a:t>– </a:t>
            </a:r>
            <a:r>
              <a:rPr lang="en-US" dirty="0">
                <a:solidFill>
                  <a:schemeClr val="bg1">
                    <a:lumMod val="50000"/>
                  </a:schemeClr>
                </a:solidFill>
                <a:latin typeface="+mn-lt"/>
              </a:rPr>
              <a:t>unremarkable</a:t>
            </a:r>
          </a:p>
          <a:p>
            <a:r>
              <a:rPr lang="en-US" sz="2800" dirty="0">
                <a:latin typeface="+mn-lt"/>
              </a:rPr>
              <a:t>Upper airway endoscopy - </a:t>
            </a:r>
            <a:r>
              <a:rPr lang="en-US" dirty="0">
                <a:solidFill>
                  <a:schemeClr val="bg1">
                    <a:lumMod val="50000"/>
                  </a:schemeClr>
                </a:solidFill>
                <a:latin typeface="+mn-lt"/>
              </a:rPr>
              <a:t>unremarkable</a:t>
            </a:r>
          </a:p>
          <a:p>
            <a:r>
              <a:rPr lang="en-US" sz="2800" dirty="0">
                <a:latin typeface="+mn-lt"/>
              </a:rPr>
              <a:t>Computed tomography </a:t>
            </a:r>
            <a:r>
              <a:rPr lang="en-US" sz="2800" dirty="0">
                <a:solidFill>
                  <a:schemeClr val="bg1">
                    <a:lumMod val="50000"/>
                  </a:schemeClr>
                </a:solidFill>
                <a:latin typeface="+mn-lt"/>
              </a:rPr>
              <a:t>- </a:t>
            </a:r>
            <a:r>
              <a:rPr lang="en-US" dirty="0">
                <a:solidFill>
                  <a:schemeClr val="bg1">
                    <a:lumMod val="50000"/>
                  </a:schemeClr>
                </a:solidFill>
                <a:latin typeface="+mn-lt"/>
              </a:rPr>
              <a:t>unremarkable</a:t>
            </a:r>
          </a:p>
          <a:p>
            <a:endParaRPr lang="en-US" sz="2800" dirty="0">
              <a:latin typeface="+mn-lt"/>
            </a:endParaRPr>
          </a:p>
          <a:p>
            <a:r>
              <a:rPr lang="en-US" sz="2800" i="1" dirty="0">
                <a:latin typeface="+mn-lt"/>
              </a:rPr>
              <a:t>Ruled-out THO</a:t>
            </a:r>
          </a:p>
          <a:p>
            <a:r>
              <a:rPr lang="en-US" sz="2800" dirty="0">
                <a:latin typeface="+mn-lt"/>
              </a:rPr>
              <a:t>CSF analysis</a:t>
            </a:r>
          </a:p>
          <a:p>
            <a:r>
              <a:rPr lang="en-US" sz="2800" dirty="0">
                <a:latin typeface="+mn-lt"/>
              </a:rPr>
              <a:t>Infectious disease testing</a:t>
            </a:r>
          </a:p>
        </p:txBody>
      </p:sp>
      <p:pic>
        <p:nvPicPr>
          <p:cNvPr id="6" name="Picture 5">
            <a:extLst>
              <a:ext uri="{FF2B5EF4-FFF2-40B4-BE49-F238E27FC236}">
                <a16:creationId xmlns:a16="http://schemas.microsoft.com/office/drawing/2014/main" id="{7BC0FFD7-05B4-4A5C-BD9E-EA0CC060CC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86600" y="3339"/>
            <a:ext cx="5105400" cy="6899514"/>
          </a:xfrm>
          <a:prstGeom prst="rect">
            <a:avLst/>
          </a:prstGeom>
        </p:spPr>
      </p:pic>
    </p:spTree>
    <p:extLst>
      <p:ext uri="{BB962C8B-B14F-4D97-AF65-F5344CB8AC3E}">
        <p14:creationId xmlns:p14="http://schemas.microsoft.com/office/powerpoint/2010/main" val="30360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2876432"/>
            <a:ext cx="5943600" cy="3962400"/>
          </a:xfrm>
          <a:prstGeom prst="rect">
            <a:avLst/>
          </a:prstGeom>
          <a:solidFill>
            <a:srgbClr val="112608"/>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2"/>
          <p:cNvSpPr txBox="1">
            <a:spLocks noChangeArrowheads="1"/>
          </p:cNvSpPr>
          <p:nvPr/>
        </p:nvSpPr>
        <p:spPr>
          <a:xfrm>
            <a:off x="76200" y="3767435"/>
            <a:ext cx="5867400" cy="728365"/>
          </a:xfrm>
          <a:prstGeom prst="rect">
            <a:avLst/>
          </a:prstGeom>
        </p:spPr>
        <p:txBody>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i="1" kern="0" dirty="0" err="1">
                <a:solidFill>
                  <a:schemeClr val="bg1"/>
                </a:solidFill>
              </a:rPr>
              <a:t>Sarcocystis</a:t>
            </a:r>
            <a:r>
              <a:rPr lang="en-US" sz="4000" b="1" i="1" kern="0" dirty="0">
                <a:solidFill>
                  <a:schemeClr val="bg1"/>
                </a:solidFill>
              </a:rPr>
              <a:t> </a:t>
            </a:r>
            <a:r>
              <a:rPr lang="en-US" sz="4000" b="1" i="1" kern="0" dirty="0" err="1">
                <a:solidFill>
                  <a:schemeClr val="bg1"/>
                </a:solidFill>
              </a:rPr>
              <a:t>cruzi</a:t>
            </a:r>
            <a:endParaRPr lang="en-US" altLang="en-US" sz="3600" i="1" u="sng" kern="0" dirty="0">
              <a:solidFill>
                <a:schemeClr val="bg1"/>
              </a:solidFill>
            </a:endParaRPr>
          </a:p>
        </p:txBody>
      </p:sp>
      <p:sp>
        <p:nvSpPr>
          <p:cNvPr id="10"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12405" y="6053031"/>
            <a:ext cx="4887357" cy="528614"/>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Indirect Life Cycle</a:t>
            </a:r>
          </a:p>
        </p:txBody>
      </p:sp>
      <p:sp>
        <p:nvSpPr>
          <p:cNvPr id="12"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12405" y="4429324"/>
            <a:ext cx="4887357" cy="45364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Canine </a:t>
            </a:r>
            <a:r>
              <a:rPr lang="en-US" altLang="en-US" sz="2400" spc="-50" dirty="0" err="1">
                <a:solidFill>
                  <a:srgbClr val="FFFFFF"/>
                </a:solidFill>
                <a:latin typeface="Century Gothic" panose="020B0502020202020204" pitchFamily="34" charset="0"/>
              </a:rPr>
              <a:t>coccidan</a:t>
            </a:r>
            <a:endParaRPr lang="en-US" altLang="en-US" sz="2400" spc="-50" dirty="0">
              <a:solidFill>
                <a:srgbClr val="FFFFFF"/>
              </a:solidFill>
              <a:latin typeface="Century Gothic" panose="020B0502020202020204" pitchFamily="34" charset="0"/>
            </a:endParaRPr>
          </a:p>
        </p:txBody>
      </p:sp>
      <p:sp>
        <p:nvSpPr>
          <p:cNvPr id="13"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24978" y="5226091"/>
            <a:ext cx="4508372" cy="453642"/>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Causes disease in cattle</a:t>
            </a:r>
          </a:p>
        </p:txBody>
      </p:sp>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8100"/>
            <a:ext cx="6417626" cy="3609916"/>
          </a:xfrm>
          <a:prstGeom prst="rect">
            <a:avLst/>
          </a:prstGeom>
        </p:spPr>
      </p:pic>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3600" y="38099"/>
            <a:ext cx="6248400" cy="6819901"/>
          </a:xfrm>
          <a:prstGeom prst="rect">
            <a:avLst/>
          </a:prstGeom>
        </p:spPr>
      </p:pic>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4520778" y="3657600"/>
            <a:ext cx="1447800" cy="3190816"/>
          </a:xfrm>
          <a:prstGeom prst="rect">
            <a:avLst/>
          </a:prstGeom>
        </p:spPr>
      </p:pic>
    </p:spTree>
    <p:extLst>
      <p:ext uri="{BB962C8B-B14F-4D97-AF65-F5344CB8AC3E}">
        <p14:creationId xmlns:p14="http://schemas.microsoft.com/office/powerpoint/2010/main" val="129099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57400" y="304800"/>
            <a:ext cx="7793038" cy="700088"/>
          </a:xfrm>
        </p:spPr>
        <p:txBody>
          <a:bodyPr/>
          <a:lstStyle/>
          <a:p>
            <a:pPr algn="ctr"/>
            <a:r>
              <a:rPr lang="en-US" altLang="en-US" sz="4000" b="1" dirty="0">
                <a:solidFill>
                  <a:srgbClr val="395408"/>
                </a:solidFill>
                <a:latin typeface="Century Gothic" panose="020B0502020202020204" pitchFamily="34" charset="0"/>
              </a:rPr>
              <a:t>Diagnosis: EPM</a:t>
            </a:r>
            <a:endParaRPr lang="en-US" altLang="en-US" sz="4000" dirty="0">
              <a:solidFill>
                <a:srgbClr val="395408"/>
              </a:solidFill>
              <a:latin typeface="Century Gothic" panose="020B0502020202020204" pitchFamily="34" charset="0"/>
            </a:endParaRPr>
          </a:p>
        </p:txBody>
      </p:sp>
      <p:sp>
        <p:nvSpPr>
          <p:cNvPr id="14339" name="Rectangle 3"/>
          <p:cNvSpPr>
            <a:spLocks noGrp="1" noChangeArrowheads="1"/>
          </p:cNvSpPr>
          <p:nvPr>
            <p:ph idx="1"/>
          </p:nvPr>
        </p:nvSpPr>
        <p:spPr>
          <a:xfrm>
            <a:off x="304800" y="1143000"/>
            <a:ext cx="11887200" cy="5315231"/>
          </a:xfrm>
        </p:spPr>
        <p:txBody>
          <a:bodyPr/>
          <a:lstStyle/>
          <a:p>
            <a:pPr>
              <a:buClrTx/>
              <a:buFont typeface="Wingdings" panose="05000000000000000000" pitchFamily="2" charset="2"/>
              <a:buChar char="§"/>
            </a:pPr>
            <a:r>
              <a:rPr lang="en-US" b="1" dirty="0"/>
              <a:t>Combine neurological clinical signs with serology dx </a:t>
            </a:r>
            <a:r>
              <a:rPr lang="en-US" sz="2800" dirty="0"/>
              <a:t>Don’t diagnose with serology alone because many horses are exposed to </a:t>
            </a:r>
            <a:r>
              <a:rPr lang="en-US" sz="2800" i="1" dirty="0" err="1"/>
              <a:t>Sarcocystis</a:t>
            </a:r>
            <a:r>
              <a:rPr lang="en-US" sz="2800" dirty="0"/>
              <a:t>  species but don’t get EPM</a:t>
            </a:r>
          </a:p>
          <a:p>
            <a:pPr marL="0" indent="0">
              <a:buClrTx/>
              <a:buNone/>
            </a:pPr>
            <a:endParaRPr lang="en-US" sz="2800" dirty="0"/>
          </a:p>
          <a:p>
            <a:pPr lvl="1">
              <a:buClrTx/>
              <a:buFont typeface="Wingdings" panose="05000000000000000000" pitchFamily="2" charset="2"/>
              <a:buChar char="§"/>
            </a:pPr>
            <a:r>
              <a:rPr lang="en-US" dirty="0"/>
              <a:t>Gold Standard is </a:t>
            </a:r>
            <a:r>
              <a:rPr lang="en-US" b="1" dirty="0"/>
              <a:t>serology on both serum and CSF</a:t>
            </a:r>
            <a:r>
              <a:rPr lang="en-US" dirty="0"/>
              <a:t>:</a:t>
            </a:r>
          </a:p>
          <a:p>
            <a:pPr lvl="2">
              <a:buClrTx/>
              <a:buFont typeface="Wingdings" panose="05000000000000000000" pitchFamily="2" charset="2"/>
              <a:buChar char="§"/>
            </a:pPr>
            <a:r>
              <a:rPr lang="en-US" dirty="0"/>
              <a:t>ELISA Surface Antigen Test </a:t>
            </a:r>
            <a:r>
              <a:rPr lang="en-US" dirty="0" err="1"/>
              <a:t>SnSAG</a:t>
            </a:r>
            <a:r>
              <a:rPr lang="en-US" dirty="0"/>
              <a:t> 2, 4/3 (most accurate)</a:t>
            </a:r>
          </a:p>
          <a:p>
            <a:pPr lvl="2">
              <a:buClrTx/>
              <a:buFont typeface="Wingdings" panose="05000000000000000000" pitchFamily="2" charset="2"/>
              <a:buChar char="§"/>
            </a:pPr>
            <a:r>
              <a:rPr lang="en-US" dirty="0" err="1"/>
              <a:t>SnIFA</a:t>
            </a:r>
            <a:endParaRPr lang="en-US" dirty="0"/>
          </a:p>
          <a:p>
            <a:pPr lvl="1">
              <a:buClrTx/>
              <a:buFont typeface="Wingdings" panose="05000000000000000000" pitchFamily="2" charset="2"/>
              <a:buChar char="§"/>
            </a:pPr>
            <a:r>
              <a:rPr lang="en-US" u="sng" dirty="0"/>
              <a:t>Serum : CSF Ratio </a:t>
            </a:r>
            <a:r>
              <a:rPr lang="en-US" dirty="0"/>
              <a:t>interpretation (FYI)</a:t>
            </a:r>
          </a:p>
          <a:p>
            <a:pPr lvl="2">
              <a:buClrTx/>
              <a:buFont typeface="Wingdings" panose="05000000000000000000" pitchFamily="2" charset="2"/>
              <a:buChar char="§"/>
            </a:pPr>
            <a:r>
              <a:rPr lang="en-US" dirty="0"/>
              <a:t>&lt;100 is highly diagnostic of clinical EPM</a:t>
            </a:r>
          </a:p>
          <a:p>
            <a:pPr lvl="2">
              <a:buClrTx/>
              <a:buFont typeface="Wingdings" panose="05000000000000000000" pitchFamily="2" charset="2"/>
              <a:buChar char="§"/>
            </a:pPr>
            <a:r>
              <a:rPr lang="en-US" dirty="0"/>
              <a:t>&gt;100 negative </a:t>
            </a:r>
          </a:p>
          <a:p>
            <a:pPr lvl="2">
              <a:buClrTx/>
              <a:buFont typeface="Wingdings" panose="05000000000000000000" pitchFamily="2" charset="2"/>
              <a:buChar char="§"/>
            </a:pPr>
            <a:r>
              <a:rPr lang="en-US" dirty="0"/>
              <a:t>=100 equivocal results and lab will do additional calculations</a:t>
            </a:r>
          </a:p>
          <a:p>
            <a:pPr lvl="2">
              <a:buClrTx/>
              <a:buFont typeface="Wingdings" panose="05000000000000000000" pitchFamily="2" charset="2"/>
              <a:buChar char="§"/>
            </a:pPr>
            <a:endParaRPr lang="en-US" dirty="0"/>
          </a:p>
          <a:p>
            <a:pPr lvl="2">
              <a:buClrTx/>
              <a:buFont typeface="Wingdings" panose="05000000000000000000" pitchFamily="2" charset="2"/>
              <a:buChar char="§"/>
            </a:pPr>
            <a:endParaRPr lang="en-US" dirty="0"/>
          </a:p>
        </p:txBody>
      </p:sp>
    </p:spTree>
    <p:extLst>
      <p:ext uri="{BB962C8B-B14F-4D97-AF65-F5344CB8AC3E}">
        <p14:creationId xmlns:p14="http://schemas.microsoft.com/office/powerpoint/2010/main" val="36019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00FB55-07F4-4497-B8F5-0EEA02DD74E8}"/>
              </a:ext>
            </a:extLst>
          </p:cNvPr>
          <p:cNvSpPr/>
          <p:nvPr/>
        </p:nvSpPr>
        <p:spPr>
          <a:xfrm>
            <a:off x="381000" y="304800"/>
            <a:ext cx="9372600" cy="5447645"/>
          </a:xfrm>
          <a:prstGeom prst="rect">
            <a:avLst/>
          </a:prstGeom>
        </p:spPr>
        <p:txBody>
          <a:bodyPr wrap="square">
            <a:spAutoFit/>
          </a:bodyPr>
          <a:lstStyle/>
          <a:p>
            <a:r>
              <a:rPr lang="en-US" sz="4000" b="1" dirty="0">
                <a:solidFill>
                  <a:srgbClr val="395408"/>
                </a:solidFill>
                <a:latin typeface="+mn-lt"/>
              </a:rPr>
              <a:t>“Dusty” </a:t>
            </a:r>
          </a:p>
          <a:p>
            <a:endParaRPr lang="en-US" sz="2800" u="sng" dirty="0">
              <a:latin typeface="+mn-lt"/>
            </a:endParaRPr>
          </a:p>
          <a:p>
            <a:r>
              <a:rPr lang="en-US" sz="2800" b="1" dirty="0">
                <a:latin typeface="+mn-lt"/>
              </a:rPr>
              <a:t>CSF analysis</a:t>
            </a:r>
          </a:p>
          <a:p>
            <a:r>
              <a:rPr lang="en-US" sz="2800" dirty="0">
                <a:latin typeface="+mn-lt"/>
              </a:rPr>
              <a:t>   - cytologically unremarkable</a:t>
            </a:r>
          </a:p>
          <a:p>
            <a:r>
              <a:rPr lang="en-US" sz="2800" dirty="0">
                <a:latin typeface="+mn-lt"/>
              </a:rPr>
              <a:t>   - mild mononuclear pleocytosis (11 WBC/</a:t>
            </a:r>
            <a:r>
              <a:rPr lang="en-US" sz="2800" dirty="0" err="1">
                <a:latin typeface="+mn-lt"/>
              </a:rPr>
              <a:t>uL</a:t>
            </a:r>
            <a:r>
              <a:rPr lang="en-US" sz="2800" dirty="0">
                <a:latin typeface="+mn-lt"/>
              </a:rPr>
              <a:t>)</a:t>
            </a:r>
          </a:p>
          <a:p>
            <a:endParaRPr lang="en-US" sz="2800" b="1" dirty="0">
              <a:latin typeface="+mn-lt"/>
            </a:endParaRPr>
          </a:p>
          <a:p>
            <a:r>
              <a:rPr lang="en-US" sz="2800" b="1" dirty="0">
                <a:latin typeface="+mn-lt"/>
              </a:rPr>
              <a:t>Serology (serum and CSF)</a:t>
            </a:r>
          </a:p>
          <a:p>
            <a:endParaRPr lang="en-US" sz="2800" dirty="0">
              <a:latin typeface="+mn-lt"/>
            </a:endParaRPr>
          </a:p>
          <a:p>
            <a:r>
              <a:rPr lang="en-US" sz="2800" dirty="0">
                <a:latin typeface="+mn-lt"/>
              </a:rPr>
              <a:t>- </a:t>
            </a:r>
            <a:r>
              <a:rPr lang="en-US" sz="2800" i="1" dirty="0">
                <a:latin typeface="+mn-lt"/>
              </a:rPr>
              <a:t>S. </a:t>
            </a:r>
            <a:r>
              <a:rPr lang="en-US" sz="2800" i="1" dirty="0" err="1">
                <a:latin typeface="+mn-lt"/>
              </a:rPr>
              <a:t>neurona</a:t>
            </a:r>
            <a:r>
              <a:rPr lang="en-US" sz="2800" i="1" dirty="0">
                <a:latin typeface="+mn-lt"/>
              </a:rPr>
              <a:t> </a:t>
            </a:r>
            <a:r>
              <a:rPr lang="en-US" sz="2800" dirty="0">
                <a:latin typeface="+mn-lt"/>
              </a:rPr>
              <a:t>ELISA (SAG2,4/3)</a:t>
            </a:r>
          </a:p>
          <a:p>
            <a:r>
              <a:rPr lang="en-US" sz="2800" dirty="0">
                <a:latin typeface="+mn-lt"/>
              </a:rPr>
              <a:t>         - Serum titer 1:500</a:t>
            </a:r>
          </a:p>
          <a:p>
            <a:r>
              <a:rPr lang="en-US" sz="2800" dirty="0">
                <a:latin typeface="+mn-lt"/>
              </a:rPr>
              <a:t>         - CSF titer 1:320 </a:t>
            </a:r>
          </a:p>
          <a:p>
            <a:r>
              <a:rPr lang="en-US" sz="2800" dirty="0">
                <a:latin typeface="+mn-lt"/>
              </a:rPr>
              <a:t>         - Serum (500):CSF (320) ratio = 1.6</a:t>
            </a:r>
          </a:p>
        </p:txBody>
      </p:sp>
      <p:sp>
        <p:nvSpPr>
          <p:cNvPr id="7" name="TextBox 6">
            <a:extLst>
              <a:ext uri="{FF2B5EF4-FFF2-40B4-BE49-F238E27FC236}">
                <a16:creationId xmlns:a16="http://schemas.microsoft.com/office/drawing/2014/main" id="{096CD6FF-CF22-42DC-935A-AFBC46F18FA8}"/>
              </a:ext>
            </a:extLst>
          </p:cNvPr>
          <p:cNvSpPr txBox="1"/>
          <p:nvPr/>
        </p:nvSpPr>
        <p:spPr>
          <a:xfrm>
            <a:off x="139700" y="6322367"/>
            <a:ext cx="11912600" cy="461665"/>
          </a:xfrm>
          <a:prstGeom prst="rect">
            <a:avLst/>
          </a:prstGeom>
          <a:noFill/>
        </p:spPr>
        <p:txBody>
          <a:bodyPr wrap="square">
            <a:spAutoFit/>
          </a:bodyPr>
          <a:lstStyle/>
          <a:p>
            <a:r>
              <a:rPr lang="en-US" dirty="0">
                <a:latin typeface="+mn-lt"/>
              </a:rPr>
              <a:t>FYI: </a:t>
            </a:r>
            <a:r>
              <a:rPr lang="en-US" i="1" dirty="0" err="1">
                <a:latin typeface="+mn-lt"/>
              </a:rPr>
              <a:t>Neospora</a:t>
            </a:r>
            <a:r>
              <a:rPr lang="en-US" i="1" dirty="0">
                <a:latin typeface="+mn-lt"/>
              </a:rPr>
              <a:t> </a:t>
            </a:r>
            <a:r>
              <a:rPr lang="en-US" i="1" dirty="0" err="1">
                <a:latin typeface="+mn-lt"/>
              </a:rPr>
              <a:t>hughesi</a:t>
            </a:r>
            <a:r>
              <a:rPr lang="en-US" i="1" dirty="0">
                <a:latin typeface="+mn-lt"/>
              </a:rPr>
              <a:t> </a:t>
            </a:r>
            <a:r>
              <a:rPr lang="en-US" dirty="0">
                <a:latin typeface="+mn-lt"/>
              </a:rPr>
              <a:t>can also cause EPM </a:t>
            </a:r>
            <a:r>
              <a:rPr lang="en-US">
                <a:latin typeface="+mn-lt"/>
              </a:rPr>
              <a:t>in horses (</a:t>
            </a:r>
            <a:r>
              <a:rPr lang="en-US" dirty="0">
                <a:latin typeface="+mn-lt"/>
              </a:rPr>
              <a:t>seroprevalence 3-10%)</a:t>
            </a:r>
          </a:p>
        </p:txBody>
      </p:sp>
      <p:sp>
        <p:nvSpPr>
          <p:cNvPr id="6" name="TextBox 5">
            <a:extLst>
              <a:ext uri="{FF2B5EF4-FFF2-40B4-BE49-F238E27FC236}">
                <a16:creationId xmlns:a16="http://schemas.microsoft.com/office/drawing/2014/main" id="{8D38B306-7C8D-5706-2CC3-A205E54481DC}"/>
              </a:ext>
            </a:extLst>
          </p:cNvPr>
          <p:cNvSpPr txBox="1"/>
          <p:nvPr/>
        </p:nvSpPr>
        <p:spPr>
          <a:xfrm>
            <a:off x="304800" y="3429000"/>
            <a:ext cx="510540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 </a:t>
            </a:r>
            <a:r>
              <a:rPr kumimoji="0" lang="en-US" sz="2800" b="0" i="1"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N. </a:t>
            </a:r>
            <a:r>
              <a:rPr kumimoji="0" lang="en-US" sz="2800" b="0" i="1" u="none" strike="noStrike" kern="1200" cap="none" spc="0" normalizeH="0" baseline="0" noProof="0" dirty="0" err="1">
                <a:ln>
                  <a:noFill/>
                </a:ln>
                <a:solidFill>
                  <a:srgbClr val="000000"/>
                </a:solidFill>
                <a:effectLst/>
                <a:uLnTx/>
                <a:uFillTx/>
                <a:latin typeface="Century Gothic" panose="020F0302020204030204"/>
                <a:ea typeface="ＭＳ Ｐゴシック" pitchFamily="34" charset="-128"/>
                <a:cs typeface="+mn-cs"/>
              </a:rPr>
              <a:t>hughesi</a:t>
            </a:r>
            <a:r>
              <a:rPr kumimoji="0" lang="en-US" sz="2800" b="0" i="1"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a:t>
            </a:r>
            <a:r>
              <a:rPr kumimoji="0" lang="en-US" sz="28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ELISA negative</a:t>
            </a:r>
          </a:p>
        </p:txBody>
      </p:sp>
    </p:spTree>
    <p:extLst>
      <p:ext uri="{BB962C8B-B14F-4D97-AF65-F5344CB8AC3E}">
        <p14:creationId xmlns:p14="http://schemas.microsoft.com/office/powerpoint/2010/main" val="366648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ECDF76-D952-4F9F-8355-EFC9460FB6AF}"/>
              </a:ext>
            </a:extLst>
          </p:cNvPr>
          <p:cNvSpPr txBox="1"/>
          <p:nvPr/>
        </p:nvSpPr>
        <p:spPr>
          <a:xfrm>
            <a:off x="531421" y="5257800"/>
            <a:ext cx="11049000" cy="461665"/>
          </a:xfrm>
          <a:prstGeom prst="rect">
            <a:avLst/>
          </a:prstGeom>
          <a:noFill/>
        </p:spPr>
        <p:txBody>
          <a:bodyPr wrap="square">
            <a:spAutoFit/>
          </a:bodyPr>
          <a:lstStyle/>
          <a:p>
            <a:r>
              <a:rPr lang="en-US" sz="2400" i="1" dirty="0" err="1">
                <a:solidFill>
                  <a:srgbClr val="395408"/>
                </a:solidFill>
                <a:latin typeface="+mn-lt"/>
              </a:rPr>
              <a:t>rDVM</a:t>
            </a:r>
            <a:r>
              <a:rPr lang="en-US" sz="2400" i="1" dirty="0">
                <a:solidFill>
                  <a:srgbClr val="395408"/>
                </a:solidFill>
                <a:latin typeface="+mn-lt"/>
              </a:rPr>
              <a:t> performed EPM serology titers on Dusty, which were seronegative!</a:t>
            </a:r>
          </a:p>
        </p:txBody>
      </p:sp>
      <p:sp>
        <p:nvSpPr>
          <p:cNvPr id="7" name="TextBox 6">
            <a:extLst>
              <a:ext uri="{FF2B5EF4-FFF2-40B4-BE49-F238E27FC236}">
                <a16:creationId xmlns:a16="http://schemas.microsoft.com/office/drawing/2014/main" id="{1332FF07-C5AE-4E89-A64B-B0CD65F37004}"/>
              </a:ext>
            </a:extLst>
          </p:cNvPr>
          <p:cNvSpPr txBox="1"/>
          <p:nvPr/>
        </p:nvSpPr>
        <p:spPr>
          <a:xfrm>
            <a:off x="544868" y="1002659"/>
            <a:ext cx="11508179" cy="3908762"/>
          </a:xfrm>
          <a:prstGeom prst="rect">
            <a:avLst/>
          </a:prstGeom>
          <a:noFill/>
        </p:spPr>
        <p:txBody>
          <a:bodyPr wrap="square">
            <a:spAutoFit/>
          </a:bodyPr>
          <a:lstStyle/>
          <a:p>
            <a:endParaRPr lang="en-US" sz="2800" b="1" kern="0" dirty="0">
              <a:solidFill>
                <a:srgbClr val="000000"/>
              </a:solidFill>
              <a:latin typeface="Century Gothic" panose="020F0302020204030204"/>
              <a:ea typeface="+mn-ea"/>
            </a:endParaRPr>
          </a:p>
          <a:p>
            <a:r>
              <a:rPr lang="en-US" sz="3600" b="1" kern="0" dirty="0">
                <a:solidFill>
                  <a:srgbClr val="000000"/>
                </a:solidFill>
                <a:latin typeface="Century Gothic" panose="020F0302020204030204"/>
                <a:ea typeface="+mn-ea"/>
              </a:rPr>
              <a:t>In general,…</a:t>
            </a:r>
          </a:p>
          <a:p>
            <a:endParaRPr lang="en-US" b="1" kern="0" dirty="0">
              <a:solidFill>
                <a:srgbClr val="000000"/>
              </a:solidFill>
              <a:latin typeface="Century Gothic" panose="020F0302020204030204"/>
              <a:ea typeface="+mn-ea"/>
            </a:endParaRPr>
          </a:p>
          <a:p>
            <a:r>
              <a:rPr lang="en-US" sz="3200" b="1" kern="0" dirty="0">
                <a:solidFill>
                  <a:srgbClr val="000000"/>
                </a:solidFill>
                <a:latin typeface="Century Gothic" panose="020F0302020204030204"/>
                <a:ea typeface="+mn-ea"/>
              </a:rPr>
              <a:t>Don’t</a:t>
            </a:r>
            <a:r>
              <a:rPr lang="en-US" sz="3200" kern="0" dirty="0">
                <a:solidFill>
                  <a:srgbClr val="000000"/>
                </a:solidFill>
                <a:latin typeface="Century Gothic" panose="020F0302020204030204"/>
                <a:ea typeface="+mn-ea"/>
              </a:rPr>
              <a:t> </a:t>
            </a:r>
            <a:r>
              <a:rPr lang="en-US" kern="0" dirty="0">
                <a:solidFill>
                  <a:srgbClr val="000000"/>
                </a:solidFill>
                <a:latin typeface="Century Gothic" panose="020F0302020204030204"/>
                <a:ea typeface="+mn-ea"/>
              </a:rPr>
              <a:t>trust a seropositive with </a:t>
            </a:r>
            <a:r>
              <a:rPr lang="en-US" u="sng" kern="0" dirty="0">
                <a:solidFill>
                  <a:srgbClr val="000000"/>
                </a:solidFill>
                <a:latin typeface="Century Gothic" panose="020F0302020204030204"/>
                <a:ea typeface="+mn-ea"/>
              </a:rPr>
              <a:t>serum alone </a:t>
            </a:r>
            <a:r>
              <a:rPr lang="en-US" kern="0" dirty="0">
                <a:solidFill>
                  <a:srgbClr val="000000"/>
                </a:solidFill>
                <a:latin typeface="Century Gothic" panose="020F0302020204030204"/>
                <a:ea typeface="+mn-ea"/>
              </a:rPr>
              <a:t>to diagnose EPM because so many horses are exposed to </a:t>
            </a:r>
            <a:r>
              <a:rPr lang="en-US" i="1" kern="0" dirty="0">
                <a:solidFill>
                  <a:srgbClr val="000000"/>
                </a:solidFill>
                <a:latin typeface="Century Gothic" panose="020F0302020204030204"/>
                <a:ea typeface="+mn-ea"/>
              </a:rPr>
              <a:t>S. </a:t>
            </a:r>
            <a:r>
              <a:rPr lang="en-US" i="1" kern="0" dirty="0" err="1">
                <a:solidFill>
                  <a:srgbClr val="000000"/>
                </a:solidFill>
                <a:latin typeface="Century Gothic" panose="020F0302020204030204"/>
                <a:ea typeface="+mn-ea"/>
              </a:rPr>
              <a:t>neurona</a:t>
            </a:r>
            <a:r>
              <a:rPr lang="en-US" i="1" kern="0" dirty="0">
                <a:solidFill>
                  <a:srgbClr val="000000"/>
                </a:solidFill>
                <a:latin typeface="Century Gothic" panose="020F0302020204030204"/>
                <a:ea typeface="+mn-ea"/>
              </a:rPr>
              <a:t> </a:t>
            </a:r>
            <a:r>
              <a:rPr lang="en-US" kern="0" dirty="0">
                <a:solidFill>
                  <a:srgbClr val="000000"/>
                </a:solidFill>
                <a:latin typeface="Century Gothic" panose="020F0302020204030204"/>
                <a:ea typeface="+mn-ea"/>
              </a:rPr>
              <a:t>but don’t develop EPM</a:t>
            </a:r>
          </a:p>
          <a:p>
            <a:endParaRPr lang="en-US" kern="0" dirty="0">
              <a:solidFill>
                <a:srgbClr val="000000"/>
              </a:solidFill>
              <a:latin typeface="Century Gothic" panose="020F0302020204030204"/>
              <a:ea typeface="+mn-ea"/>
            </a:endParaRPr>
          </a:p>
          <a:p>
            <a:r>
              <a:rPr lang="en-US" sz="3200" b="1" kern="0" dirty="0">
                <a:solidFill>
                  <a:srgbClr val="000000"/>
                </a:solidFill>
                <a:latin typeface="Century Gothic" panose="020F0302020204030204"/>
                <a:ea typeface="+mn-ea"/>
              </a:rPr>
              <a:t>Do</a:t>
            </a:r>
            <a:r>
              <a:rPr lang="en-US" kern="0" dirty="0">
                <a:solidFill>
                  <a:srgbClr val="000000"/>
                </a:solidFill>
                <a:latin typeface="Century Gothic" panose="020F0302020204030204"/>
                <a:ea typeface="+mn-ea"/>
              </a:rPr>
              <a:t> trust a seronegative with </a:t>
            </a:r>
            <a:r>
              <a:rPr lang="en-US" u="sng" kern="0" dirty="0">
                <a:solidFill>
                  <a:srgbClr val="000000"/>
                </a:solidFill>
                <a:latin typeface="Century Gothic" panose="020F0302020204030204"/>
                <a:ea typeface="+mn-ea"/>
              </a:rPr>
              <a:t>serum alone </a:t>
            </a:r>
            <a:r>
              <a:rPr lang="en-US" kern="0" dirty="0">
                <a:solidFill>
                  <a:srgbClr val="000000"/>
                </a:solidFill>
                <a:latin typeface="Century Gothic" panose="020F0302020204030204"/>
                <a:ea typeface="+mn-ea"/>
              </a:rPr>
              <a:t>to rule out EPM because indicates the horse was not exposed to </a:t>
            </a:r>
            <a:r>
              <a:rPr lang="en-US" i="1" kern="0" dirty="0">
                <a:solidFill>
                  <a:srgbClr val="000000"/>
                </a:solidFill>
                <a:latin typeface="Century Gothic" panose="020F0302020204030204"/>
                <a:ea typeface="+mn-ea"/>
              </a:rPr>
              <a:t>S. </a:t>
            </a:r>
            <a:r>
              <a:rPr lang="en-US" i="1" kern="0" dirty="0" err="1">
                <a:solidFill>
                  <a:srgbClr val="000000"/>
                </a:solidFill>
                <a:latin typeface="Century Gothic" panose="020F0302020204030204"/>
                <a:ea typeface="+mn-ea"/>
              </a:rPr>
              <a:t>neurona</a:t>
            </a:r>
            <a:endParaRPr lang="en-US" i="1" kern="0" dirty="0">
              <a:solidFill>
                <a:srgbClr val="000000"/>
              </a:solidFill>
              <a:latin typeface="Century Gothic" panose="020F0302020204030204"/>
              <a:ea typeface="+mn-ea"/>
            </a:endParaRPr>
          </a:p>
          <a:p>
            <a:endParaRPr lang="en-US" i="1" kern="0" dirty="0">
              <a:solidFill>
                <a:srgbClr val="000000"/>
              </a:solidFill>
              <a:latin typeface="Century Gothic" panose="020F0302020204030204"/>
              <a:ea typeface="+mn-ea"/>
            </a:endParaRPr>
          </a:p>
        </p:txBody>
      </p:sp>
      <p:sp>
        <p:nvSpPr>
          <p:cNvPr id="8" name="TextBox 7">
            <a:extLst>
              <a:ext uri="{FF2B5EF4-FFF2-40B4-BE49-F238E27FC236}">
                <a16:creationId xmlns:a16="http://schemas.microsoft.com/office/drawing/2014/main" id="{8196C066-649C-43F2-A7CF-0A4A8DBEE7E2}"/>
              </a:ext>
            </a:extLst>
          </p:cNvPr>
          <p:cNvSpPr txBox="1"/>
          <p:nvPr/>
        </p:nvSpPr>
        <p:spPr>
          <a:xfrm>
            <a:off x="723900" y="430649"/>
            <a:ext cx="10744200" cy="707886"/>
          </a:xfrm>
          <a:prstGeom prst="rect">
            <a:avLst/>
          </a:prstGeom>
          <a:noFill/>
        </p:spPr>
        <p:txBody>
          <a:bodyPr wrap="square">
            <a:spAutoFit/>
          </a:bodyPr>
          <a:lstStyle/>
          <a:p>
            <a:r>
              <a:rPr lang="en-US" sz="4000" b="1" i="1" kern="0" dirty="0" err="1">
                <a:solidFill>
                  <a:srgbClr val="000000"/>
                </a:solidFill>
                <a:latin typeface="Century Gothic" panose="020F0302020204030204"/>
                <a:ea typeface="+mn-ea"/>
              </a:rPr>
              <a:t>Sarcocystis</a:t>
            </a:r>
            <a:r>
              <a:rPr lang="en-US" sz="4000" b="1" i="1" kern="0" dirty="0">
                <a:solidFill>
                  <a:srgbClr val="000000"/>
                </a:solidFill>
                <a:latin typeface="Century Gothic" panose="020F0302020204030204"/>
                <a:ea typeface="+mn-ea"/>
              </a:rPr>
              <a:t> </a:t>
            </a:r>
            <a:r>
              <a:rPr lang="en-US" sz="4000" b="1" i="1" kern="0" dirty="0" err="1">
                <a:solidFill>
                  <a:srgbClr val="000000"/>
                </a:solidFill>
                <a:latin typeface="Century Gothic" panose="020F0302020204030204"/>
                <a:ea typeface="+mn-ea"/>
              </a:rPr>
              <a:t>neurona</a:t>
            </a:r>
            <a:r>
              <a:rPr lang="en-US" sz="4000" b="1" i="1" kern="0" dirty="0">
                <a:solidFill>
                  <a:srgbClr val="000000"/>
                </a:solidFill>
                <a:latin typeface="Century Gothic" panose="020F0302020204030204"/>
                <a:ea typeface="+mn-ea"/>
              </a:rPr>
              <a:t> </a:t>
            </a:r>
            <a:r>
              <a:rPr lang="en-US" sz="4000" b="1" kern="0" dirty="0">
                <a:solidFill>
                  <a:srgbClr val="000000"/>
                </a:solidFill>
                <a:latin typeface="Century Gothic" panose="020F0302020204030204"/>
                <a:ea typeface="+mn-ea"/>
              </a:rPr>
              <a:t>serology (</a:t>
            </a:r>
            <a:r>
              <a:rPr lang="en-US" sz="4000" b="1" kern="0" dirty="0" err="1">
                <a:solidFill>
                  <a:srgbClr val="000000"/>
                </a:solidFill>
                <a:latin typeface="Century Gothic" panose="020F0302020204030204"/>
                <a:ea typeface="+mn-ea"/>
              </a:rPr>
              <a:t>cont</a:t>
            </a:r>
            <a:r>
              <a:rPr lang="en-US" sz="4000" b="1" kern="0" dirty="0">
                <a:solidFill>
                  <a:srgbClr val="000000"/>
                </a:solidFill>
                <a:latin typeface="Century Gothic" panose="020F0302020204030204"/>
                <a:ea typeface="+mn-ea"/>
              </a:rPr>
              <a:t>)</a:t>
            </a:r>
            <a:endParaRPr lang="en-US" sz="3200" dirty="0"/>
          </a:p>
        </p:txBody>
      </p:sp>
      <p:sp>
        <p:nvSpPr>
          <p:cNvPr id="9" name="TextBox 8">
            <a:extLst>
              <a:ext uri="{FF2B5EF4-FFF2-40B4-BE49-F238E27FC236}">
                <a16:creationId xmlns:a16="http://schemas.microsoft.com/office/drawing/2014/main" id="{FD833037-448F-4129-BD38-9810608C7457}"/>
              </a:ext>
            </a:extLst>
          </p:cNvPr>
          <p:cNvSpPr txBox="1"/>
          <p:nvPr/>
        </p:nvSpPr>
        <p:spPr>
          <a:xfrm>
            <a:off x="5600205" y="5580703"/>
            <a:ext cx="911432" cy="1323439"/>
          </a:xfrm>
          <a:prstGeom prst="rect">
            <a:avLst/>
          </a:prstGeom>
          <a:noFill/>
        </p:spPr>
        <p:txBody>
          <a:bodyPr wrap="square">
            <a:spAutoFit/>
          </a:bodyPr>
          <a:lstStyle/>
          <a:p>
            <a:r>
              <a:rPr lang="en-US" sz="8000" b="1" dirty="0">
                <a:solidFill>
                  <a:srgbClr val="395408"/>
                </a:solidFill>
                <a:latin typeface="+mn-lt"/>
              </a:rPr>
              <a:t>?</a:t>
            </a:r>
          </a:p>
        </p:txBody>
      </p:sp>
    </p:spTree>
    <p:extLst>
      <p:ext uri="{BB962C8B-B14F-4D97-AF65-F5344CB8AC3E}">
        <p14:creationId xmlns:p14="http://schemas.microsoft.com/office/powerpoint/2010/main" val="345353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7439" y="12632"/>
            <a:ext cx="4844595" cy="1200329"/>
          </a:xfrm>
          <a:prstGeom prst="rect">
            <a:avLst/>
          </a:prstGeom>
          <a:noFill/>
        </p:spPr>
        <p:txBody>
          <a:bodyPr wrap="none" rtlCol="0">
            <a:spAutoFit/>
          </a:bodyPr>
          <a:lstStyle/>
          <a:p>
            <a:pPr algn="ctr"/>
            <a:r>
              <a:rPr lang="en-US" sz="3600" b="1" i="1" dirty="0">
                <a:solidFill>
                  <a:srgbClr val="395408"/>
                </a:solidFill>
                <a:latin typeface="+mn-lt"/>
              </a:rPr>
              <a:t>Sarcocystis </a:t>
            </a:r>
            <a:r>
              <a:rPr lang="en-US" sz="3600" b="1" i="1" dirty="0" err="1">
                <a:solidFill>
                  <a:srgbClr val="395408"/>
                </a:solidFill>
                <a:latin typeface="+mn-lt"/>
              </a:rPr>
              <a:t>neurona</a:t>
            </a:r>
            <a:endParaRPr lang="en-US" sz="3600" b="1" i="1" dirty="0">
              <a:solidFill>
                <a:srgbClr val="395408"/>
              </a:solidFill>
              <a:latin typeface="+mn-lt"/>
            </a:endParaRPr>
          </a:p>
          <a:p>
            <a:pPr algn="ctr"/>
            <a:r>
              <a:rPr lang="en-US" sz="3600" b="1" dirty="0">
                <a:solidFill>
                  <a:srgbClr val="395408"/>
                </a:solidFill>
                <a:latin typeface="+mn-lt"/>
              </a:rPr>
              <a:t>Necropsy / Histology</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772" y="1226523"/>
            <a:ext cx="4705555" cy="550118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74616" y="312214"/>
            <a:ext cx="5551696" cy="1897585"/>
          </a:xfrm>
          <a:prstGeom prst="rect">
            <a:avLst/>
          </a:prstGeom>
        </p:spPr>
      </p:pic>
      <p:sp>
        <p:nvSpPr>
          <p:cNvPr id="11" name="TextBox 10"/>
          <p:cNvSpPr txBox="1"/>
          <p:nvPr/>
        </p:nvSpPr>
        <p:spPr>
          <a:xfrm>
            <a:off x="1849841" y="6611779"/>
            <a:ext cx="3865161" cy="246221"/>
          </a:xfrm>
          <a:prstGeom prst="rect">
            <a:avLst/>
          </a:prstGeom>
          <a:noFill/>
        </p:spPr>
        <p:txBody>
          <a:bodyPr wrap="none" rtlCol="0">
            <a:spAutoFit/>
          </a:bodyPr>
          <a:lstStyle/>
          <a:p>
            <a:r>
              <a:rPr lang="en-US" sz="1000" u="sng" dirty="0">
                <a:hlinkClick r:id="rId5"/>
              </a:rPr>
              <a:t>http://www.sciencedirect.com/science/article/pii/S0304401715000448</a:t>
            </a:r>
            <a:endParaRPr lang="en-US" sz="1000" dirty="0"/>
          </a:p>
        </p:txBody>
      </p:sp>
      <p:sp>
        <p:nvSpPr>
          <p:cNvPr id="12" name="TextBox 11"/>
          <p:cNvSpPr txBox="1"/>
          <p:nvPr/>
        </p:nvSpPr>
        <p:spPr>
          <a:xfrm>
            <a:off x="6637174" y="2086688"/>
            <a:ext cx="4136069" cy="246221"/>
          </a:xfrm>
          <a:prstGeom prst="rect">
            <a:avLst/>
          </a:prstGeom>
          <a:noFill/>
        </p:spPr>
        <p:txBody>
          <a:bodyPr wrap="none" rtlCol="0">
            <a:spAutoFit/>
          </a:bodyPr>
          <a:lstStyle/>
          <a:p>
            <a:r>
              <a:rPr lang="en-US" sz="1000" u="sng" dirty="0">
                <a:hlinkClick r:id="rId6"/>
              </a:rPr>
              <a:t>http://www.sciencedirect.com/science/article/pii/S0304401700003848#FIG2</a:t>
            </a:r>
            <a:endParaRPr lang="en-US" sz="1000" dirty="0"/>
          </a:p>
        </p:txBody>
      </p:sp>
      <p:pic>
        <p:nvPicPr>
          <p:cNvPr id="4098" name="Picture 2">
            <a:extLst>
              <a:ext uri="{FF2B5EF4-FFF2-40B4-BE49-F238E27FC236}">
                <a16:creationId xmlns:a16="http://schemas.microsoft.com/office/drawing/2014/main" id="{C9E14C9F-77EC-499A-967D-EC8FD676F7A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8400" y="2524127"/>
            <a:ext cx="5697790" cy="4235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DFA1FA-781E-4E30-B9D6-6F48B51589B7}"/>
              </a:ext>
            </a:extLst>
          </p:cNvPr>
          <p:cNvSpPr/>
          <p:nvPr/>
        </p:nvSpPr>
        <p:spPr>
          <a:xfrm>
            <a:off x="6198706" y="6581001"/>
            <a:ext cx="6096000" cy="276999"/>
          </a:xfrm>
          <a:prstGeom prst="rect">
            <a:avLst/>
          </a:prstGeom>
        </p:spPr>
        <p:txBody>
          <a:bodyPr>
            <a:spAutoFit/>
          </a:bodyPr>
          <a:lstStyle/>
          <a:p>
            <a:r>
              <a:rPr lang="en-US" sz="1200" dirty="0">
                <a:hlinkClick r:id="rId8"/>
              </a:rPr>
              <a:t>https://tvmdl.tamu.edu/2018/03/16/equine-protozoal-myeloencephalitis-epm-diagnosed-horse/</a:t>
            </a:r>
            <a:endParaRPr lang="en-US" sz="1200" dirty="0"/>
          </a:p>
        </p:txBody>
      </p:sp>
      <p:sp>
        <p:nvSpPr>
          <p:cNvPr id="9" name="Rectangle 8">
            <a:extLst>
              <a:ext uri="{FF2B5EF4-FFF2-40B4-BE49-F238E27FC236}">
                <a16:creationId xmlns:a16="http://schemas.microsoft.com/office/drawing/2014/main" id="{D5671BF7-0623-4F0F-82A1-4A10BE981E23}"/>
              </a:ext>
            </a:extLst>
          </p:cNvPr>
          <p:cNvSpPr/>
          <p:nvPr/>
        </p:nvSpPr>
        <p:spPr>
          <a:xfrm>
            <a:off x="-22190" y="121904"/>
            <a:ext cx="609462" cy="461665"/>
          </a:xfrm>
          <a:prstGeom prst="rect">
            <a:avLst/>
          </a:prstGeom>
        </p:spPr>
        <p:txBody>
          <a:bodyPr wrap="none">
            <a:spAutoFit/>
          </a:bodyPr>
          <a:lstStyle/>
          <a:p>
            <a:r>
              <a:rPr lang="en-US" altLang="en-US" b="1" dirty="0">
                <a:solidFill>
                  <a:srgbClr val="CC0099"/>
                </a:solidFill>
                <a:latin typeface="Century Gothic" panose="020B0502020202020204" pitchFamily="34" charset="0"/>
              </a:rPr>
              <a:t>FYI</a:t>
            </a:r>
            <a:endParaRPr lang="en-US" b="1" dirty="0">
              <a:solidFill>
                <a:srgbClr val="CC0099"/>
              </a:solidFill>
            </a:endParaRPr>
          </a:p>
        </p:txBody>
      </p:sp>
    </p:spTree>
    <p:extLst>
      <p:ext uri="{BB962C8B-B14F-4D97-AF65-F5344CB8AC3E}">
        <p14:creationId xmlns:p14="http://schemas.microsoft.com/office/powerpoint/2010/main" val="1246784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86200" y="228600"/>
            <a:ext cx="4495800" cy="852486"/>
          </a:xfrm>
        </p:spPr>
        <p:txBody>
          <a:bodyPr/>
          <a:lstStyle/>
          <a:p>
            <a:r>
              <a:rPr lang="en-US" altLang="en-US" b="1" dirty="0">
                <a:solidFill>
                  <a:srgbClr val="395408"/>
                </a:solidFill>
                <a:latin typeface="Century Gothic" panose="020B0502020202020204" pitchFamily="34" charset="0"/>
              </a:rPr>
              <a:t>EPM Treatment</a:t>
            </a:r>
            <a:endParaRPr lang="en-US" altLang="en-US" dirty="0">
              <a:solidFill>
                <a:srgbClr val="395408"/>
              </a:solidFill>
              <a:latin typeface="Century Gothic" panose="020B0502020202020204" pitchFamily="34" charset="0"/>
            </a:endParaRPr>
          </a:p>
        </p:txBody>
      </p:sp>
      <p:sp>
        <p:nvSpPr>
          <p:cNvPr id="16387" name="Rectangle 3"/>
          <p:cNvSpPr>
            <a:spLocks noGrp="1" noChangeArrowheads="1"/>
          </p:cNvSpPr>
          <p:nvPr>
            <p:ph idx="1"/>
          </p:nvPr>
        </p:nvSpPr>
        <p:spPr>
          <a:xfrm>
            <a:off x="609600" y="1089003"/>
            <a:ext cx="10972800" cy="5257800"/>
          </a:xfrm>
        </p:spPr>
        <p:txBody>
          <a:bodyPr/>
          <a:lstStyle/>
          <a:p>
            <a:pPr>
              <a:buClrTx/>
              <a:buFont typeface="Wingdings" panose="05000000000000000000" pitchFamily="2" charset="2"/>
              <a:buChar char="§"/>
            </a:pPr>
            <a:r>
              <a:rPr lang="en-US" dirty="0"/>
              <a:t>3 FDA approved treatments</a:t>
            </a:r>
          </a:p>
          <a:p>
            <a:pPr lvl="1">
              <a:buClrTx/>
              <a:buFont typeface="Wingdings" panose="05000000000000000000" pitchFamily="2" charset="2"/>
              <a:buChar char="§"/>
            </a:pPr>
            <a:r>
              <a:rPr lang="en-US" dirty="0"/>
              <a:t>Ponazuril (Marquis</a:t>
            </a:r>
            <a:r>
              <a:rPr lang="en-US" baseline="30000" dirty="0"/>
              <a:t>®</a:t>
            </a:r>
            <a:r>
              <a:rPr lang="en-US" dirty="0"/>
              <a:t>), diclazuril, (</a:t>
            </a:r>
            <a:r>
              <a:rPr lang="en-US" dirty="0" err="1"/>
              <a:t>Protazil</a:t>
            </a:r>
            <a:r>
              <a:rPr lang="en-US" baseline="30000" dirty="0"/>
              <a:t>®</a:t>
            </a:r>
            <a:r>
              <a:rPr lang="en-US" dirty="0"/>
              <a:t>),and pyrimethamine/sulfadiazine (Rebalance</a:t>
            </a:r>
            <a:r>
              <a:rPr lang="en-US" baseline="30000" dirty="0"/>
              <a:t>®</a:t>
            </a:r>
            <a:r>
              <a:rPr lang="en-US" dirty="0"/>
              <a:t>).</a:t>
            </a:r>
          </a:p>
          <a:p>
            <a:pPr>
              <a:buClrTx/>
              <a:buFont typeface="Wingdings" panose="05000000000000000000" pitchFamily="2" charset="2"/>
              <a:buChar char="§"/>
            </a:pPr>
            <a:endParaRPr lang="en-US" sz="1600" dirty="0"/>
          </a:p>
          <a:p>
            <a:pPr>
              <a:buClrTx/>
              <a:buFont typeface="Wingdings" panose="05000000000000000000" pitchFamily="2" charset="2"/>
              <a:buChar char="§"/>
            </a:pPr>
            <a:r>
              <a:rPr lang="en-US" b="1" dirty="0">
                <a:solidFill>
                  <a:srgbClr val="395408"/>
                </a:solidFill>
              </a:rPr>
              <a:t>Treat until clinical signs resolve, then 1 month after that = long treatment period (6-8 </a:t>
            </a:r>
            <a:r>
              <a:rPr lang="en-US" b="1" dirty="0" err="1">
                <a:solidFill>
                  <a:srgbClr val="395408"/>
                </a:solidFill>
              </a:rPr>
              <a:t>wks</a:t>
            </a:r>
            <a:r>
              <a:rPr lang="en-US" b="1" dirty="0">
                <a:solidFill>
                  <a:srgbClr val="395408"/>
                </a:solidFill>
              </a:rPr>
              <a:t>). </a:t>
            </a:r>
          </a:p>
          <a:p>
            <a:pPr marL="0" indent="0">
              <a:buClrTx/>
              <a:buNone/>
            </a:pPr>
            <a:endParaRPr lang="en-US" dirty="0"/>
          </a:p>
          <a:p>
            <a:pPr>
              <a:buClrTx/>
              <a:buFont typeface="Wingdings" panose="05000000000000000000" pitchFamily="2" charset="2"/>
              <a:buChar char="§"/>
            </a:pPr>
            <a:r>
              <a:rPr lang="en-US" dirty="0"/>
              <a:t>Anti-inflammatories; supportive care </a:t>
            </a:r>
          </a:p>
          <a:p>
            <a:pPr>
              <a:buClrTx/>
              <a:buFont typeface="Wingdings" panose="05000000000000000000" pitchFamily="2" charset="2"/>
              <a:buChar char="§"/>
            </a:pPr>
            <a:endParaRPr lang="en-US" sz="1800" dirty="0"/>
          </a:p>
          <a:p>
            <a:pPr>
              <a:buClrTx/>
              <a:buFont typeface="Wingdings" panose="05000000000000000000" pitchFamily="2" charset="2"/>
              <a:buChar char="§"/>
            </a:pPr>
            <a:r>
              <a:rPr lang="en-US" b="1" dirty="0">
                <a:solidFill>
                  <a:srgbClr val="395408"/>
                </a:solidFill>
              </a:rPr>
              <a:t>Improvement </a:t>
            </a:r>
            <a:r>
              <a:rPr lang="en-US" dirty="0">
                <a:solidFill>
                  <a:srgbClr val="395408"/>
                </a:solidFill>
              </a:rPr>
              <a:t>in 60%, complete recovery in up to 20%, relapse in 20% </a:t>
            </a:r>
            <a:r>
              <a:rPr lang="en-US" b="1" dirty="0">
                <a:solidFill>
                  <a:srgbClr val="395408"/>
                </a:solidFill>
              </a:rPr>
              <a:t>(not likely to clear organism</a:t>
            </a:r>
            <a:r>
              <a:rPr lang="en-US" dirty="0">
                <a:solidFill>
                  <a:srgbClr val="395408"/>
                </a:solidFill>
              </a:rPr>
              <a:t>)</a:t>
            </a:r>
            <a:endParaRPr lang="en-US" sz="9600" dirty="0">
              <a:solidFill>
                <a:srgbClr val="395408"/>
              </a:solidFill>
            </a:endParaRPr>
          </a:p>
        </p:txBody>
      </p:sp>
    </p:spTree>
    <p:extLst>
      <p:ext uri="{BB962C8B-B14F-4D97-AF65-F5344CB8AC3E}">
        <p14:creationId xmlns:p14="http://schemas.microsoft.com/office/powerpoint/2010/main" val="336444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3BA13C-6052-43D2-B435-DCF8595A0A64}"/>
              </a:ext>
            </a:extLst>
          </p:cNvPr>
          <p:cNvSpPr txBox="1"/>
          <p:nvPr/>
        </p:nvSpPr>
        <p:spPr>
          <a:xfrm>
            <a:off x="381000" y="381000"/>
            <a:ext cx="6098240" cy="707886"/>
          </a:xfrm>
          <a:prstGeom prst="rect">
            <a:avLst/>
          </a:prstGeom>
          <a:noFill/>
        </p:spPr>
        <p:txBody>
          <a:bodyPr wrap="square">
            <a:spAutoFit/>
          </a:bodyPr>
          <a:lstStyle/>
          <a:p>
            <a:r>
              <a:rPr lang="en-US" sz="4000" b="1" dirty="0">
                <a:solidFill>
                  <a:srgbClr val="395408"/>
                </a:solidFill>
                <a:latin typeface="+mn-lt"/>
              </a:rPr>
              <a:t>“Dusty” </a:t>
            </a:r>
          </a:p>
        </p:txBody>
      </p:sp>
      <p:sp>
        <p:nvSpPr>
          <p:cNvPr id="6" name="Rectangle 5">
            <a:extLst>
              <a:ext uri="{FF2B5EF4-FFF2-40B4-BE49-F238E27FC236}">
                <a16:creationId xmlns:a16="http://schemas.microsoft.com/office/drawing/2014/main" id="{1BE907F0-D8FE-4BEA-93C1-9C5E08EFB51A}"/>
              </a:ext>
            </a:extLst>
          </p:cNvPr>
          <p:cNvSpPr/>
          <p:nvPr/>
        </p:nvSpPr>
        <p:spPr>
          <a:xfrm>
            <a:off x="379828" y="1078335"/>
            <a:ext cx="11202572" cy="2554545"/>
          </a:xfrm>
          <a:prstGeom prst="rect">
            <a:avLst/>
          </a:prstGeom>
        </p:spPr>
        <p:txBody>
          <a:bodyPr wrap="square">
            <a:spAutoFit/>
          </a:bodyPr>
          <a:lstStyle/>
          <a:p>
            <a:r>
              <a:rPr lang="en-US" sz="3200" u="sng" dirty="0">
                <a:latin typeface="+mn-lt"/>
              </a:rPr>
              <a:t>Treatments</a:t>
            </a:r>
          </a:p>
          <a:p>
            <a:r>
              <a:rPr lang="en-US" sz="3200" dirty="0">
                <a:latin typeface="+mn-lt"/>
              </a:rPr>
              <a:t>Ponazuril (anti-</a:t>
            </a:r>
            <a:r>
              <a:rPr lang="en-US" sz="3200" dirty="0" err="1">
                <a:latin typeface="+mn-lt"/>
              </a:rPr>
              <a:t>coccidial</a:t>
            </a:r>
            <a:r>
              <a:rPr lang="en-US" sz="3200" dirty="0">
                <a:latin typeface="+mn-lt"/>
              </a:rPr>
              <a:t>)</a:t>
            </a:r>
          </a:p>
          <a:p>
            <a:r>
              <a:rPr lang="en-US" sz="3200" dirty="0">
                <a:latin typeface="+mn-lt"/>
              </a:rPr>
              <a:t>Vitamin E and flunixin meglumine (anti-inflammatories)</a:t>
            </a:r>
          </a:p>
          <a:p>
            <a:r>
              <a:rPr lang="en-US" sz="3200" dirty="0">
                <a:latin typeface="+mn-lt"/>
              </a:rPr>
              <a:t>Tarsorrhaphy (suture eyelid closed) </a:t>
            </a:r>
          </a:p>
          <a:p>
            <a:endParaRPr lang="en-US" sz="3200" dirty="0">
              <a:latin typeface="+mn-lt"/>
            </a:endParaRPr>
          </a:p>
        </p:txBody>
      </p:sp>
      <p:pic>
        <p:nvPicPr>
          <p:cNvPr id="3" name="Picture 2" descr="A picture containing outdoor, mammal, looking, llama&#10;&#10;Description automatically generated">
            <a:extLst>
              <a:ext uri="{FF2B5EF4-FFF2-40B4-BE49-F238E27FC236}">
                <a16:creationId xmlns:a16="http://schemas.microsoft.com/office/drawing/2014/main" id="{E4352CBD-C39C-4B73-9110-A04D7EA2B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7600" y="2912895"/>
            <a:ext cx="4253369" cy="3819525"/>
          </a:xfrm>
          <a:prstGeom prst="rect">
            <a:avLst/>
          </a:prstGeom>
        </p:spPr>
      </p:pic>
      <p:sp>
        <p:nvSpPr>
          <p:cNvPr id="7" name="TextBox 6">
            <a:extLst>
              <a:ext uri="{FF2B5EF4-FFF2-40B4-BE49-F238E27FC236}">
                <a16:creationId xmlns:a16="http://schemas.microsoft.com/office/drawing/2014/main" id="{68B3CD7E-7F41-4188-AE99-672F66967A98}"/>
              </a:ext>
            </a:extLst>
          </p:cNvPr>
          <p:cNvSpPr txBox="1"/>
          <p:nvPr/>
        </p:nvSpPr>
        <p:spPr>
          <a:xfrm>
            <a:off x="2667000" y="4305487"/>
            <a:ext cx="609834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Clinical signs resolved!</a:t>
            </a:r>
          </a:p>
        </p:txBody>
      </p:sp>
    </p:spTree>
    <p:extLst>
      <p:ext uri="{BB962C8B-B14F-4D97-AF65-F5344CB8AC3E}">
        <p14:creationId xmlns:p14="http://schemas.microsoft.com/office/powerpoint/2010/main" val="23459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2447"/>
            <a:ext cx="10978355" cy="762000"/>
          </a:xfrm>
        </p:spPr>
        <p:txBody>
          <a:bodyPr/>
          <a:lstStyle/>
          <a:p>
            <a:pPr algn="ctr"/>
            <a:r>
              <a:rPr lang="en-US" altLang="en-US" sz="3600" b="1" dirty="0">
                <a:solidFill>
                  <a:srgbClr val="395408"/>
                </a:solidFill>
                <a:latin typeface="Century Gothic" panose="020B0502020202020204" pitchFamily="34" charset="0"/>
              </a:rPr>
              <a:t>Epidemiology, Control &amp; Zoonosis: </a:t>
            </a:r>
            <a:r>
              <a:rPr lang="en-US" altLang="en-US" sz="3600" b="1" i="1" dirty="0">
                <a:solidFill>
                  <a:srgbClr val="395408"/>
                </a:solidFill>
                <a:latin typeface="Century Gothic" panose="020B0502020202020204" pitchFamily="34" charset="0"/>
              </a:rPr>
              <a:t>S. </a:t>
            </a:r>
            <a:r>
              <a:rPr lang="en-US" altLang="en-US" sz="3600" b="1" i="1" dirty="0" err="1">
                <a:solidFill>
                  <a:srgbClr val="395408"/>
                </a:solidFill>
                <a:latin typeface="Century Gothic" panose="020B0502020202020204" pitchFamily="34" charset="0"/>
              </a:rPr>
              <a:t>neurona</a:t>
            </a:r>
            <a:endParaRPr lang="en-US" altLang="en-US" sz="3600" i="1" dirty="0">
              <a:solidFill>
                <a:srgbClr val="395408"/>
              </a:solidFill>
              <a:latin typeface="Century Gothic" panose="020B0502020202020204" pitchFamily="34" charset="0"/>
            </a:endParaRPr>
          </a:p>
        </p:txBody>
      </p:sp>
      <p:sp>
        <p:nvSpPr>
          <p:cNvPr id="18435" name="Rectangle 3"/>
          <p:cNvSpPr>
            <a:spLocks noGrp="1" noChangeArrowheads="1"/>
          </p:cNvSpPr>
          <p:nvPr>
            <p:ph idx="1"/>
          </p:nvPr>
        </p:nvSpPr>
        <p:spPr>
          <a:xfrm>
            <a:off x="152400" y="1106981"/>
            <a:ext cx="11435555" cy="5708572"/>
          </a:xfrm>
        </p:spPr>
        <p:txBody>
          <a:bodyPr/>
          <a:lstStyle/>
          <a:p>
            <a:pPr lvl="0">
              <a:buClrTx/>
              <a:buFont typeface="Wingdings" panose="05000000000000000000" pitchFamily="2" charset="2"/>
              <a:buChar char="§"/>
            </a:pPr>
            <a:r>
              <a:rPr lang="en-US" sz="2400" u="sng" dirty="0"/>
              <a:t>Geography</a:t>
            </a:r>
            <a:r>
              <a:rPr lang="en-US" sz="2400" dirty="0"/>
              <a:t>: confined to the Americas </a:t>
            </a:r>
            <a:r>
              <a:rPr lang="en-US" sz="1800" dirty="0"/>
              <a:t>(opossum </a:t>
            </a:r>
            <a:r>
              <a:rPr lang="en-US" sz="1800" i="1" dirty="0"/>
              <a:t>Didelphis virginiana</a:t>
            </a:r>
            <a:r>
              <a:rPr lang="en-US" sz="1800" dirty="0"/>
              <a:t> and </a:t>
            </a:r>
            <a:r>
              <a:rPr lang="en-US" sz="1800" i="1" dirty="0"/>
              <a:t>D. </a:t>
            </a:r>
            <a:r>
              <a:rPr lang="en-US" sz="1800" i="1" dirty="0" err="1"/>
              <a:t>albiventris</a:t>
            </a:r>
            <a:r>
              <a:rPr lang="en-US" sz="1800" i="1" dirty="0"/>
              <a:t> </a:t>
            </a:r>
            <a:r>
              <a:rPr lang="en-US" sz="1800" dirty="0"/>
              <a:t>distribution)</a:t>
            </a:r>
          </a:p>
          <a:p>
            <a:pPr>
              <a:buClrTx/>
              <a:buFont typeface="Wingdings" panose="05000000000000000000" pitchFamily="2" charset="2"/>
              <a:buChar char="§"/>
            </a:pPr>
            <a:r>
              <a:rPr lang="en-US" sz="2400" dirty="0"/>
              <a:t>Seroprevalence ranges 15-89%</a:t>
            </a:r>
            <a:r>
              <a:rPr lang="en-US" sz="2400" i="1" dirty="0"/>
              <a:t>, but </a:t>
            </a:r>
            <a:r>
              <a:rPr lang="en-US" sz="2400" dirty="0"/>
              <a:t>&lt;1% develop disease</a:t>
            </a:r>
          </a:p>
          <a:p>
            <a:pPr>
              <a:buClrTx/>
              <a:buFont typeface="Wingdings" panose="05000000000000000000" pitchFamily="2" charset="2"/>
              <a:buChar char="§"/>
            </a:pPr>
            <a:endParaRPr lang="en-US" sz="2400" dirty="0"/>
          </a:p>
          <a:p>
            <a:pPr lvl="0">
              <a:buClrTx/>
              <a:buFont typeface="Wingdings" panose="05000000000000000000" pitchFamily="2" charset="2"/>
              <a:buChar char="§"/>
            </a:pPr>
            <a:r>
              <a:rPr lang="en-US" sz="2400" b="1" u="sng" dirty="0">
                <a:solidFill>
                  <a:srgbClr val="395408"/>
                </a:solidFill>
              </a:rPr>
              <a:t>Risk Factors:</a:t>
            </a:r>
          </a:p>
          <a:p>
            <a:pPr lvl="1">
              <a:buClrTx/>
              <a:buFont typeface="Wingdings" panose="05000000000000000000" pitchFamily="2" charset="2"/>
              <a:buChar char="§"/>
            </a:pPr>
            <a:r>
              <a:rPr lang="en-US" sz="2000" dirty="0"/>
              <a:t>y</a:t>
            </a:r>
            <a:r>
              <a:rPr lang="en-US" sz="2000" b="0" i="0" dirty="0">
                <a:effectLst/>
              </a:rPr>
              <a:t>oung(1-5yr), old (&gt;13 </a:t>
            </a:r>
            <a:r>
              <a:rPr lang="en-US" sz="2000" b="0" i="0" dirty="0" err="1">
                <a:effectLst/>
              </a:rPr>
              <a:t>yr</a:t>
            </a:r>
            <a:r>
              <a:rPr lang="en-US" sz="2000" b="0" i="0" dirty="0">
                <a:effectLst/>
              </a:rPr>
              <a:t>), Thoroughbred, Standardbred and Quarter Horse breeds are over-represented</a:t>
            </a:r>
          </a:p>
          <a:p>
            <a:pPr lvl="1">
              <a:buClrTx/>
              <a:buFont typeface="Wingdings" panose="05000000000000000000" pitchFamily="2" charset="2"/>
              <a:buChar char="§"/>
            </a:pPr>
            <a:r>
              <a:rPr lang="en-US" sz="2000" dirty="0"/>
              <a:t>Stress and immunosuppression</a:t>
            </a:r>
          </a:p>
          <a:p>
            <a:pPr lvl="1">
              <a:buClrTx/>
              <a:buFont typeface="Wingdings" panose="05000000000000000000" pitchFamily="2" charset="2"/>
              <a:buChar char="§"/>
            </a:pPr>
            <a:endParaRPr lang="en-US" sz="2400" dirty="0"/>
          </a:p>
          <a:p>
            <a:pPr lvl="0">
              <a:buClrTx/>
              <a:buFont typeface="Wingdings" panose="05000000000000000000" pitchFamily="2" charset="2"/>
              <a:buChar char="§"/>
            </a:pPr>
            <a:r>
              <a:rPr lang="en-US" sz="2400" b="1" u="sng" dirty="0">
                <a:solidFill>
                  <a:srgbClr val="395408"/>
                </a:solidFill>
              </a:rPr>
              <a:t>Control</a:t>
            </a:r>
            <a:r>
              <a:rPr lang="en-US" sz="2400" b="1" dirty="0">
                <a:solidFill>
                  <a:srgbClr val="395408"/>
                </a:solidFill>
              </a:rPr>
              <a:t>: prevent access of opossums to horse-feeding / watering areas</a:t>
            </a:r>
            <a:endParaRPr lang="en-US" sz="2000" b="1" dirty="0">
              <a:solidFill>
                <a:srgbClr val="395408"/>
              </a:solidFill>
            </a:endParaRPr>
          </a:p>
          <a:p>
            <a:pPr lvl="0">
              <a:buClrTx/>
              <a:buFont typeface="Wingdings" panose="05000000000000000000" pitchFamily="2" charset="2"/>
              <a:buChar char="§"/>
            </a:pPr>
            <a:r>
              <a:rPr lang="en-US" sz="2400" dirty="0"/>
              <a:t>Fallen fruit should be removed from horse pastures. </a:t>
            </a:r>
            <a:r>
              <a:rPr lang="en-US" sz="2400" dirty="0">
                <a:solidFill>
                  <a:srgbClr val="FF0000"/>
                </a:solidFill>
              </a:rPr>
              <a:t>Why?</a:t>
            </a:r>
          </a:p>
          <a:p>
            <a:pPr>
              <a:buClrTx/>
              <a:buFont typeface="Wingdings" panose="05000000000000000000" pitchFamily="2" charset="2"/>
              <a:buChar char="§"/>
            </a:pPr>
            <a:endParaRPr lang="en-US" sz="2400" dirty="0"/>
          </a:p>
          <a:p>
            <a:pPr lvl="0">
              <a:buClrTx/>
              <a:buFont typeface="Wingdings" panose="05000000000000000000" pitchFamily="2" charset="2"/>
              <a:buChar char="§"/>
            </a:pPr>
            <a:r>
              <a:rPr lang="en-US" sz="2400" b="1" u="sng" dirty="0">
                <a:solidFill>
                  <a:srgbClr val="395408"/>
                </a:solidFill>
              </a:rPr>
              <a:t>Zoonosis</a:t>
            </a:r>
            <a:r>
              <a:rPr lang="en-US" sz="2400" b="1" dirty="0">
                <a:solidFill>
                  <a:srgbClr val="395408"/>
                </a:solidFill>
              </a:rPr>
              <a:t>: no reports of human infections</a:t>
            </a:r>
          </a:p>
          <a:p>
            <a:pPr lvl="0">
              <a:buClrTx/>
              <a:buFont typeface="Wingdings" panose="05000000000000000000" pitchFamily="2" charset="2"/>
              <a:buChar char="§"/>
            </a:pPr>
            <a:r>
              <a:rPr lang="en-US" sz="1800" dirty="0"/>
              <a:t>Infection in dogs, cats and sea mammals (otters) reported</a:t>
            </a:r>
          </a:p>
        </p:txBody>
      </p:sp>
      <p:sp>
        <p:nvSpPr>
          <p:cNvPr id="4" name="TextBox 3">
            <a:extLst>
              <a:ext uri="{FF2B5EF4-FFF2-40B4-BE49-F238E27FC236}">
                <a16:creationId xmlns:a16="http://schemas.microsoft.com/office/drawing/2014/main" id="{901F9AC5-D03A-9923-1629-16A8A3EF03A1}"/>
              </a:ext>
            </a:extLst>
          </p:cNvPr>
          <p:cNvSpPr txBox="1"/>
          <p:nvPr/>
        </p:nvSpPr>
        <p:spPr>
          <a:xfrm>
            <a:off x="2438400" y="804447"/>
            <a:ext cx="7315200" cy="338554"/>
          </a:xfrm>
          <a:prstGeom prst="rect">
            <a:avLst/>
          </a:prstGeom>
          <a:noFill/>
        </p:spPr>
        <p:txBody>
          <a:bodyPr wrap="square">
            <a:spAutoFit/>
          </a:bodyPr>
          <a:lstStyle/>
          <a:p>
            <a:r>
              <a:rPr lang="en-US" sz="1600" b="0" i="0" u="none" strike="noStrike" baseline="0" dirty="0">
                <a:solidFill>
                  <a:srgbClr val="000000"/>
                </a:solidFill>
                <a:latin typeface="+mn-lt"/>
              </a:rPr>
              <a:t>AAEP Infectious Disease Guidelines: Equine Protozoal </a:t>
            </a:r>
            <a:r>
              <a:rPr lang="en-US" sz="1600" b="0" i="0" u="none" strike="noStrike" baseline="0" dirty="0" err="1">
                <a:solidFill>
                  <a:srgbClr val="000000"/>
                </a:solidFill>
                <a:latin typeface="+mn-lt"/>
              </a:rPr>
              <a:t>Myeloencephalitis</a:t>
            </a:r>
            <a:r>
              <a:rPr lang="en-US" sz="1600" b="0" i="0" u="none" strike="noStrike" baseline="0" dirty="0">
                <a:solidFill>
                  <a:srgbClr val="000000"/>
                </a:solidFill>
                <a:latin typeface="+mn-lt"/>
              </a:rPr>
              <a:t> </a:t>
            </a:r>
            <a:endParaRPr lang="en-US" sz="1600" dirty="0">
              <a:latin typeface="+mn-lt"/>
            </a:endParaRPr>
          </a:p>
        </p:txBody>
      </p:sp>
    </p:spTree>
    <p:extLst>
      <p:ext uri="{BB962C8B-B14F-4D97-AF65-F5344CB8AC3E}">
        <p14:creationId xmlns:p14="http://schemas.microsoft.com/office/powerpoint/2010/main" val="314032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90C280-B7F4-4063-81D9-68A0F2C3D404}"/>
              </a:ext>
            </a:extLst>
          </p:cNvPr>
          <p:cNvSpPr txBox="1"/>
          <p:nvPr/>
        </p:nvSpPr>
        <p:spPr>
          <a:xfrm>
            <a:off x="457200" y="24539"/>
            <a:ext cx="8686800" cy="584775"/>
          </a:xfrm>
          <a:prstGeom prst="rect">
            <a:avLst/>
          </a:prstGeom>
          <a:noFill/>
        </p:spPr>
        <p:txBody>
          <a:bodyPr wrap="square" rtlCol="0">
            <a:spAutoFit/>
          </a:bodyPr>
          <a:lstStyle/>
          <a:p>
            <a:r>
              <a:rPr lang="en-US" sz="3200" b="1" dirty="0">
                <a:solidFill>
                  <a:srgbClr val="CC0099"/>
                </a:solidFill>
                <a:latin typeface="+mn-lt"/>
              </a:rPr>
              <a:t>FYI: </a:t>
            </a:r>
            <a:r>
              <a:rPr lang="en-US" sz="3200" b="1" i="1" dirty="0" err="1">
                <a:solidFill>
                  <a:srgbClr val="CC0099"/>
                </a:solidFill>
                <a:latin typeface="+mn-lt"/>
              </a:rPr>
              <a:t>Sarcocystis</a:t>
            </a:r>
            <a:r>
              <a:rPr lang="en-US" sz="3200" b="1" dirty="0">
                <a:solidFill>
                  <a:srgbClr val="CC0099"/>
                </a:solidFill>
                <a:latin typeface="+mn-lt"/>
              </a:rPr>
              <a:t> infections in small animals</a:t>
            </a:r>
          </a:p>
        </p:txBody>
      </p:sp>
      <p:pic>
        <p:nvPicPr>
          <p:cNvPr id="8" name="Picture 7">
            <a:extLst>
              <a:ext uri="{FF2B5EF4-FFF2-40B4-BE49-F238E27FC236}">
                <a16:creationId xmlns:a16="http://schemas.microsoft.com/office/drawing/2014/main" id="{B177830D-2724-4F96-B2F3-A710A8B3EA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2941250"/>
            <a:ext cx="5486400" cy="3716016"/>
          </a:xfrm>
          <a:prstGeom prst="rect">
            <a:avLst/>
          </a:prstGeom>
        </p:spPr>
      </p:pic>
      <p:sp>
        <p:nvSpPr>
          <p:cNvPr id="9" name="Rectangle 8">
            <a:extLst>
              <a:ext uri="{FF2B5EF4-FFF2-40B4-BE49-F238E27FC236}">
                <a16:creationId xmlns:a16="http://schemas.microsoft.com/office/drawing/2014/main" id="{FBDF7922-ED6C-4A9F-8914-15BDFCD62625}"/>
              </a:ext>
            </a:extLst>
          </p:cNvPr>
          <p:cNvSpPr/>
          <p:nvPr/>
        </p:nvSpPr>
        <p:spPr>
          <a:xfrm>
            <a:off x="487878" y="624618"/>
            <a:ext cx="11963400" cy="2308324"/>
          </a:xfrm>
          <a:prstGeom prst="rect">
            <a:avLst/>
          </a:prstGeom>
        </p:spPr>
        <p:txBody>
          <a:bodyPr wrap="square">
            <a:spAutoFit/>
          </a:bodyPr>
          <a:lstStyle/>
          <a:p>
            <a:r>
              <a:rPr lang="en-US" dirty="0">
                <a:latin typeface="+mn-lt"/>
              </a:rPr>
              <a:t>6-month-old, MN lab mix adopted from shelter in rural TN</a:t>
            </a:r>
          </a:p>
          <a:p>
            <a:r>
              <a:rPr lang="en-US" dirty="0">
                <a:latin typeface="+mn-lt"/>
              </a:rPr>
              <a:t>Fever, generalized ataxia (~1 </a:t>
            </a:r>
            <a:r>
              <a:rPr lang="en-US" dirty="0" err="1">
                <a:latin typeface="+mn-lt"/>
              </a:rPr>
              <a:t>mo</a:t>
            </a:r>
            <a:r>
              <a:rPr lang="en-US" dirty="0">
                <a:latin typeface="+mn-lt"/>
              </a:rPr>
              <a:t> duration, waxing and waning)</a:t>
            </a:r>
          </a:p>
          <a:p>
            <a:r>
              <a:rPr lang="en-US" dirty="0">
                <a:latin typeface="+mn-lt"/>
              </a:rPr>
              <a:t>2 large subcutaneous nodules</a:t>
            </a:r>
          </a:p>
          <a:p>
            <a:endParaRPr lang="en-US" dirty="0">
              <a:latin typeface="+mn-lt"/>
            </a:endParaRPr>
          </a:p>
          <a:p>
            <a:r>
              <a:rPr lang="en-US" dirty="0">
                <a:latin typeface="+mn-lt"/>
              </a:rPr>
              <a:t>Hospitalized for 5 days, nodules and neurological signs worsened.</a:t>
            </a:r>
          </a:p>
          <a:p>
            <a:r>
              <a:rPr lang="en-US" dirty="0">
                <a:latin typeface="+mn-lt"/>
              </a:rPr>
              <a:t>Dog did not respond to clindamycin and was euthanized</a:t>
            </a:r>
          </a:p>
        </p:txBody>
      </p:sp>
      <p:sp>
        <p:nvSpPr>
          <p:cNvPr id="10" name="TextBox 9">
            <a:extLst>
              <a:ext uri="{FF2B5EF4-FFF2-40B4-BE49-F238E27FC236}">
                <a16:creationId xmlns:a16="http://schemas.microsoft.com/office/drawing/2014/main" id="{62BBC5E6-86EA-4AF2-BD65-F01757139A3B}"/>
              </a:ext>
            </a:extLst>
          </p:cNvPr>
          <p:cNvSpPr txBox="1"/>
          <p:nvPr/>
        </p:nvSpPr>
        <p:spPr>
          <a:xfrm>
            <a:off x="5781799" y="3429000"/>
            <a:ext cx="5867400" cy="1200329"/>
          </a:xfrm>
          <a:prstGeom prst="rect">
            <a:avLst/>
          </a:prstGeom>
          <a:noFill/>
        </p:spPr>
        <p:txBody>
          <a:bodyPr wrap="square">
            <a:spAutoFit/>
          </a:bodyPr>
          <a:lstStyle/>
          <a:p>
            <a:r>
              <a:rPr lang="en-US" b="1" dirty="0">
                <a:solidFill>
                  <a:srgbClr val="000000"/>
                </a:solidFill>
                <a:latin typeface="Century Gothic" panose="020F0302020204030204"/>
              </a:rPr>
              <a:t>Lymph node aspirate was PCR+ for </a:t>
            </a:r>
          </a:p>
          <a:p>
            <a:r>
              <a:rPr lang="en-US" b="1" i="1" dirty="0">
                <a:solidFill>
                  <a:srgbClr val="000000"/>
                </a:solidFill>
                <a:latin typeface="Century Gothic" panose="020F0302020204030204"/>
              </a:rPr>
              <a:t>S. </a:t>
            </a:r>
            <a:r>
              <a:rPr lang="en-US" b="1" i="1" dirty="0" err="1">
                <a:solidFill>
                  <a:srgbClr val="000000"/>
                </a:solidFill>
                <a:latin typeface="Century Gothic" panose="020F0302020204030204"/>
              </a:rPr>
              <a:t>neurona</a:t>
            </a:r>
            <a:endParaRPr lang="en-US" b="1" i="1" dirty="0">
              <a:solidFill>
                <a:srgbClr val="000000"/>
              </a:solidFill>
              <a:latin typeface="Century Gothic" panose="020F0302020204030204"/>
            </a:endParaRPr>
          </a:p>
          <a:p>
            <a:endParaRPr lang="en-US" dirty="0">
              <a:solidFill>
                <a:srgbClr val="000000"/>
              </a:solidFill>
              <a:latin typeface="Century Gothic" panose="020F0302020204030204"/>
            </a:endParaRPr>
          </a:p>
        </p:txBody>
      </p:sp>
      <p:sp>
        <p:nvSpPr>
          <p:cNvPr id="12" name="TextBox 11">
            <a:extLst>
              <a:ext uri="{FF2B5EF4-FFF2-40B4-BE49-F238E27FC236}">
                <a16:creationId xmlns:a16="http://schemas.microsoft.com/office/drawing/2014/main" id="{63186EE4-69FD-47C6-B38A-448783836410}"/>
              </a:ext>
            </a:extLst>
          </p:cNvPr>
          <p:cNvSpPr txBox="1"/>
          <p:nvPr/>
        </p:nvSpPr>
        <p:spPr>
          <a:xfrm>
            <a:off x="2971800" y="6048716"/>
            <a:ext cx="2617025"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FFFF00"/>
                </a:solidFill>
                <a:effectLst/>
                <a:uLnTx/>
                <a:uFillTx/>
                <a:latin typeface="Century Gothic" panose="020F0302020204030204"/>
                <a:ea typeface="ＭＳ Ｐゴシック" pitchFamily="34" charset="-128"/>
                <a:cs typeface="+mn-cs"/>
              </a:rPr>
              <a:t>Lymph node aspirate </a:t>
            </a:r>
            <a:endParaRPr lang="en-US" b="1" dirty="0">
              <a:solidFill>
                <a:srgbClr val="FFFF00"/>
              </a:solidFill>
            </a:endParaRPr>
          </a:p>
        </p:txBody>
      </p:sp>
      <p:sp>
        <p:nvSpPr>
          <p:cNvPr id="11" name="TextBox 10">
            <a:extLst>
              <a:ext uri="{FF2B5EF4-FFF2-40B4-BE49-F238E27FC236}">
                <a16:creationId xmlns:a16="http://schemas.microsoft.com/office/drawing/2014/main" id="{E1C2A0B0-D5D0-4B37-B18A-BB550D9DF656}"/>
              </a:ext>
            </a:extLst>
          </p:cNvPr>
          <p:cNvSpPr txBox="1"/>
          <p:nvPr/>
        </p:nvSpPr>
        <p:spPr>
          <a:xfrm>
            <a:off x="5762996" y="4814967"/>
            <a:ext cx="6228608"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DDx for protozoal dermatitis in dogs </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L. infantum</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a:t>
            </a:r>
            <a:r>
              <a:rPr kumimoji="0" lang="en-US" sz="2400" b="0" i="1" u="none" strike="noStrike" kern="1200" cap="none" spc="0" normalizeH="0" baseline="0" noProof="0" dirty="0" err="1">
                <a:ln>
                  <a:noFill/>
                </a:ln>
                <a:solidFill>
                  <a:srgbClr val="000000"/>
                </a:solidFill>
                <a:effectLst/>
                <a:uLnTx/>
                <a:uFillTx/>
                <a:latin typeface="Century Gothic" panose="020F0302020204030204"/>
                <a:ea typeface="ＭＳ Ｐゴシック" pitchFamily="34" charset="-128"/>
                <a:cs typeface="+mn-cs"/>
              </a:rPr>
              <a:t>Caryospora</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spp., </a:t>
            </a:r>
            <a:r>
              <a:rPr kumimoji="0" lang="en-US" sz="2400" b="0" i="1" u="none" strike="noStrike" kern="1200" cap="none" spc="0" normalizeH="0" baseline="0" noProof="0" dirty="0" err="1">
                <a:ln>
                  <a:noFill/>
                </a:ln>
                <a:solidFill>
                  <a:srgbClr val="000000"/>
                </a:solidFill>
                <a:effectLst/>
                <a:uLnTx/>
                <a:uFillTx/>
                <a:latin typeface="Century Gothic" panose="020F0302020204030204"/>
                <a:ea typeface="ＭＳ Ｐゴシック" pitchFamily="34" charset="-128"/>
                <a:cs typeface="+mn-cs"/>
              </a:rPr>
              <a:t>Neopspora</a:t>
            </a:r>
            <a:r>
              <a:rPr kumimoji="0" lang="en-US" sz="2400" b="0" i="1"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caninum</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a:t>
            </a:r>
            <a:r>
              <a:rPr kumimoji="0" lang="en-US" sz="2400" b="0" i="1"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Toxoplasma, gondii</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and </a:t>
            </a:r>
            <a:r>
              <a:rPr kumimoji="0" lang="en-US" sz="2400" b="0" i="1" u="none" strike="noStrike" kern="1200" cap="none" spc="0" normalizeH="0" baseline="0" noProof="0" dirty="0" err="1">
                <a:ln>
                  <a:noFill/>
                </a:ln>
                <a:solidFill>
                  <a:srgbClr val="000000"/>
                </a:solidFill>
                <a:effectLst/>
                <a:uLnTx/>
                <a:uFillTx/>
                <a:latin typeface="Century Gothic" panose="020F0302020204030204"/>
                <a:ea typeface="ＭＳ Ｐゴシック" pitchFamily="34" charset="-128"/>
                <a:cs typeface="+mn-cs"/>
              </a:rPr>
              <a:t>Sarcocystis</a:t>
            </a:r>
            <a:r>
              <a:rPr kumimoji="0" lang="en-US" sz="2400" b="0" i="1"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 </a:t>
            </a:r>
            <a:r>
              <a:rPr kumimoji="0" lang="en-US" sz="2400" b="0" i="0" u="none" strike="noStrike" kern="1200" cap="none" spc="0" normalizeH="0" baseline="0" noProof="0" dirty="0">
                <a:ln>
                  <a:noFill/>
                </a:ln>
                <a:solidFill>
                  <a:srgbClr val="000000"/>
                </a:solidFill>
                <a:effectLst/>
                <a:uLnTx/>
                <a:uFillTx/>
                <a:latin typeface="Century Gothic" panose="020F0302020204030204"/>
                <a:ea typeface="ＭＳ Ｐゴシック" pitchFamily="34" charset="-128"/>
                <a:cs typeface="+mn-cs"/>
              </a:rPr>
              <a:t>spp.</a:t>
            </a:r>
          </a:p>
        </p:txBody>
      </p:sp>
    </p:spTree>
    <p:extLst>
      <p:ext uri="{BB962C8B-B14F-4D97-AF65-F5344CB8AC3E}">
        <p14:creationId xmlns:p14="http://schemas.microsoft.com/office/powerpoint/2010/main" val="309914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2F7503-C2BB-410A-A54B-893BF41BE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687418" y="4407760"/>
            <a:ext cx="3000375" cy="2288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94DA5B-92FE-4B1A-9D75-786F0077CF9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2400" y="172765"/>
            <a:ext cx="5210175"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92CDC3-FE29-4523-9054-57F0C2D84CF9}"/>
              </a:ext>
            </a:extLst>
          </p:cNvPr>
          <p:cNvSpPr txBox="1"/>
          <p:nvPr/>
        </p:nvSpPr>
        <p:spPr>
          <a:xfrm>
            <a:off x="747527" y="5659718"/>
            <a:ext cx="3429000" cy="1015663"/>
          </a:xfrm>
          <a:prstGeom prst="rect">
            <a:avLst/>
          </a:prstGeom>
          <a:noFill/>
        </p:spPr>
        <p:txBody>
          <a:bodyPr wrap="square">
            <a:spAutoFit/>
          </a:bodyPr>
          <a:lstStyle/>
          <a:p>
            <a:r>
              <a:rPr lang="en-US" sz="2000" b="0" dirty="0">
                <a:solidFill>
                  <a:srgbClr val="333333"/>
                </a:solidFill>
                <a:effectLst/>
                <a:latin typeface="+mn-lt"/>
              </a:rPr>
              <a:t>PCR+</a:t>
            </a:r>
            <a:r>
              <a:rPr lang="en-US" sz="2000" i="1" dirty="0">
                <a:solidFill>
                  <a:srgbClr val="333333"/>
                </a:solidFill>
                <a:latin typeface="+mn-lt"/>
              </a:rPr>
              <a:t>: </a:t>
            </a:r>
            <a:r>
              <a:rPr lang="en-US" sz="2000" b="1" i="1" dirty="0" err="1">
                <a:solidFill>
                  <a:srgbClr val="333333"/>
                </a:solidFill>
                <a:effectLst/>
                <a:latin typeface="+mn-lt"/>
              </a:rPr>
              <a:t>Sarcocystis</a:t>
            </a:r>
            <a:r>
              <a:rPr lang="en-US" sz="2000" b="1" i="1" dirty="0">
                <a:solidFill>
                  <a:srgbClr val="333333"/>
                </a:solidFill>
                <a:effectLst/>
                <a:latin typeface="+mn-lt"/>
              </a:rPr>
              <a:t> </a:t>
            </a:r>
            <a:r>
              <a:rPr lang="en-US" sz="2000" b="1" dirty="0">
                <a:solidFill>
                  <a:srgbClr val="333333"/>
                </a:solidFill>
                <a:effectLst/>
                <a:latin typeface="+mn-lt"/>
              </a:rPr>
              <a:t>spp</a:t>
            </a:r>
            <a:r>
              <a:rPr lang="en-US" sz="2000" b="0" dirty="0">
                <a:solidFill>
                  <a:srgbClr val="333333"/>
                </a:solidFill>
                <a:effectLst/>
                <a:latin typeface="+mn-lt"/>
              </a:rPr>
              <a:t>. closely related to </a:t>
            </a:r>
            <a:r>
              <a:rPr lang="en-US" sz="2000" b="0" i="1" dirty="0">
                <a:solidFill>
                  <a:srgbClr val="333333"/>
                </a:solidFill>
                <a:effectLst/>
                <a:latin typeface="+mn-lt"/>
              </a:rPr>
              <a:t>S. </a:t>
            </a:r>
            <a:r>
              <a:rPr lang="en-US" sz="2000" b="0" i="1" dirty="0" err="1">
                <a:solidFill>
                  <a:srgbClr val="333333"/>
                </a:solidFill>
                <a:effectLst/>
                <a:latin typeface="+mn-lt"/>
              </a:rPr>
              <a:t>felis</a:t>
            </a:r>
            <a:r>
              <a:rPr lang="en-US" sz="2000" b="0" i="1" dirty="0">
                <a:solidFill>
                  <a:srgbClr val="333333"/>
                </a:solidFill>
                <a:effectLst/>
                <a:latin typeface="+mn-lt"/>
              </a:rPr>
              <a:t>,</a:t>
            </a:r>
            <a:r>
              <a:rPr lang="en-US" sz="2000" b="0" i="0" dirty="0">
                <a:solidFill>
                  <a:srgbClr val="333333"/>
                </a:solidFill>
                <a:effectLst/>
                <a:latin typeface="+mn-lt"/>
              </a:rPr>
              <a:t> </a:t>
            </a:r>
          </a:p>
          <a:p>
            <a:r>
              <a:rPr lang="en-US" sz="2000" b="0" i="1" dirty="0">
                <a:solidFill>
                  <a:srgbClr val="333333"/>
                </a:solidFill>
                <a:effectLst/>
                <a:latin typeface="+mn-lt"/>
              </a:rPr>
              <a:t>S. caninum</a:t>
            </a:r>
            <a:r>
              <a:rPr lang="en-US" sz="2000" b="0" i="0" dirty="0">
                <a:solidFill>
                  <a:srgbClr val="333333"/>
                </a:solidFill>
                <a:effectLst/>
                <a:latin typeface="+mn-lt"/>
              </a:rPr>
              <a:t> and </a:t>
            </a:r>
            <a:r>
              <a:rPr lang="en-US" sz="2000" b="0" i="1" dirty="0">
                <a:solidFill>
                  <a:srgbClr val="333333"/>
                </a:solidFill>
                <a:effectLst/>
                <a:latin typeface="+mn-lt"/>
              </a:rPr>
              <a:t>S. </a:t>
            </a:r>
            <a:r>
              <a:rPr lang="en-US" sz="2000" b="0" i="1" dirty="0" err="1">
                <a:solidFill>
                  <a:srgbClr val="333333"/>
                </a:solidFill>
                <a:effectLst/>
                <a:latin typeface="+mn-lt"/>
              </a:rPr>
              <a:t>artica</a:t>
            </a:r>
            <a:r>
              <a:rPr lang="en-US" sz="2000" b="0" i="0" dirty="0">
                <a:solidFill>
                  <a:srgbClr val="333333"/>
                </a:solidFill>
                <a:effectLst/>
                <a:latin typeface="+mn-lt"/>
              </a:rPr>
              <a:t> </a:t>
            </a:r>
            <a:endParaRPr lang="en-US" sz="2000" dirty="0">
              <a:latin typeface="+mn-lt"/>
            </a:endParaRPr>
          </a:p>
        </p:txBody>
      </p:sp>
      <p:sp>
        <p:nvSpPr>
          <p:cNvPr id="9" name="TextBox 8">
            <a:extLst>
              <a:ext uri="{FF2B5EF4-FFF2-40B4-BE49-F238E27FC236}">
                <a16:creationId xmlns:a16="http://schemas.microsoft.com/office/drawing/2014/main" id="{31FF1EBF-AFF5-4314-839F-75C0FEEB3E65}"/>
              </a:ext>
            </a:extLst>
          </p:cNvPr>
          <p:cNvSpPr txBox="1"/>
          <p:nvPr/>
        </p:nvSpPr>
        <p:spPr>
          <a:xfrm>
            <a:off x="5638800" y="342900"/>
            <a:ext cx="6248400" cy="1569660"/>
          </a:xfrm>
          <a:prstGeom prst="rect">
            <a:avLst/>
          </a:prstGeom>
          <a:noFill/>
        </p:spPr>
        <p:txBody>
          <a:bodyPr wrap="square">
            <a:spAutoFit/>
          </a:bodyPr>
          <a:lstStyle/>
          <a:p>
            <a:r>
              <a:rPr lang="en-US" b="0" i="0" dirty="0">
                <a:solidFill>
                  <a:srgbClr val="333333"/>
                </a:solidFill>
                <a:effectLst/>
                <a:latin typeface="+mn-lt"/>
              </a:rPr>
              <a:t>A 6-year-old male neutered domestic longhair cat presented for changing anisocoria and progressive gait abnormalities</a:t>
            </a:r>
            <a:endParaRPr lang="en-US" dirty="0">
              <a:latin typeface="+mn-lt"/>
            </a:endParaRPr>
          </a:p>
        </p:txBody>
      </p:sp>
      <p:sp>
        <p:nvSpPr>
          <p:cNvPr id="13" name="TextBox 12">
            <a:extLst>
              <a:ext uri="{FF2B5EF4-FFF2-40B4-BE49-F238E27FC236}">
                <a16:creationId xmlns:a16="http://schemas.microsoft.com/office/drawing/2014/main" id="{CCF2C089-780A-408D-A213-BD4F97EE5659}"/>
              </a:ext>
            </a:extLst>
          </p:cNvPr>
          <p:cNvSpPr txBox="1"/>
          <p:nvPr/>
        </p:nvSpPr>
        <p:spPr>
          <a:xfrm>
            <a:off x="176340" y="3082289"/>
            <a:ext cx="4106015" cy="2308324"/>
          </a:xfrm>
          <a:prstGeom prst="rect">
            <a:avLst/>
          </a:prstGeom>
          <a:noFill/>
        </p:spPr>
        <p:txBody>
          <a:bodyPr wrap="square">
            <a:spAutoFit/>
          </a:bodyPr>
          <a:lstStyle/>
          <a:p>
            <a:r>
              <a:rPr lang="en-US" b="0" i="0" u="sng" dirty="0">
                <a:solidFill>
                  <a:srgbClr val="333333"/>
                </a:solidFill>
                <a:effectLst/>
                <a:latin typeface="+mn-lt"/>
              </a:rPr>
              <a:t>Infectious </a:t>
            </a:r>
            <a:r>
              <a:rPr lang="en-US" b="0" i="0" u="sng" dirty="0" err="1">
                <a:solidFill>
                  <a:srgbClr val="333333"/>
                </a:solidFill>
                <a:effectLst/>
                <a:latin typeface="+mn-lt"/>
              </a:rPr>
              <a:t>Dz</a:t>
            </a:r>
            <a:r>
              <a:rPr lang="en-US" b="0" i="0" u="sng" dirty="0">
                <a:solidFill>
                  <a:srgbClr val="333333"/>
                </a:solidFill>
                <a:effectLst/>
                <a:latin typeface="+mn-lt"/>
              </a:rPr>
              <a:t> Tests</a:t>
            </a:r>
            <a:r>
              <a:rPr lang="en-US" b="0" i="0" dirty="0">
                <a:solidFill>
                  <a:srgbClr val="333333"/>
                </a:solidFill>
                <a:effectLst/>
                <a:latin typeface="+mn-lt"/>
              </a:rPr>
              <a:t>:</a:t>
            </a:r>
          </a:p>
          <a:p>
            <a:r>
              <a:rPr lang="en-US" b="0" i="1" dirty="0">
                <a:solidFill>
                  <a:srgbClr val="333333"/>
                </a:solidFill>
                <a:effectLst/>
                <a:latin typeface="+mn-lt"/>
              </a:rPr>
              <a:t>Toxoplasma -neg</a:t>
            </a:r>
            <a:endParaRPr lang="en-US" dirty="0">
              <a:solidFill>
                <a:srgbClr val="333333"/>
              </a:solidFill>
              <a:latin typeface="+mn-lt"/>
            </a:endParaRPr>
          </a:p>
          <a:p>
            <a:r>
              <a:rPr lang="en-US" b="0" i="1" dirty="0">
                <a:solidFill>
                  <a:srgbClr val="333333"/>
                </a:solidFill>
                <a:effectLst/>
                <a:latin typeface="+mn-lt"/>
              </a:rPr>
              <a:t>Cryptococcus -neg</a:t>
            </a:r>
            <a:endParaRPr lang="en-US" dirty="0">
              <a:solidFill>
                <a:srgbClr val="333333"/>
              </a:solidFill>
              <a:latin typeface="+mn-lt"/>
            </a:endParaRPr>
          </a:p>
          <a:p>
            <a:r>
              <a:rPr lang="en-US" b="0" i="1" dirty="0">
                <a:solidFill>
                  <a:srgbClr val="333333"/>
                </a:solidFill>
                <a:effectLst/>
                <a:latin typeface="+mn-lt"/>
              </a:rPr>
              <a:t>Coronavirus -neg</a:t>
            </a:r>
            <a:endParaRPr lang="en-US" dirty="0">
              <a:solidFill>
                <a:srgbClr val="333333"/>
              </a:solidFill>
              <a:latin typeface="+mn-lt"/>
            </a:endParaRPr>
          </a:p>
          <a:p>
            <a:r>
              <a:rPr lang="en-US" b="0" i="0" dirty="0" err="1">
                <a:solidFill>
                  <a:srgbClr val="333333"/>
                </a:solidFill>
                <a:effectLst/>
                <a:latin typeface="+mn-lt"/>
              </a:rPr>
              <a:t>FelV</a:t>
            </a:r>
            <a:r>
              <a:rPr lang="en-US" b="0" i="0" dirty="0">
                <a:solidFill>
                  <a:srgbClr val="333333"/>
                </a:solidFill>
                <a:effectLst/>
                <a:latin typeface="+mn-lt"/>
              </a:rPr>
              <a:t>/FIV –neg</a:t>
            </a:r>
          </a:p>
          <a:p>
            <a:r>
              <a:rPr lang="en-US" b="1" i="1" dirty="0">
                <a:solidFill>
                  <a:srgbClr val="333333"/>
                </a:solidFill>
                <a:effectLst/>
                <a:latin typeface="+mn-lt"/>
              </a:rPr>
              <a:t>Bartonell</a:t>
            </a:r>
            <a:r>
              <a:rPr lang="en-US" b="1" i="1" dirty="0">
                <a:solidFill>
                  <a:srgbClr val="333333"/>
                </a:solidFill>
                <a:latin typeface="+mn-lt"/>
              </a:rPr>
              <a:t>a </a:t>
            </a:r>
            <a:r>
              <a:rPr lang="en-US" b="1" i="1" dirty="0" err="1">
                <a:solidFill>
                  <a:srgbClr val="333333"/>
                </a:solidFill>
                <a:latin typeface="+mn-lt"/>
              </a:rPr>
              <a:t>henselae</a:t>
            </a:r>
            <a:r>
              <a:rPr lang="en-US" b="1" i="1" dirty="0">
                <a:solidFill>
                  <a:srgbClr val="333333"/>
                </a:solidFill>
                <a:latin typeface="+mn-lt"/>
              </a:rPr>
              <a:t> -</a:t>
            </a:r>
            <a:r>
              <a:rPr lang="en-US" b="1" dirty="0">
                <a:solidFill>
                  <a:srgbClr val="333333"/>
                </a:solidFill>
                <a:latin typeface="+mn-lt"/>
              </a:rPr>
              <a:t>POS</a:t>
            </a:r>
            <a:endParaRPr lang="en-US" b="1" dirty="0">
              <a:latin typeface="+mn-lt"/>
            </a:endParaRPr>
          </a:p>
        </p:txBody>
      </p:sp>
      <p:pic>
        <p:nvPicPr>
          <p:cNvPr id="1030" name="Picture 6">
            <a:extLst>
              <a:ext uri="{FF2B5EF4-FFF2-40B4-BE49-F238E27FC236}">
                <a16:creationId xmlns:a16="http://schemas.microsoft.com/office/drawing/2014/main" id="{BCB302A2-19C7-412F-9263-383D981AB78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27914" y="2005815"/>
            <a:ext cx="6539040" cy="22886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53F5269-1DB4-4236-ADF7-B3128334FF08}"/>
              </a:ext>
            </a:extLst>
          </p:cNvPr>
          <p:cNvSpPr txBox="1"/>
          <p:nvPr/>
        </p:nvSpPr>
        <p:spPr>
          <a:xfrm>
            <a:off x="6019801" y="4975114"/>
            <a:ext cx="2743200" cy="830997"/>
          </a:xfrm>
          <a:prstGeom prst="rect">
            <a:avLst/>
          </a:prstGeom>
          <a:noFill/>
        </p:spPr>
        <p:txBody>
          <a:bodyPr wrap="square">
            <a:spAutoFit/>
          </a:bodyPr>
          <a:lstStyle/>
          <a:p>
            <a:r>
              <a:rPr lang="en-US" b="0" i="1" dirty="0" err="1">
                <a:solidFill>
                  <a:srgbClr val="333333"/>
                </a:solidFill>
                <a:effectLst/>
                <a:latin typeface="+mn-lt"/>
              </a:rPr>
              <a:t>Sarcocystis</a:t>
            </a:r>
            <a:r>
              <a:rPr lang="en-US" b="0" i="0" dirty="0">
                <a:solidFill>
                  <a:srgbClr val="333333"/>
                </a:solidFill>
                <a:effectLst/>
                <a:latin typeface="+mn-lt"/>
              </a:rPr>
              <a:t> cyst in a muscle fiber</a:t>
            </a:r>
            <a:endParaRPr lang="en-US" dirty="0">
              <a:latin typeface="+mn-lt"/>
            </a:endParaRPr>
          </a:p>
        </p:txBody>
      </p:sp>
      <p:cxnSp>
        <p:nvCxnSpPr>
          <p:cNvPr id="14" name="Straight Arrow Connector 13">
            <a:extLst>
              <a:ext uri="{FF2B5EF4-FFF2-40B4-BE49-F238E27FC236}">
                <a16:creationId xmlns:a16="http://schemas.microsoft.com/office/drawing/2014/main" id="{4F111376-FC82-498B-96E2-AAE7AD6F5537}"/>
              </a:ext>
            </a:extLst>
          </p:cNvPr>
          <p:cNvCxnSpPr>
            <a:cxnSpLocks/>
          </p:cNvCxnSpPr>
          <p:nvPr/>
        </p:nvCxnSpPr>
        <p:spPr bwMode="auto">
          <a:xfrm flipH="1">
            <a:off x="3962401" y="5390613"/>
            <a:ext cx="1904999" cy="7769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27315617-4A8C-4939-921C-D998F75FCF2E}"/>
              </a:ext>
            </a:extLst>
          </p:cNvPr>
          <p:cNvSpPr txBox="1"/>
          <p:nvPr/>
        </p:nvSpPr>
        <p:spPr>
          <a:xfrm>
            <a:off x="5829300" y="3263428"/>
            <a:ext cx="5867399" cy="1077218"/>
          </a:xfrm>
          <a:prstGeom prst="rect">
            <a:avLst/>
          </a:prstGeom>
          <a:noFill/>
        </p:spPr>
        <p:txBody>
          <a:bodyPr wrap="square">
            <a:spAutoFit/>
          </a:bodyPr>
          <a:lstStyle/>
          <a:p>
            <a:pPr algn="ctr"/>
            <a:r>
              <a:rPr lang="en-US" sz="4000" b="1" dirty="0">
                <a:solidFill>
                  <a:schemeClr val="bg1"/>
                </a:solidFill>
                <a:effectLst/>
                <a:latin typeface="+mn-lt"/>
              </a:rPr>
              <a:t>MRI</a:t>
            </a:r>
            <a:r>
              <a:rPr lang="en-US" sz="4000" dirty="0">
                <a:solidFill>
                  <a:srgbClr val="333333"/>
                </a:solidFill>
                <a:latin typeface="Open Sans" panose="020B0606030504020204" pitchFamily="34" charset="0"/>
              </a:rPr>
              <a:t> </a:t>
            </a:r>
          </a:p>
          <a:p>
            <a:pPr algn="ctr"/>
            <a:r>
              <a:rPr lang="en-US" dirty="0">
                <a:solidFill>
                  <a:schemeClr val="bg1"/>
                </a:solidFill>
                <a:latin typeface="+mn-lt"/>
              </a:rPr>
              <a:t>thoracolumbar vertebral column </a:t>
            </a:r>
            <a:endParaRPr lang="en-US" sz="4000" b="1" dirty="0">
              <a:solidFill>
                <a:schemeClr val="bg1"/>
              </a:solidFill>
              <a:latin typeface="+mn-lt"/>
            </a:endParaRPr>
          </a:p>
        </p:txBody>
      </p:sp>
    </p:spTree>
    <p:extLst>
      <p:ext uri="{BB962C8B-B14F-4D97-AF65-F5344CB8AC3E}">
        <p14:creationId xmlns:p14="http://schemas.microsoft.com/office/powerpoint/2010/main" val="10982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16A16-E41D-4C7F-9021-0C40B8C898BB}"/>
              </a:ext>
            </a:extLst>
          </p:cNvPr>
          <p:cNvSpPr txBox="1"/>
          <p:nvPr/>
        </p:nvSpPr>
        <p:spPr>
          <a:xfrm>
            <a:off x="494311" y="1509641"/>
            <a:ext cx="6097978" cy="2308324"/>
          </a:xfrm>
          <a:prstGeom prst="rect">
            <a:avLst/>
          </a:prstGeom>
          <a:noFill/>
        </p:spPr>
        <p:txBody>
          <a:bodyPr wrap="square">
            <a:spAutoFit/>
          </a:bodyPr>
          <a:lstStyle/>
          <a:p>
            <a:r>
              <a:rPr lang="en-US" b="0" i="0" u="sng" dirty="0">
                <a:solidFill>
                  <a:srgbClr val="333333"/>
                </a:solidFill>
                <a:effectLst/>
                <a:latin typeface="+mn-lt"/>
              </a:rPr>
              <a:t>The cat was treated with:</a:t>
            </a:r>
          </a:p>
          <a:p>
            <a:r>
              <a:rPr lang="en-US" b="0" i="0" dirty="0">
                <a:solidFill>
                  <a:srgbClr val="333333"/>
                </a:solidFill>
                <a:effectLst/>
                <a:latin typeface="+mn-lt"/>
              </a:rPr>
              <a:t>Trimethoprim Sulfadiazine </a:t>
            </a:r>
          </a:p>
          <a:p>
            <a:r>
              <a:rPr lang="en-US" dirty="0">
                <a:solidFill>
                  <a:srgbClr val="333333"/>
                </a:solidFill>
                <a:latin typeface="+mn-lt"/>
              </a:rPr>
              <a:t>m</a:t>
            </a:r>
            <a:r>
              <a:rPr lang="en-US" b="0" i="0" dirty="0">
                <a:solidFill>
                  <a:srgbClr val="333333"/>
                </a:solidFill>
                <a:effectLst/>
                <a:latin typeface="+mn-lt"/>
              </a:rPr>
              <a:t>eloxicam </a:t>
            </a:r>
          </a:p>
          <a:p>
            <a:r>
              <a:rPr lang="en-US" b="0" i="0" dirty="0">
                <a:solidFill>
                  <a:srgbClr val="333333"/>
                </a:solidFill>
                <a:effectLst/>
                <a:latin typeface="+mn-lt"/>
              </a:rPr>
              <a:t>buprenorphine</a:t>
            </a:r>
          </a:p>
          <a:p>
            <a:r>
              <a:rPr lang="en-US" dirty="0">
                <a:solidFill>
                  <a:srgbClr val="333333"/>
                </a:solidFill>
                <a:latin typeface="+mn-lt"/>
              </a:rPr>
              <a:t>p</a:t>
            </a:r>
            <a:r>
              <a:rPr lang="en-US" b="0" i="0" dirty="0">
                <a:solidFill>
                  <a:srgbClr val="333333"/>
                </a:solidFill>
                <a:effectLst/>
                <a:latin typeface="+mn-lt"/>
              </a:rPr>
              <a:t>radofloxacin </a:t>
            </a:r>
          </a:p>
          <a:p>
            <a:endParaRPr lang="en-US" dirty="0">
              <a:solidFill>
                <a:srgbClr val="333333"/>
              </a:solidFill>
              <a:latin typeface="+mn-lt"/>
            </a:endParaRPr>
          </a:p>
        </p:txBody>
      </p:sp>
      <p:sp>
        <p:nvSpPr>
          <p:cNvPr id="5" name="TextBox 4">
            <a:extLst>
              <a:ext uri="{FF2B5EF4-FFF2-40B4-BE49-F238E27FC236}">
                <a16:creationId xmlns:a16="http://schemas.microsoft.com/office/drawing/2014/main" id="{BE73484A-A69F-4C7D-B0EF-8D4DDA08E74D}"/>
              </a:ext>
            </a:extLst>
          </p:cNvPr>
          <p:cNvSpPr txBox="1"/>
          <p:nvPr/>
        </p:nvSpPr>
        <p:spPr>
          <a:xfrm>
            <a:off x="490690" y="122660"/>
            <a:ext cx="11396509" cy="1323439"/>
          </a:xfrm>
          <a:prstGeom prst="rect">
            <a:avLst/>
          </a:prstGeom>
          <a:noFill/>
        </p:spPr>
        <p:txBody>
          <a:bodyPr wrap="square">
            <a:spAutoFit/>
          </a:bodyPr>
          <a:lstStyle/>
          <a:p>
            <a:r>
              <a:rPr lang="en-US" sz="2000" b="0" i="0" dirty="0">
                <a:solidFill>
                  <a:srgbClr val="222222"/>
                </a:solidFill>
                <a:effectLst/>
                <a:latin typeface="+mn-lt"/>
              </a:rPr>
              <a:t>Castel, A., </a:t>
            </a:r>
            <a:r>
              <a:rPr lang="en-US" sz="2000" b="0" i="0" dirty="0" err="1">
                <a:solidFill>
                  <a:srgbClr val="222222"/>
                </a:solidFill>
                <a:effectLst/>
                <a:latin typeface="+mn-lt"/>
              </a:rPr>
              <a:t>Olby</a:t>
            </a:r>
            <a:r>
              <a:rPr lang="en-US" sz="2000" b="0" i="0" dirty="0">
                <a:solidFill>
                  <a:srgbClr val="222222"/>
                </a:solidFill>
                <a:effectLst/>
                <a:latin typeface="+mn-lt"/>
              </a:rPr>
              <a:t>, N. J., </a:t>
            </a:r>
            <a:r>
              <a:rPr lang="en-US" sz="2000" b="0" i="0" dirty="0" err="1">
                <a:solidFill>
                  <a:srgbClr val="222222"/>
                </a:solidFill>
                <a:effectLst/>
                <a:latin typeface="+mn-lt"/>
              </a:rPr>
              <a:t>Breitschwerdt</a:t>
            </a:r>
            <a:r>
              <a:rPr lang="en-US" sz="2000" b="0" i="0" dirty="0">
                <a:solidFill>
                  <a:srgbClr val="222222"/>
                </a:solidFill>
                <a:effectLst/>
                <a:latin typeface="+mn-lt"/>
              </a:rPr>
              <a:t>, E. B., Thomas, B., Maggi, R. G., &amp; Shelton, G. D.. "</a:t>
            </a:r>
            <a:r>
              <a:rPr lang="en-US" sz="2000" b="1" i="0" dirty="0">
                <a:solidFill>
                  <a:srgbClr val="222222"/>
                </a:solidFill>
                <a:effectLst/>
                <a:latin typeface="+mn-lt"/>
              </a:rPr>
              <a:t>Co-infection with Bartonella </a:t>
            </a:r>
            <a:r>
              <a:rPr lang="en-US" sz="2000" b="1" i="0" dirty="0" err="1">
                <a:solidFill>
                  <a:srgbClr val="222222"/>
                </a:solidFill>
                <a:effectLst/>
                <a:latin typeface="+mn-lt"/>
              </a:rPr>
              <a:t>henselae</a:t>
            </a:r>
            <a:r>
              <a:rPr lang="en-US" sz="2000" b="1" i="0" dirty="0">
                <a:solidFill>
                  <a:srgbClr val="222222"/>
                </a:solidFill>
                <a:effectLst/>
                <a:latin typeface="+mn-lt"/>
              </a:rPr>
              <a:t> and </a:t>
            </a:r>
            <a:r>
              <a:rPr lang="en-US" sz="2000" b="1" i="0" dirty="0" err="1">
                <a:solidFill>
                  <a:srgbClr val="222222"/>
                </a:solidFill>
                <a:effectLst/>
                <a:latin typeface="+mn-lt"/>
              </a:rPr>
              <a:t>Sarcocystis</a:t>
            </a:r>
            <a:r>
              <a:rPr lang="en-US" sz="2000" b="1" i="0" dirty="0">
                <a:solidFill>
                  <a:srgbClr val="222222"/>
                </a:solidFill>
                <a:effectLst/>
                <a:latin typeface="+mn-lt"/>
              </a:rPr>
              <a:t> sp. in a 6-year-old male neutered domestic longhair cat with progressive multifocal neurological signs</a:t>
            </a:r>
            <a:r>
              <a:rPr lang="en-US" sz="2000" b="0" i="0" dirty="0">
                <a:solidFill>
                  <a:srgbClr val="222222"/>
                </a:solidFill>
                <a:effectLst/>
                <a:latin typeface="+mn-lt"/>
              </a:rPr>
              <a:t>." </a:t>
            </a:r>
            <a:r>
              <a:rPr lang="en-US" sz="2000" b="0" i="1" dirty="0">
                <a:solidFill>
                  <a:srgbClr val="222222"/>
                </a:solidFill>
                <a:effectLst/>
                <a:latin typeface="+mn-lt"/>
              </a:rPr>
              <a:t>Veterinary Quarterly</a:t>
            </a:r>
            <a:r>
              <a:rPr lang="en-US" sz="2000" b="0" i="0" dirty="0">
                <a:solidFill>
                  <a:srgbClr val="222222"/>
                </a:solidFill>
                <a:effectLst/>
                <a:latin typeface="+mn-lt"/>
              </a:rPr>
              <a:t> 39.1 (2019): 168-173.</a:t>
            </a:r>
            <a:endParaRPr lang="en-US" sz="2000" dirty="0">
              <a:latin typeface="+mn-lt"/>
            </a:endParaRPr>
          </a:p>
        </p:txBody>
      </p:sp>
      <p:pic>
        <p:nvPicPr>
          <p:cNvPr id="7" name="Picture 6" descr="A picture containing smoke, weapon, coming, steam&#10;&#10;Description automatically generated">
            <a:extLst>
              <a:ext uri="{FF2B5EF4-FFF2-40B4-BE49-F238E27FC236}">
                <a16:creationId xmlns:a16="http://schemas.microsoft.com/office/drawing/2014/main" id="{F10FB026-0459-4353-BECD-03F796BF82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800" y="1413442"/>
            <a:ext cx="4775954" cy="2976563"/>
          </a:xfrm>
          <a:prstGeom prst="rect">
            <a:avLst/>
          </a:prstGeom>
        </p:spPr>
      </p:pic>
      <p:pic>
        <p:nvPicPr>
          <p:cNvPr id="2" name="Picture 4">
            <a:extLst>
              <a:ext uri="{FF2B5EF4-FFF2-40B4-BE49-F238E27FC236}">
                <a16:creationId xmlns:a16="http://schemas.microsoft.com/office/drawing/2014/main" id="{B4829A1B-679F-43C4-B04C-669F6ADEC49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05600" y="2272994"/>
            <a:ext cx="4356100" cy="4462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820704A-EB98-419E-907D-60097C9A0D29}"/>
              </a:ext>
            </a:extLst>
          </p:cNvPr>
          <p:cNvSpPr txBox="1"/>
          <p:nvPr/>
        </p:nvSpPr>
        <p:spPr>
          <a:xfrm>
            <a:off x="456211" y="5165680"/>
            <a:ext cx="6097978" cy="1569660"/>
          </a:xfrm>
          <a:prstGeom prst="rect">
            <a:avLst/>
          </a:prstGeom>
          <a:noFill/>
        </p:spPr>
        <p:txBody>
          <a:bodyPr wrap="square">
            <a:spAutoFit/>
          </a:bodyPr>
          <a:lstStyle/>
          <a:p>
            <a:r>
              <a:rPr lang="en-US" b="0" i="0" dirty="0">
                <a:solidFill>
                  <a:srgbClr val="333333"/>
                </a:solidFill>
                <a:effectLst/>
                <a:latin typeface="+mn-lt"/>
              </a:rPr>
              <a:t>Two years later, the cat remained neurologically normal with symmetrical pupils with only residual signs of mild dysphagia (swallowing probs)</a:t>
            </a:r>
            <a:endParaRPr lang="en-US" dirty="0">
              <a:latin typeface="+mn-lt"/>
            </a:endParaRPr>
          </a:p>
        </p:txBody>
      </p:sp>
      <p:sp>
        <p:nvSpPr>
          <p:cNvPr id="13" name="TextBox 12">
            <a:extLst>
              <a:ext uri="{FF2B5EF4-FFF2-40B4-BE49-F238E27FC236}">
                <a16:creationId xmlns:a16="http://schemas.microsoft.com/office/drawing/2014/main" id="{BA305040-2807-43A0-9086-4B9348E65A75}"/>
              </a:ext>
            </a:extLst>
          </p:cNvPr>
          <p:cNvSpPr txBox="1"/>
          <p:nvPr/>
        </p:nvSpPr>
        <p:spPr>
          <a:xfrm>
            <a:off x="456211" y="3620794"/>
            <a:ext cx="6097978" cy="461665"/>
          </a:xfrm>
          <a:prstGeom prst="rect">
            <a:avLst/>
          </a:prstGeom>
          <a:noFill/>
        </p:spPr>
        <p:txBody>
          <a:bodyPr wrap="square">
            <a:spAutoFit/>
          </a:bodyPr>
          <a:lstStyle/>
          <a:p>
            <a:r>
              <a:rPr lang="en-US" b="0" i="0" dirty="0">
                <a:solidFill>
                  <a:srgbClr val="333333"/>
                </a:solidFill>
                <a:effectLst/>
                <a:latin typeface="+mn-lt"/>
              </a:rPr>
              <a:t>Eventually added pyrimethamine</a:t>
            </a:r>
            <a:endParaRPr lang="en-US" dirty="0">
              <a:latin typeface="+mn-lt"/>
            </a:endParaRPr>
          </a:p>
        </p:txBody>
      </p:sp>
    </p:spTree>
    <p:extLst>
      <p:ext uri="{BB962C8B-B14F-4D97-AF65-F5344CB8AC3E}">
        <p14:creationId xmlns:p14="http://schemas.microsoft.com/office/powerpoint/2010/main" val="34295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lhouette photo of dog and cow photo – Free Silhouette Image on ...">
            <a:extLst>
              <a:ext uri="{FF2B5EF4-FFF2-40B4-BE49-F238E27FC236}">
                <a16:creationId xmlns:a16="http://schemas.microsoft.com/office/drawing/2014/main" id="{031E53E7-1D00-4F02-B5B7-3C57697EE707}"/>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9525"/>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02E7BD-9330-4E2E-A962-EC549F930168}"/>
              </a:ext>
            </a:extLst>
          </p:cNvPr>
          <p:cNvSpPr/>
          <p:nvPr/>
        </p:nvSpPr>
        <p:spPr>
          <a:xfrm>
            <a:off x="191022" y="2625716"/>
            <a:ext cx="11963399" cy="4038600"/>
          </a:xfrm>
          <a:prstGeom prst="rect">
            <a:avLst/>
          </a:prstGeom>
        </p:spPr>
        <p:txBody>
          <a:bodyPr vert="horz" lIns="0" tIns="45720" rIns="0" bIns="45720" rtlCol="0">
            <a:noAutofit/>
          </a:bodyPr>
          <a:lstStyle/>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Life cycles</a:t>
            </a:r>
            <a:r>
              <a:rPr lang="en-US" dirty="0">
                <a:solidFill>
                  <a:schemeClr val="bg1"/>
                </a:solidFill>
                <a:latin typeface="Century Gothic" panose="020B0502020202020204" pitchFamily="34" charset="0"/>
                <a:ea typeface="+mn-ea"/>
              </a:rPr>
              <a:t>: </a:t>
            </a:r>
            <a:r>
              <a:rPr lang="en-US" dirty="0">
                <a:solidFill>
                  <a:schemeClr val="bg1"/>
                </a:solidFill>
                <a:latin typeface="Century Gothic" panose="020B0502020202020204" pitchFamily="34" charset="0"/>
              </a:rPr>
              <a:t>understand components of </a:t>
            </a:r>
            <a:r>
              <a:rPr lang="en-US">
                <a:solidFill>
                  <a:schemeClr val="bg1"/>
                </a:solidFill>
                <a:latin typeface="Century Gothic" panose="020B0502020202020204" pitchFamily="34" charset="0"/>
              </a:rPr>
              <a:t>the Indirect </a:t>
            </a:r>
            <a:r>
              <a:rPr lang="en-US" dirty="0">
                <a:solidFill>
                  <a:schemeClr val="bg1"/>
                </a:solidFill>
                <a:latin typeface="Century Gothic" panose="020B0502020202020204" pitchFamily="34" charset="0"/>
              </a:rPr>
              <a:t>Life Cycle. </a:t>
            </a:r>
          </a:p>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Transmission</a:t>
            </a:r>
            <a:r>
              <a:rPr lang="en-US" dirty="0">
                <a:solidFill>
                  <a:schemeClr val="bg1"/>
                </a:solidFill>
                <a:latin typeface="Century Gothic" panose="020B0502020202020204" pitchFamily="34" charset="0"/>
                <a:ea typeface="+mn-ea"/>
              </a:rPr>
              <a:t>: know specified routes of transmission: dog-to-cow, cow-to-dog.</a:t>
            </a:r>
          </a:p>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Pathogenesis</a:t>
            </a:r>
            <a:r>
              <a:rPr lang="en-US" dirty="0">
                <a:solidFill>
                  <a:schemeClr val="bg1"/>
                </a:solidFill>
                <a:latin typeface="Century Gothic" panose="020B0502020202020204" pitchFamily="34" charset="0"/>
                <a:ea typeface="+mn-ea"/>
              </a:rPr>
              <a:t>: understand that tachyzoite replication in endothelial and muscle cells cause disease and bradyzoites form cysts in muscle for chronic latent infections</a:t>
            </a:r>
          </a:p>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Clinical signs</a:t>
            </a:r>
            <a:r>
              <a:rPr lang="en-US" dirty="0">
                <a:solidFill>
                  <a:schemeClr val="bg1"/>
                </a:solidFill>
                <a:latin typeface="Century Gothic" panose="020B0502020202020204" pitchFamily="34" charset="0"/>
                <a:ea typeface="+mn-ea"/>
              </a:rPr>
              <a:t>: understand the highlighted clinical signs in cows.</a:t>
            </a:r>
          </a:p>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Diagnosis</a:t>
            </a:r>
            <a:r>
              <a:rPr lang="en-US" dirty="0">
                <a:solidFill>
                  <a:schemeClr val="bg1"/>
                </a:solidFill>
                <a:latin typeface="Century Gothic" panose="020B0502020202020204" pitchFamily="34" charset="0"/>
                <a:ea typeface="+mn-ea"/>
              </a:rPr>
              <a:t>: know how to diagnose it in a dog and a cow</a:t>
            </a:r>
          </a:p>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Control: </a:t>
            </a:r>
            <a:r>
              <a:rPr lang="en-US" dirty="0">
                <a:solidFill>
                  <a:schemeClr val="bg1"/>
                </a:solidFill>
                <a:latin typeface="Century Gothic" panose="020B0502020202020204" pitchFamily="34" charset="0"/>
                <a:ea typeface="+mn-ea"/>
              </a:rPr>
              <a:t>Know the highlighted practices to control </a:t>
            </a:r>
            <a:r>
              <a:rPr lang="en-US" i="1" dirty="0">
                <a:solidFill>
                  <a:schemeClr val="bg1"/>
                </a:solidFill>
                <a:latin typeface="Century Gothic" panose="020B0502020202020204" pitchFamily="34" charset="0"/>
                <a:ea typeface="+mn-ea"/>
              </a:rPr>
              <a:t>S. </a:t>
            </a:r>
            <a:r>
              <a:rPr lang="en-US" i="1" dirty="0" err="1">
                <a:solidFill>
                  <a:schemeClr val="bg1"/>
                </a:solidFill>
                <a:latin typeface="Century Gothic" panose="020B0502020202020204" pitchFamily="34" charset="0"/>
                <a:ea typeface="+mn-ea"/>
              </a:rPr>
              <a:t>cruzi</a:t>
            </a:r>
            <a:endParaRPr lang="en-US" i="1" dirty="0">
              <a:solidFill>
                <a:schemeClr val="bg1"/>
              </a:solidFill>
              <a:latin typeface="Century Gothic" panose="020B0502020202020204" pitchFamily="34" charset="0"/>
              <a:ea typeface="+mn-ea"/>
            </a:endParaRPr>
          </a:p>
          <a:p>
            <a:pPr marL="514350" indent="-514350">
              <a:lnSpc>
                <a:spcPct val="90000"/>
              </a:lnSpc>
              <a:spcAft>
                <a:spcPts val="600"/>
              </a:spcAft>
              <a:buFont typeface="Calibri" panose="020F0502020204030204" pitchFamily="34" charset="0"/>
              <a:buAutoNum type="arabicPeriod"/>
            </a:pPr>
            <a:r>
              <a:rPr lang="en-US" u="sng" dirty="0">
                <a:solidFill>
                  <a:schemeClr val="bg1"/>
                </a:solidFill>
                <a:latin typeface="Century Gothic" panose="020B0502020202020204" pitchFamily="34" charset="0"/>
                <a:ea typeface="+mn-ea"/>
              </a:rPr>
              <a:t>Zoonosis</a:t>
            </a:r>
            <a:r>
              <a:rPr lang="en-US" dirty="0">
                <a:solidFill>
                  <a:schemeClr val="bg1"/>
                </a:solidFill>
                <a:latin typeface="Century Gothic" panose="020B0502020202020204" pitchFamily="34" charset="0"/>
                <a:ea typeface="+mn-ea"/>
              </a:rPr>
              <a:t>: not zoonotic</a:t>
            </a:r>
          </a:p>
        </p:txBody>
      </p:sp>
      <p:sp>
        <p:nvSpPr>
          <p:cNvPr id="4" name="Rectangle 3">
            <a:extLst>
              <a:ext uri="{FF2B5EF4-FFF2-40B4-BE49-F238E27FC236}">
                <a16:creationId xmlns:a16="http://schemas.microsoft.com/office/drawing/2014/main" id="{192FB0B1-A9DA-433E-8C5D-95BF7BECA06E}"/>
              </a:ext>
            </a:extLst>
          </p:cNvPr>
          <p:cNvSpPr/>
          <p:nvPr/>
        </p:nvSpPr>
        <p:spPr>
          <a:xfrm>
            <a:off x="1143000" y="202035"/>
            <a:ext cx="9418076" cy="748455"/>
          </a:xfrm>
          <a:prstGeom prst="rect">
            <a:avLst/>
          </a:prstGeom>
        </p:spPr>
        <p:txBody>
          <a:bodyPr vert="horz" lIns="91440" tIns="45720" rIns="91440" bIns="45720" rtlCol="0" anchor="b">
            <a:normAutofit/>
          </a:bodyPr>
          <a:lstStyle/>
          <a:p>
            <a:pPr>
              <a:lnSpc>
                <a:spcPct val="85000"/>
              </a:lnSpc>
              <a:spcAft>
                <a:spcPts val="600"/>
              </a:spcAft>
            </a:pPr>
            <a:r>
              <a:rPr lang="en-US" sz="4000" b="1" spc="-50" dirty="0">
                <a:solidFill>
                  <a:schemeClr val="bg1"/>
                </a:solidFill>
                <a:latin typeface="Century Gothic" panose="020B0502020202020204" pitchFamily="34" charset="0"/>
                <a:ea typeface="+mj-ea"/>
                <a:cs typeface="+mj-cs"/>
              </a:rPr>
              <a:t>Learning Objectives:</a:t>
            </a:r>
            <a:r>
              <a:rPr lang="en-US" sz="4000" b="1" i="1" spc="-50" dirty="0">
                <a:solidFill>
                  <a:schemeClr val="bg1"/>
                </a:solidFill>
                <a:latin typeface="Century Gothic" panose="020B0502020202020204" pitchFamily="34" charset="0"/>
                <a:ea typeface="+mj-ea"/>
                <a:cs typeface="+mj-cs"/>
              </a:rPr>
              <a:t> </a:t>
            </a:r>
            <a:r>
              <a:rPr lang="en-US" sz="4000" b="1" i="1" spc="-50" dirty="0" err="1">
                <a:solidFill>
                  <a:schemeClr val="bg1"/>
                </a:solidFill>
                <a:latin typeface="Century Gothic" panose="020B0502020202020204" pitchFamily="34" charset="0"/>
                <a:ea typeface="+mj-ea"/>
                <a:cs typeface="+mj-cs"/>
              </a:rPr>
              <a:t>Sarcocystis</a:t>
            </a:r>
            <a:r>
              <a:rPr lang="en-US" sz="4000" b="1" i="1" spc="-50" dirty="0">
                <a:solidFill>
                  <a:schemeClr val="bg1"/>
                </a:solidFill>
                <a:latin typeface="Century Gothic" panose="020B0502020202020204" pitchFamily="34" charset="0"/>
                <a:ea typeface="+mj-ea"/>
                <a:cs typeface="+mj-cs"/>
              </a:rPr>
              <a:t> </a:t>
            </a:r>
            <a:r>
              <a:rPr lang="en-US" sz="4000" b="1" i="1" spc="-50" dirty="0" err="1">
                <a:solidFill>
                  <a:schemeClr val="bg1"/>
                </a:solidFill>
                <a:latin typeface="Century Gothic" panose="020B0502020202020204" pitchFamily="34" charset="0"/>
                <a:ea typeface="+mj-ea"/>
                <a:cs typeface="+mj-cs"/>
              </a:rPr>
              <a:t>cruzi</a:t>
            </a:r>
            <a:endParaRPr lang="en-US" sz="4000" b="1" spc="-50" dirty="0">
              <a:solidFill>
                <a:schemeClr val="bg1"/>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795091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6A09D2-DD1B-CC57-89CB-ED009E851265}"/>
              </a:ext>
            </a:extLst>
          </p:cNvPr>
          <p:cNvSpPr txBox="1"/>
          <p:nvPr/>
        </p:nvSpPr>
        <p:spPr>
          <a:xfrm>
            <a:off x="190699" y="681327"/>
            <a:ext cx="11811000" cy="1384995"/>
          </a:xfrm>
          <a:prstGeom prst="rect">
            <a:avLst/>
          </a:prstGeom>
          <a:noFill/>
        </p:spPr>
        <p:txBody>
          <a:bodyPr wrap="square">
            <a:spAutoFit/>
          </a:bodyPr>
          <a:lstStyle/>
          <a:p>
            <a:r>
              <a:rPr lang="en-US" b="1" i="0" dirty="0">
                <a:solidFill>
                  <a:srgbClr val="282828"/>
                </a:solidFill>
                <a:effectLst/>
                <a:latin typeface="+mn-lt"/>
              </a:rPr>
              <a:t>Consider systemic </a:t>
            </a:r>
            <a:r>
              <a:rPr lang="en-US" b="1" i="0" dirty="0" err="1">
                <a:solidFill>
                  <a:srgbClr val="282828"/>
                </a:solidFill>
                <a:effectLst/>
                <a:latin typeface="+mn-lt"/>
              </a:rPr>
              <a:t>apicomplexa</a:t>
            </a:r>
            <a:r>
              <a:rPr lang="en-US" b="1" i="0" dirty="0">
                <a:solidFill>
                  <a:srgbClr val="282828"/>
                </a:solidFill>
                <a:effectLst/>
                <a:latin typeface="+mn-lt"/>
              </a:rPr>
              <a:t> in small animals with…</a:t>
            </a:r>
          </a:p>
          <a:p>
            <a:endParaRPr lang="en-US" sz="2000" b="0" i="0" dirty="0">
              <a:solidFill>
                <a:srgbClr val="282828"/>
              </a:solidFill>
              <a:effectLst/>
              <a:latin typeface="+mn-lt"/>
            </a:endParaRPr>
          </a:p>
          <a:p>
            <a:r>
              <a:rPr lang="en-US" sz="2000" b="0" i="0" dirty="0">
                <a:solidFill>
                  <a:srgbClr val="282828"/>
                </a:solidFill>
                <a:effectLst/>
                <a:latin typeface="+mn-lt"/>
              </a:rPr>
              <a:t>congenital, cutaneous, generalized (pneumonia, myositis, etc.), or neurological clinical signs</a:t>
            </a:r>
          </a:p>
          <a:p>
            <a:r>
              <a:rPr lang="en-US" sz="2000" i="1" dirty="0">
                <a:solidFill>
                  <a:srgbClr val="282828"/>
                </a:solidFill>
                <a:latin typeface="+mn-lt"/>
              </a:rPr>
              <a:t>(</a:t>
            </a:r>
            <a:r>
              <a:rPr lang="en-US" sz="2000" b="0" i="1" dirty="0">
                <a:solidFill>
                  <a:srgbClr val="282828"/>
                </a:solidFill>
                <a:effectLst/>
                <a:latin typeface="+mn-lt"/>
              </a:rPr>
              <a:t>especially when associated with immunosuppressive treatments)</a:t>
            </a:r>
            <a:endParaRPr lang="en-US" sz="2000" i="1" dirty="0">
              <a:latin typeface="+mn-lt"/>
            </a:endParaRPr>
          </a:p>
        </p:txBody>
      </p:sp>
      <p:sp>
        <p:nvSpPr>
          <p:cNvPr id="7" name="TextBox 6">
            <a:extLst>
              <a:ext uri="{FF2B5EF4-FFF2-40B4-BE49-F238E27FC236}">
                <a16:creationId xmlns:a16="http://schemas.microsoft.com/office/drawing/2014/main" id="{E203CE43-D8E0-1050-5037-8E92DE52C670}"/>
              </a:ext>
            </a:extLst>
          </p:cNvPr>
          <p:cNvSpPr txBox="1"/>
          <p:nvPr/>
        </p:nvSpPr>
        <p:spPr>
          <a:xfrm>
            <a:off x="609600" y="6152786"/>
            <a:ext cx="7162800" cy="400110"/>
          </a:xfrm>
          <a:prstGeom prst="rect">
            <a:avLst/>
          </a:prstGeom>
          <a:noFill/>
        </p:spPr>
        <p:txBody>
          <a:bodyPr wrap="square">
            <a:spAutoFit/>
          </a:bodyPr>
          <a:lstStyle/>
          <a:p>
            <a:r>
              <a:rPr lang="en-US" sz="2000" b="0" i="0" dirty="0">
                <a:solidFill>
                  <a:srgbClr val="282828"/>
                </a:solidFill>
                <a:effectLst/>
                <a:latin typeface="+mn-lt"/>
              </a:rPr>
              <a:t>Neurological diseases cats and dogs</a:t>
            </a:r>
            <a:endParaRPr lang="en-US" sz="2000" dirty="0">
              <a:latin typeface="+mn-lt"/>
            </a:endParaRPr>
          </a:p>
        </p:txBody>
      </p:sp>
      <p:sp>
        <p:nvSpPr>
          <p:cNvPr id="9" name="TextBox 8">
            <a:extLst>
              <a:ext uri="{FF2B5EF4-FFF2-40B4-BE49-F238E27FC236}">
                <a16:creationId xmlns:a16="http://schemas.microsoft.com/office/drawing/2014/main" id="{E05CE60E-E0A4-ADE8-E5C1-344104641109}"/>
              </a:ext>
            </a:extLst>
          </p:cNvPr>
          <p:cNvSpPr txBox="1"/>
          <p:nvPr/>
        </p:nvSpPr>
        <p:spPr>
          <a:xfrm>
            <a:off x="609600" y="3816837"/>
            <a:ext cx="5105399" cy="400110"/>
          </a:xfrm>
          <a:prstGeom prst="rect">
            <a:avLst/>
          </a:prstGeom>
          <a:noFill/>
        </p:spPr>
        <p:txBody>
          <a:bodyPr wrap="square">
            <a:spAutoFit/>
          </a:bodyPr>
          <a:lstStyle/>
          <a:p>
            <a:r>
              <a:rPr lang="en-US" sz="2000" dirty="0">
                <a:solidFill>
                  <a:srgbClr val="282828"/>
                </a:solidFill>
                <a:latin typeface="+mn-lt"/>
              </a:rPr>
              <a:t>Encephalitis in dogs (</a:t>
            </a:r>
            <a:r>
              <a:rPr lang="en-US" sz="2000" b="0" i="1" dirty="0">
                <a:solidFill>
                  <a:srgbClr val="282828"/>
                </a:solidFill>
                <a:effectLst/>
                <a:latin typeface="+mn-lt"/>
              </a:rPr>
              <a:t>S. </a:t>
            </a:r>
            <a:r>
              <a:rPr lang="en-US" sz="2000" b="0" i="1" dirty="0" err="1">
                <a:solidFill>
                  <a:srgbClr val="282828"/>
                </a:solidFill>
                <a:effectLst/>
                <a:latin typeface="+mn-lt"/>
              </a:rPr>
              <a:t>neurona</a:t>
            </a:r>
            <a:r>
              <a:rPr lang="en-US" sz="2000" b="0" i="1" dirty="0">
                <a:solidFill>
                  <a:srgbClr val="282828"/>
                </a:solidFill>
                <a:effectLst/>
                <a:latin typeface="+mn-lt"/>
              </a:rPr>
              <a:t>)</a:t>
            </a:r>
            <a:r>
              <a:rPr lang="en-US" sz="2000" b="0" i="0" dirty="0">
                <a:solidFill>
                  <a:srgbClr val="282828"/>
                </a:solidFill>
                <a:effectLst/>
                <a:latin typeface="+mn-lt"/>
              </a:rPr>
              <a:t> </a:t>
            </a:r>
            <a:endParaRPr lang="en-US" sz="2000" dirty="0">
              <a:latin typeface="+mn-lt"/>
            </a:endParaRPr>
          </a:p>
        </p:txBody>
      </p:sp>
      <p:sp>
        <p:nvSpPr>
          <p:cNvPr id="11" name="TextBox 10">
            <a:extLst>
              <a:ext uri="{FF2B5EF4-FFF2-40B4-BE49-F238E27FC236}">
                <a16:creationId xmlns:a16="http://schemas.microsoft.com/office/drawing/2014/main" id="{82EC0A41-6D78-2F9C-B420-44FCD02B216E}"/>
              </a:ext>
            </a:extLst>
          </p:cNvPr>
          <p:cNvSpPr txBox="1"/>
          <p:nvPr/>
        </p:nvSpPr>
        <p:spPr>
          <a:xfrm>
            <a:off x="609600" y="4408519"/>
            <a:ext cx="10950390" cy="400110"/>
          </a:xfrm>
          <a:prstGeom prst="rect">
            <a:avLst/>
          </a:prstGeom>
          <a:noFill/>
        </p:spPr>
        <p:txBody>
          <a:bodyPr wrap="square">
            <a:spAutoFit/>
          </a:bodyPr>
          <a:lstStyle/>
          <a:p>
            <a:r>
              <a:rPr lang="en-US" sz="2000" b="0" dirty="0">
                <a:solidFill>
                  <a:srgbClr val="282828"/>
                </a:solidFill>
                <a:effectLst/>
                <a:latin typeface="+mn-lt"/>
              </a:rPr>
              <a:t>Hepatitis in dogs (</a:t>
            </a:r>
            <a:r>
              <a:rPr lang="en-US" sz="2000" b="0" i="1" dirty="0">
                <a:solidFill>
                  <a:srgbClr val="282828"/>
                </a:solidFill>
                <a:effectLst/>
                <a:latin typeface="+mn-lt"/>
              </a:rPr>
              <a:t>S. </a:t>
            </a:r>
            <a:r>
              <a:rPr lang="en-US" sz="2000" b="0" i="1" dirty="0" err="1">
                <a:solidFill>
                  <a:srgbClr val="282828"/>
                </a:solidFill>
                <a:effectLst/>
                <a:latin typeface="+mn-lt"/>
              </a:rPr>
              <a:t>canis</a:t>
            </a:r>
            <a:r>
              <a:rPr lang="en-US" sz="2000" b="0" i="1" dirty="0">
                <a:solidFill>
                  <a:srgbClr val="282828"/>
                </a:solidFill>
                <a:effectLst/>
                <a:latin typeface="+mn-lt"/>
              </a:rPr>
              <a:t>, </a:t>
            </a:r>
            <a:r>
              <a:rPr lang="en-US" sz="2000" b="0" i="0" dirty="0">
                <a:solidFill>
                  <a:srgbClr val="282828"/>
                </a:solidFill>
                <a:effectLst/>
                <a:latin typeface="+mn-lt"/>
              </a:rPr>
              <a:t> S. </a:t>
            </a:r>
            <a:r>
              <a:rPr lang="en-US" sz="2000" b="0" i="0" dirty="0" err="1">
                <a:solidFill>
                  <a:srgbClr val="282828"/>
                </a:solidFill>
                <a:effectLst/>
                <a:latin typeface="+mn-lt"/>
              </a:rPr>
              <a:t>svanai</a:t>
            </a:r>
            <a:r>
              <a:rPr lang="en-US" sz="2000" b="0" i="0" dirty="0">
                <a:solidFill>
                  <a:srgbClr val="282828"/>
                </a:solidFill>
                <a:effectLst/>
                <a:latin typeface="+mn-lt"/>
              </a:rPr>
              <a:t>, and other </a:t>
            </a:r>
            <a:r>
              <a:rPr lang="en-US" sz="2000" b="0" i="1" dirty="0" err="1">
                <a:solidFill>
                  <a:srgbClr val="282828"/>
                </a:solidFill>
                <a:effectLst/>
                <a:latin typeface="+mn-lt"/>
              </a:rPr>
              <a:t>Sarcocystis</a:t>
            </a:r>
            <a:r>
              <a:rPr lang="en-US" sz="2000" b="0" i="0" dirty="0">
                <a:solidFill>
                  <a:srgbClr val="282828"/>
                </a:solidFill>
                <a:effectLst/>
                <a:latin typeface="+mn-lt"/>
              </a:rPr>
              <a:t> spp.)</a:t>
            </a:r>
            <a:endParaRPr lang="en-US" sz="2000" dirty="0">
              <a:latin typeface="+mn-lt"/>
            </a:endParaRPr>
          </a:p>
        </p:txBody>
      </p:sp>
      <p:sp>
        <p:nvSpPr>
          <p:cNvPr id="13" name="TextBox 12">
            <a:extLst>
              <a:ext uri="{FF2B5EF4-FFF2-40B4-BE49-F238E27FC236}">
                <a16:creationId xmlns:a16="http://schemas.microsoft.com/office/drawing/2014/main" id="{781DC68D-46A5-378E-4117-548B95B22AE5}"/>
              </a:ext>
            </a:extLst>
          </p:cNvPr>
          <p:cNvSpPr txBox="1"/>
          <p:nvPr/>
        </p:nvSpPr>
        <p:spPr>
          <a:xfrm>
            <a:off x="609600" y="4969423"/>
            <a:ext cx="10331828" cy="400110"/>
          </a:xfrm>
          <a:prstGeom prst="rect">
            <a:avLst/>
          </a:prstGeom>
          <a:noFill/>
        </p:spPr>
        <p:txBody>
          <a:bodyPr wrap="square">
            <a:spAutoFit/>
          </a:bodyPr>
          <a:lstStyle/>
          <a:p>
            <a:r>
              <a:rPr lang="en-US" sz="2000" dirty="0">
                <a:solidFill>
                  <a:srgbClr val="282828"/>
                </a:solidFill>
                <a:latin typeface="+mn-lt"/>
              </a:rPr>
              <a:t>C</a:t>
            </a:r>
            <a:r>
              <a:rPr lang="en-US" sz="2000" b="0" i="0" dirty="0">
                <a:solidFill>
                  <a:srgbClr val="282828"/>
                </a:solidFill>
                <a:effectLst/>
                <a:latin typeface="+mn-lt"/>
              </a:rPr>
              <a:t>utaneous infections in dogs and cats (</a:t>
            </a:r>
            <a:r>
              <a:rPr lang="en-US" sz="2000" b="0" i="1" dirty="0" err="1">
                <a:solidFill>
                  <a:srgbClr val="282828"/>
                </a:solidFill>
                <a:effectLst/>
                <a:latin typeface="+mn-lt"/>
              </a:rPr>
              <a:t>Neospora</a:t>
            </a:r>
            <a:r>
              <a:rPr lang="en-US" sz="2000" b="0" i="1" dirty="0">
                <a:solidFill>
                  <a:srgbClr val="282828"/>
                </a:solidFill>
                <a:effectLst/>
                <a:latin typeface="+mn-lt"/>
              </a:rPr>
              <a:t>, Toxoplasma, </a:t>
            </a:r>
            <a:r>
              <a:rPr lang="en-US" sz="2000" b="0" i="1" dirty="0" err="1">
                <a:solidFill>
                  <a:srgbClr val="282828"/>
                </a:solidFill>
                <a:effectLst/>
                <a:latin typeface="+mn-lt"/>
              </a:rPr>
              <a:t>Sarcosystis</a:t>
            </a:r>
            <a:r>
              <a:rPr lang="en-US" sz="2000" b="0" i="0" dirty="0">
                <a:solidFill>
                  <a:srgbClr val="282828"/>
                </a:solidFill>
                <a:effectLst/>
                <a:latin typeface="+mn-lt"/>
              </a:rPr>
              <a:t>)</a:t>
            </a:r>
            <a:endParaRPr lang="en-US" sz="2000" dirty="0">
              <a:latin typeface="+mn-lt"/>
            </a:endParaRPr>
          </a:p>
        </p:txBody>
      </p:sp>
      <p:sp>
        <p:nvSpPr>
          <p:cNvPr id="17" name="TextBox 16">
            <a:extLst>
              <a:ext uri="{FF2B5EF4-FFF2-40B4-BE49-F238E27FC236}">
                <a16:creationId xmlns:a16="http://schemas.microsoft.com/office/drawing/2014/main" id="{24A82786-A7E8-D6DB-B897-3CD8D422CDBE}"/>
              </a:ext>
            </a:extLst>
          </p:cNvPr>
          <p:cNvSpPr txBox="1"/>
          <p:nvPr/>
        </p:nvSpPr>
        <p:spPr>
          <a:xfrm>
            <a:off x="609600" y="5561105"/>
            <a:ext cx="9614646" cy="400110"/>
          </a:xfrm>
          <a:prstGeom prst="rect">
            <a:avLst/>
          </a:prstGeom>
          <a:noFill/>
        </p:spPr>
        <p:txBody>
          <a:bodyPr wrap="square">
            <a:spAutoFit/>
          </a:bodyPr>
          <a:lstStyle/>
          <a:p>
            <a:r>
              <a:rPr lang="en-US" sz="2000" dirty="0">
                <a:solidFill>
                  <a:srgbClr val="282828"/>
                </a:solidFill>
                <a:latin typeface="+mn-lt"/>
              </a:rPr>
              <a:t>C</a:t>
            </a:r>
            <a:r>
              <a:rPr lang="en-US" sz="2000" b="0" i="0" dirty="0">
                <a:solidFill>
                  <a:srgbClr val="282828"/>
                </a:solidFill>
                <a:effectLst/>
                <a:latin typeface="+mn-lt"/>
              </a:rPr>
              <a:t>ongenital infections in dogs (</a:t>
            </a:r>
            <a:r>
              <a:rPr lang="en-US" sz="2000" b="0" i="1" dirty="0">
                <a:solidFill>
                  <a:srgbClr val="282828"/>
                </a:solidFill>
                <a:effectLst/>
                <a:latin typeface="+mn-lt"/>
              </a:rPr>
              <a:t>S. </a:t>
            </a:r>
            <a:r>
              <a:rPr lang="en-US" sz="2000" b="0" i="1" dirty="0" err="1">
                <a:solidFill>
                  <a:srgbClr val="282828"/>
                </a:solidFill>
                <a:effectLst/>
                <a:latin typeface="+mn-lt"/>
              </a:rPr>
              <a:t>neurona</a:t>
            </a:r>
            <a:r>
              <a:rPr lang="en-US" sz="2000" b="0" i="0" dirty="0">
                <a:solidFill>
                  <a:srgbClr val="282828"/>
                </a:solidFill>
                <a:effectLst/>
                <a:latin typeface="+mn-lt"/>
              </a:rPr>
              <a:t> and </a:t>
            </a:r>
            <a:r>
              <a:rPr lang="en-US" sz="2000" b="0" i="1" dirty="0">
                <a:solidFill>
                  <a:srgbClr val="282828"/>
                </a:solidFill>
                <a:effectLst/>
                <a:latin typeface="+mn-lt"/>
              </a:rPr>
              <a:t>N. caninum)</a:t>
            </a:r>
            <a:r>
              <a:rPr lang="en-US" sz="2000" b="0" i="0" dirty="0">
                <a:solidFill>
                  <a:srgbClr val="282828"/>
                </a:solidFill>
                <a:effectLst/>
                <a:latin typeface="+mn-lt"/>
              </a:rPr>
              <a:t> </a:t>
            </a:r>
            <a:endParaRPr lang="en-US" sz="2000" dirty="0">
              <a:latin typeface="+mn-lt"/>
            </a:endParaRPr>
          </a:p>
        </p:txBody>
      </p:sp>
      <p:sp>
        <p:nvSpPr>
          <p:cNvPr id="19" name="TextBox 18">
            <a:extLst>
              <a:ext uri="{FF2B5EF4-FFF2-40B4-BE49-F238E27FC236}">
                <a16:creationId xmlns:a16="http://schemas.microsoft.com/office/drawing/2014/main" id="{20C3F81F-266B-49DE-76FF-A73E920C8D0C}"/>
              </a:ext>
            </a:extLst>
          </p:cNvPr>
          <p:cNvSpPr txBox="1"/>
          <p:nvPr/>
        </p:nvSpPr>
        <p:spPr>
          <a:xfrm>
            <a:off x="609600" y="3225155"/>
            <a:ext cx="7162800" cy="400110"/>
          </a:xfrm>
          <a:prstGeom prst="rect">
            <a:avLst/>
          </a:prstGeom>
          <a:noFill/>
        </p:spPr>
        <p:txBody>
          <a:bodyPr wrap="square">
            <a:spAutoFit/>
          </a:bodyPr>
          <a:lstStyle/>
          <a:p>
            <a:r>
              <a:rPr lang="en-US" sz="2000" dirty="0">
                <a:solidFill>
                  <a:srgbClr val="282828"/>
                </a:solidFill>
                <a:latin typeface="+mn-lt"/>
              </a:rPr>
              <a:t>P</a:t>
            </a:r>
            <a:r>
              <a:rPr lang="en-US" sz="2000" b="0" i="0" dirty="0">
                <a:solidFill>
                  <a:srgbClr val="282828"/>
                </a:solidFill>
                <a:effectLst/>
                <a:latin typeface="+mn-lt"/>
              </a:rPr>
              <a:t>neumonia in dogs </a:t>
            </a:r>
            <a:r>
              <a:rPr lang="en-US" sz="2000" dirty="0">
                <a:solidFill>
                  <a:srgbClr val="282828"/>
                </a:solidFill>
                <a:latin typeface="+mn-lt"/>
              </a:rPr>
              <a:t>(</a:t>
            </a:r>
            <a:r>
              <a:rPr lang="en-US" sz="2000" b="0" i="1" dirty="0" err="1">
                <a:solidFill>
                  <a:srgbClr val="282828"/>
                </a:solidFill>
                <a:effectLst/>
                <a:latin typeface="+mn-lt"/>
              </a:rPr>
              <a:t>Sarcocystis</a:t>
            </a:r>
            <a:r>
              <a:rPr lang="en-US" sz="2000" b="0" i="0" dirty="0">
                <a:solidFill>
                  <a:srgbClr val="282828"/>
                </a:solidFill>
                <a:effectLst/>
                <a:latin typeface="+mn-lt"/>
              </a:rPr>
              <a:t> </a:t>
            </a:r>
            <a:r>
              <a:rPr lang="en-US" sz="2000" b="0" i="0" dirty="0" err="1">
                <a:solidFill>
                  <a:srgbClr val="282828"/>
                </a:solidFill>
                <a:effectLst/>
                <a:latin typeface="+mn-lt"/>
              </a:rPr>
              <a:t>spp</a:t>
            </a:r>
            <a:r>
              <a:rPr lang="en-US" sz="2000" b="0" i="0" dirty="0">
                <a:solidFill>
                  <a:srgbClr val="282828"/>
                </a:solidFill>
                <a:effectLst/>
                <a:latin typeface="+mn-lt"/>
              </a:rPr>
              <a:t>, and </a:t>
            </a:r>
            <a:r>
              <a:rPr lang="en-US" sz="2000" b="0" i="1" dirty="0">
                <a:solidFill>
                  <a:srgbClr val="282828"/>
                </a:solidFill>
                <a:effectLst/>
                <a:latin typeface="+mn-lt"/>
              </a:rPr>
              <a:t>N. caninum)</a:t>
            </a:r>
            <a:endParaRPr lang="en-US" sz="2000" i="1" dirty="0">
              <a:latin typeface="+mn-lt"/>
            </a:endParaRPr>
          </a:p>
        </p:txBody>
      </p:sp>
      <p:sp>
        <p:nvSpPr>
          <p:cNvPr id="21" name="TextBox 20">
            <a:extLst>
              <a:ext uri="{FF2B5EF4-FFF2-40B4-BE49-F238E27FC236}">
                <a16:creationId xmlns:a16="http://schemas.microsoft.com/office/drawing/2014/main" id="{839E5C86-27BB-0599-4475-D7BB501AC236}"/>
              </a:ext>
            </a:extLst>
          </p:cNvPr>
          <p:cNvSpPr txBox="1"/>
          <p:nvPr/>
        </p:nvSpPr>
        <p:spPr>
          <a:xfrm>
            <a:off x="609600" y="2633473"/>
            <a:ext cx="7405255" cy="400110"/>
          </a:xfrm>
          <a:prstGeom prst="rect">
            <a:avLst/>
          </a:prstGeom>
          <a:noFill/>
        </p:spPr>
        <p:txBody>
          <a:bodyPr wrap="square">
            <a:spAutoFit/>
          </a:bodyPr>
          <a:lstStyle/>
          <a:p>
            <a:r>
              <a:rPr lang="en-US" sz="2000" dirty="0">
                <a:solidFill>
                  <a:srgbClr val="282828"/>
                </a:solidFill>
                <a:latin typeface="+mn-lt"/>
              </a:rPr>
              <a:t>S</a:t>
            </a:r>
            <a:r>
              <a:rPr lang="en-US" sz="2000" b="0" i="0" dirty="0">
                <a:solidFill>
                  <a:srgbClr val="282828"/>
                </a:solidFill>
                <a:effectLst/>
                <a:latin typeface="+mn-lt"/>
              </a:rPr>
              <a:t>keletal muscle myositis in dogs (</a:t>
            </a:r>
            <a:r>
              <a:rPr lang="en-US" sz="2000" b="0" i="1" dirty="0">
                <a:solidFill>
                  <a:srgbClr val="282828"/>
                </a:solidFill>
                <a:effectLst/>
                <a:latin typeface="+mn-lt"/>
              </a:rPr>
              <a:t>S. caninum</a:t>
            </a:r>
            <a:r>
              <a:rPr lang="en-US" sz="2000" b="0" i="0" dirty="0">
                <a:solidFill>
                  <a:srgbClr val="282828"/>
                </a:solidFill>
                <a:effectLst/>
                <a:latin typeface="+mn-lt"/>
              </a:rPr>
              <a:t> and </a:t>
            </a:r>
            <a:r>
              <a:rPr lang="en-US" sz="2000" b="0" i="1" dirty="0">
                <a:solidFill>
                  <a:srgbClr val="282828"/>
                </a:solidFill>
                <a:effectLst/>
                <a:latin typeface="+mn-lt"/>
              </a:rPr>
              <a:t>S. </a:t>
            </a:r>
            <a:r>
              <a:rPr lang="en-US" sz="2000" b="0" i="1" dirty="0" err="1">
                <a:solidFill>
                  <a:srgbClr val="282828"/>
                </a:solidFill>
                <a:effectLst/>
                <a:latin typeface="+mn-lt"/>
              </a:rPr>
              <a:t>svanai</a:t>
            </a:r>
            <a:r>
              <a:rPr lang="en-US" sz="2000" b="0" dirty="0">
                <a:solidFill>
                  <a:srgbClr val="282828"/>
                </a:solidFill>
                <a:effectLst/>
                <a:latin typeface="+mn-lt"/>
              </a:rPr>
              <a:t>)</a:t>
            </a:r>
            <a:endParaRPr lang="en-US" sz="2000" dirty="0">
              <a:latin typeface="+mn-lt"/>
            </a:endParaRPr>
          </a:p>
        </p:txBody>
      </p:sp>
      <p:sp>
        <p:nvSpPr>
          <p:cNvPr id="22" name="TextBox 21">
            <a:extLst>
              <a:ext uri="{FF2B5EF4-FFF2-40B4-BE49-F238E27FC236}">
                <a16:creationId xmlns:a16="http://schemas.microsoft.com/office/drawing/2014/main" id="{5FA7A929-6F3D-C021-4F12-929E6583A9CE}"/>
              </a:ext>
            </a:extLst>
          </p:cNvPr>
          <p:cNvSpPr txBox="1"/>
          <p:nvPr/>
        </p:nvSpPr>
        <p:spPr>
          <a:xfrm>
            <a:off x="174812" y="59527"/>
            <a:ext cx="10950388" cy="584775"/>
          </a:xfrm>
          <a:prstGeom prst="rect">
            <a:avLst/>
          </a:prstGeom>
          <a:noFill/>
        </p:spPr>
        <p:txBody>
          <a:bodyPr wrap="square" rtlCol="0">
            <a:spAutoFit/>
          </a:bodyPr>
          <a:lstStyle/>
          <a:p>
            <a:r>
              <a:rPr lang="en-US" sz="3200" b="1" dirty="0">
                <a:solidFill>
                  <a:srgbClr val="CC0099"/>
                </a:solidFill>
                <a:latin typeface="+mn-lt"/>
              </a:rPr>
              <a:t>FYI: </a:t>
            </a:r>
            <a:r>
              <a:rPr lang="en-US" sz="3200" b="1" i="1" dirty="0">
                <a:solidFill>
                  <a:srgbClr val="CC0099"/>
                </a:solidFill>
                <a:latin typeface="+mn-lt"/>
              </a:rPr>
              <a:t>Systemic Apicomplexa</a:t>
            </a:r>
            <a:r>
              <a:rPr lang="en-US" sz="3200" b="1" dirty="0">
                <a:solidFill>
                  <a:srgbClr val="CC0099"/>
                </a:solidFill>
                <a:latin typeface="+mn-lt"/>
              </a:rPr>
              <a:t> disease in small animals</a:t>
            </a:r>
          </a:p>
        </p:txBody>
      </p:sp>
      <p:sp>
        <p:nvSpPr>
          <p:cNvPr id="23" name="TextBox 22">
            <a:extLst>
              <a:ext uri="{FF2B5EF4-FFF2-40B4-BE49-F238E27FC236}">
                <a16:creationId xmlns:a16="http://schemas.microsoft.com/office/drawing/2014/main" id="{DD8C4641-6C3C-8D00-D43C-DE5789227880}"/>
              </a:ext>
            </a:extLst>
          </p:cNvPr>
          <p:cNvSpPr txBox="1"/>
          <p:nvPr/>
        </p:nvSpPr>
        <p:spPr>
          <a:xfrm>
            <a:off x="609600" y="2137505"/>
            <a:ext cx="7405255" cy="461665"/>
          </a:xfrm>
          <a:prstGeom prst="rect">
            <a:avLst/>
          </a:prstGeom>
          <a:noFill/>
        </p:spPr>
        <p:txBody>
          <a:bodyPr wrap="square">
            <a:spAutoFit/>
          </a:bodyPr>
          <a:lstStyle/>
          <a:p>
            <a:r>
              <a:rPr lang="en-US" b="1" i="0" u="sng" dirty="0">
                <a:solidFill>
                  <a:srgbClr val="282828"/>
                </a:solidFill>
                <a:effectLst/>
                <a:latin typeface="+mn-lt"/>
              </a:rPr>
              <a:t>Case Reports:</a:t>
            </a:r>
            <a:endParaRPr lang="en-US" b="1" u="sng" dirty="0">
              <a:latin typeface="+mn-lt"/>
            </a:endParaRPr>
          </a:p>
        </p:txBody>
      </p:sp>
    </p:spTree>
    <p:extLst>
      <p:ext uri="{BB962C8B-B14F-4D97-AF65-F5344CB8AC3E}">
        <p14:creationId xmlns:p14="http://schemas.microsoft.com/office/powerpoint/2010/main" val="238546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7" grpId="0"/>
      <p:bldP spid="19" grpId="0"/>
      <p:bldP spid="21"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3BA13C-6052-43D2-B435-DCF8595A0A64}"/>
              </a:ext>
            </a:extLst>
          </p:cNvPr>
          <p:cNvSpPr txBox="1"/>
          <p:nvPr/>
        </p:nvSpPr>
        <p:spPr>
          <a:xfrm>
            <a:off x="381000" y="381000"/>
            <a:ext cx="6098240" cy="707886"/>
          </a:xfrm>
          <a:prstGeom prst="rect">
            <a:avLst/>
          </a:prstGeom>
          <a:noFill/>
        </p:spPr>
        <p:txBody>
          <a:bodyPr wrap="square">
            <a:spAutoFit/>
          </a:bodyPr>
          <a:lstStyle/>
          <a:p>
            <a:r>
              <a:rPr lang="en-US" sz="4000" b="1" dirty="0">
                <a:solidFill>
                  <a:srgbClr val="395408"/>
                </a:solidFill>
                <a:latin typeface="+mn-lt"/>
              </a:rPr>
              <a:t>DISCUSSION</a:t>
            </a:r>
          </a:p>
        </p:txBody>
      </p:sp>
      <p:sp>
        <p:nvSpPr>
          <p:cNvPr id="6" name="Rectangle 5">
            <a:extLst>
              <a:ext uri="{FF2B5EF4-FFF2-40B4-BE49-F238E27FC236}">
                <a16:creationId xmlns:a16="http://schemas.microsoft.com/office/drawing/2014/main" id="{1BE907F0-D8FE-4BEA-93C1-9C5E08EFB51A}"/>
              </a:ext>
            </a:extLst>
          </p:cNvPr>
          <p:cNvSpPr/>
          <p:nvPr/>
        </p:nvSpPr>
        <p:spPr>
          <a:xfrm>
            <a:off x="228600" y="1259306"/>
            <a:ext cx="8991600" cy="1077218"/>
          </a:xfrm>
          <a:prstGeom prst="rect">
            <a:avLst/>
          </a:prstGeom>
        </p:spPr>
        <p:txBody>
          <a:bodyPr wrap="square">
            <a:spAutoFit/>
          </a:bodyPr>
          <a:lstStyle/>
          <a:p>
            <a:r>
              <a:rPr lang="en-US" sz="3200" b="1" dirty="0">
                <a:latin typeface="+mn-lt"/>
              </a:rPr>
              <a:t>Name three protozoal pathogens that cause abortion in cattle.</a:t>
            </a:r>
          </a:p>
        </p:txBody>
      </p:sp>
      <p:sp>
        <p:nvSpPr>
          <p:cNvPr id="7" name="Rectangle 6">
            <a:extLst>
              <a:ext uri="{FF2B5EF4-FFF2-40B4-BE49-F238E27FC236}">
                <a16:creationId xmlns:a16="http://schemas.microsoft.com/office/drawing/2014/main" id="{2ED5A106-839E-4B63-8775-EBE672176CC7}"/>
              </a:ext>
            </a:extLst>
          </p:cNvPr>
          <p:cNvSpPr/>
          <p:nvPr/>
        </p:nvSpPr>
        <p:spPr>
          <a:xfrm>
            <a:off x="228600" y="4320811"/>
            <a:ext cx="11963400" cy="584775"/>
          </a:xfrm>
          <a:prstGeom prst="rect">
            <a:avLst/>
          </a:prstGeom>
        </p:spPr>
        <p:txBody>
          <a:bodyPr wrap="square">
            <a:spAutoFit/>
          </a:bodyPr>
          <a:lstStyle/>
          <a:p>
            <a:r>
              <a:rPr lang="en-US" sz="3200" b="1" dirty="0">
                <a:latin typeface="+mn-lt"/>
              </a:rPr>
              <a:t>Which one can cause transgenerational infections?</a:t>
            </a:r>
          </a:p>
        </p:txBody>
      </p:sp>
      <p:sp>
        <p:nvSpPr>
          <p:cNvPr id="9" name="Rectangle 8">
            <a:extLst>
              <a:ext uri="{FF2B5EF4-FFF2-40B4-BE49-F238E27FC236}">
                <a16:creationId xmlns:a16="http://schemas.microsoft.com/office/drawing/2014/main" id="{7DA3E9A2-51E8-4C10-B576-BD6EE9CAD2D3}"/>
              </a:ext>
            </a:extLst>
          </p:cNvPr>
          <p:cNvSpPr/>
          <p:nvPr/>
        </p:nvSpPr>
        <p:spPr>
          <a:xfrm>
            <a:off x="212271" y="5565902"/>
            <a:ext cx="8991600" cy="584775"/>
          </a:xfrm>
          <a:prstGeom prst="rect">
            <a:avLst/>
          </a:prstGeom>
        </p:spPr>
        <p:txBody>
          <a:bodyPr wrap="square">
            <a:spAutoFit/>
          </a:bodyPr>
          <a:lstStyle/>
          <a:p>
            <a:r>
              <a:rPr lang="en-US" sz="3200" b="1" dirty="0">
                <a:latin typeface="+mn-lt"/>
              </a:rPr>
              <a:t>Which one has a direct life cycle?</a:t>
            </a:r>
          </a:p>
        </p:txBody>
      </p:sp>
    </p:spTree>
    <p:extLst>
      <p:ext uri="{BB962C8B-B14F-4D97-AF65-F5344CB8AC3E}">
        <p14:creationId xmlns:p14="http://schemas.microsoft.com/office/powerpoint/2010/main" val="37528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000500" y="228600"/>
            <a:ext cx="4267200" cy="607918"/>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b="1" dirty="0">
                <a:latin typeface="Century Gothic" panose="020B0502020202020204" pitchFamily="34" charset="0"/>
              </a:rPr>
              <a:t>Have Questions?</a:t>
            </a:r>
            <a:endParaRPr lang="en-US" altLang="en-US" sz="4000" dirty="0">
              <a:latin typeface="Century Gothic" panose="020B0502020202020204" pitchFamily="34" charset="0"/>
            </a:endParaRPr>
          </a:p>
        </p:txBody>
      </p:sp>
      <p:grpSp>
        <p:nvGrpSpPr>
          <p:cNvPr id="6" name="Group 5"/>
          <p:cNvGrpSpPr/>
          <p:nvPr/>
        </p:nvGrpSpPr>
        <p:grpSpPr>
          <a:xfrm>
            <a:off x="2041954" y="990600"/>
            <a:ext cx="8587946" cy="5416456"/>
            <a:chOff x="533400" y="946245"/>
            <a:chExt cx="8587946" cy="5416456"/>
          </a:xfrm>
        </p:grpSpPr>
        <p:pic>
          <p:nvPicPr>
            <p:cNvPr id="2050" name="Picture 2" descr="Related image">
              <a:extLst>
                <a:ext uri="{FF2B5EF4-FFF2-40B4-BE49-F238E27FC236}">
                  <a16:creationId xmlns:a16="http://schemas.microsoft.com/office/drawing/2014/main" id="{71EB88B8-6A89-4309-8862-151DF108D4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990601"/>
              <a:ext cx="76200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590800" y="946245"/>
              <a:ext cx="4038600" cy="4572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400" b="1" dirty="0">
                  <a:latin typeface="Century Gothic" panose="020B0502020202020204" pitchFamily="34" charset="0"/>
                </a:rPr>
                <a:t>barbara_qurollo@ncsu.edu</a:t>
              </a:r>
              <a:endParaRPr lang="en-US" altLang="en-US" sz="2400" dirty="0">
                <a:latin typeface="Century Gothic" panose="020B0502020202020204" pitchFamily="34" charset="0"/>
              </a:endParaRPr>
            </a:p>
          </p:txBody>
        </p:sp>
        <p:pic>
          <p:nvPicPr>
            <p:cNvPr id="5" name="Picture 2" descr="Related image">
              <a:extLst>
                <a:ext uri="{FF2B5EF4-FFF2-40B4-BE49-F238E27FC236}">
                  <a16:creationId xmlns:a16="http://schemas.microsoft.com/office/drawing/2014/main" id="{93789CA5-F9DA-46BB-BED1-353CD98C0D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562101"/>
              <a:ext cx="6530546"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4191000"/>
              <a:ext cx="24384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524000" y="6542902"/>
            <a:ext cx="7543800" cy="276999"/>
          </a:xfrm>
          <a:prstGeom prst="rect">
            <a:avLst/>
          </a:prstGeom>
        </p:spPr>
        <p:txBody>
          <a:bodyPr wrap="square">
            <a:spAutoFit/>
          </a:bodyPr>
          <a:lstStyle/>
          <a:p>
            <a:r>
              <a:rPr lang="en-US" sz="1200" dirty="0">
                <a:solidFill>
                  <a:schemeClr val="bg1"/>
                </a:solidFill>
                <a:latin typeface="Century Gothic" panose="020B0502020202020204" pitchFamily="34" charset="0"/>
              </a:rPr>
              <a:t>Illustration by Allie </a:t>
            </a:r>
            <a:r>
              <a:rPr lang="en-US" sz="1200" dirty="0" err="1">
                <a:solidFill>
                  <a:schemeClr val="bg1"/>
                </a:solidFill>
                <a:latin typeface="Century Gothic" panose="020B0502020202020204" pitchFamily="34" charset="0"/>
              </a:rPr>
              <a:t>Brosh</a:t>
            </a:r>
            <a:r>
              <a:rPr lang="en-US" sz="1200" dirty="0">
                <a:solidFill>
                  <a:schemeClr val="bg1"/>
                </a:solidFill>
                <a:latin typeface="Century Gothic" panose="020B0502020202020204" pitchFamily="34" charset="0"/>
              </a:rPr>
              <a:t>, http://hyperboleandahalf.blogspot.com/</a:t>
            </a:r>
          </a:p>
        </p:txBody>
      </p:sp>
    </p:spTree>
    <p:extLst>
      <p:ext uri="{BB962C8B-B14F-4D97-AF65-F5344CB8AC3E}">
        <p14:creationId xmlns:p14="http://schemas.microsoft.com/office/powerpoint/2010/main" val="1035422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91292" y="97302"/>
            <a:ext cx="8605308" cy="776286"/>
          </a:xfrm>
        </p:spPr>
        <p:txBody>
          <a:bodyPr/>
          <a:lstStyle/>
          <a:p>
            <a:r>
              <a:rPr lang="en-US" sz="4000" b="1" dirty="0">
                <a:solidFill>
                  <a:srgbClr val="395408"/>
                </a:solidFill>
                <a:latin typeface="Century Gothic" panose="020B0502020202020204" pitchFamily="34" charset="0"/>
              </a:rPr>
              <a:t>Morphology: </a:t>
            </a:r>
            <a:r>
              <a:rPr lang="en-US" sz="4000" b="1" i="1" dirty="0" err="1">
                <a:solidFill>
                  <a:srgbClr val="395408"/>
                </a:solidFill>
                <a:latin typeface="Century Gothic" panose="020B0502020202020204" pitchFamily="34" charset="0"/>
              </a:rPr>
              <a:t>Sarcocystis</a:t>
            </a:r>
            <a:r>
              <a:rPr lang="en-US" sz="4000" b="1" i="1" dirty="0">
                <a:solidFill>
                  <a:srgbClr val="395408"/>
                </a:solidFill>
                <a:latin typeface="Century Gothic" panose="020B0502020202020204" pitchFamily="34" charset="0"/>
              </a:rPr>
              <a:t> </a:t>
            </a:r>
            <a:r>
              <a:rPr lang="en-US" sz="4000" b="1" i="1" dirty="0" err="1">
                <a:solidFill>
                  <a:srgbClr val="395408"/>
                </a:solidFill>
                <a:latin typeface="Century Gothic" panose="020B0502020202020204" pitchFamily="34" charset="0"/>
              </a:rPr>
              <a:t>cruzi</a:t>
            </a:r>
            <a:endParaRPr lang="en-US" altLang="en-US" sz="3600" b="1" i="1" u="sng" dirty="0">
              <a:solidFill>
                <a:srgbClr val="395408"/>
              </a:solidFill>
              <a:latin typeface="Century Gothic" panose="020B0502020202020204" pitchFamily="34" charset="0"/>
            </a:endParaRPr>
          </a:p>
        </p:txBody>
      </p:sp>
      <p:sp>
        <p:nvSpPr>
          <p:cNvPr id="4" name="Content Placeholder 3"/>
          <p:cNvSpPr>
            <a:spLocks noGrp="1"/>
          </p:cNvSpPr>
          <p:nvPr>
            <p:ph idx="1"/>
          </p:nvPr>
        </p:nvSpPr>
        <p:spPr>
          <a:xfrm>
            <a:off x="152400" y="865433"/>
            <a:ext cx="11887200" cy="1877767"/>
          </a:xfrm>
        </p:spPr>
        <p:txBody>
          <a:bodyPr/>
          <a:lstStyle/>
          <a:p>
            <a:pPr lvl="0">
              <a:buClrTx/>
              <a:buFont typeface="Wingdings" panose="05000000000000000000" pitchFamily="2" charset="2"/>
              <a:buChar char="§"/>
            </a:pPr>
            <a:r>
              <a:rPr lang="en-US" sz="2400" b="1" dirty="0">
                <a:solidFill>
                  <a:srgbClr val="395408"/>
                </a:solidFill>
              </a:rPr>
              <a:t>Sporocyst </a:t>
            </a:r>
            <a:r>
              <a:rPr lang="en-US" sz="2400" dirty="0"/>
              <a:t>are in feces</a:t>
            </a:r>
            <a:endParaRPr lang="en-US" dirty="0"/>
          </a:p>
          <a:p>
            <a:pPr lvl="1">
              <a:buClrTx/>
              <a:buFont typeface="Wingdings" panose="05000000000000000000" pitchFamily="2" charset="2"/>
              <a:buChar char="§"/>
            </a:pPr>
            <a:r>
              <a:rPr lang="en-US" sz="2400" dirty="0"/>
              <a:t>Thin-walled oocysts sporulate and rupture in dog’s GI tract</a:t>
            </a:r>
          </a:p>
          <a:p>
            <a:pPr lvl="1">
              <a:buClrTx/>
              <a:buFont typeface="Wingdings" panose="05000000000000000000" pitchFamily="2" charset="2"/>
              <a:buChar char="§"/>
            </a:pPr>
            <a:r>
              <a:rPr lang="en-US" sz="2400" b="1" dirty="0">
                <a:solidFill>
                  <a:srgbClr val="395408"/>
                </a:solidFill>
              </a:rPr>
              <a:t>Sporocysts are shed in feces and are infective immediately</a:t>
            </a:r>
            <a:endParaRPr lang="en-US" sz="3200" b="1" dirty="0">
              <a:solidFill>
                <a:srgbClr val="395408"/>
              </a:solidFill>
            </a:endParaRPr>
          </a:p>
          <a:p>
            <a:pPr lvl="1">
              <a:buClrTx/>
              <a:buFont typeface="Wingdings" panose="05000000000000000000" pitchFamily="2" charset="2"/>
              <a:buChar char="§"/>
            </a:pPr>
            <a:r>
              <a:rPr lang="en-US" sz="2400" dirty="0"/>
              <a:t>small, oval, smooth coat, no polar cap; 4 sporozoites</a:t>
            </a:r>
            <a:endParaRPr lang="en-US" sz="6600"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1591" y="2941236"/>
            <a:ext cx="4528609" cy="37251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74131" y="2941236"/>
            <a:ext cx="4188720" cy="3725146"/>
          </a:xfrm>
          <a:prstGeom prst="rect">
            <a:avLst/>
          </a:prstGeom>
        </p:spPr>
      </p:pic>
      <p:sp>
        <p:nvSpPr>
          <p:cNvPr id="6" name="TextBox 5">
            <a:extLst>
              <a:ext uri="{FF2B5EF4-FFF2-40B4-BE49-F238E27FC236}">
                <a16:creationId xmlns:a16="http://schemas.microsoft.com/office/drawing/2014/main" id="{6882725A-638D-491F-875E-2535E4ACB634}"/>
              </a:ext>
            </a:extLst>
          </p:cNvPr>
          <p:cNvSpPr txBox="1"/>
          <p:nvPr/>
        </p:nvSpPr>
        <p:spPr>
          <a:xfrm>
            <a:off x="7805896" y="3787182"/>
            <a:ext cx="1584022" cy="400110"/>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000" b="1" kern="0" dirty="0">
                <a:solidFill>
                  <a:srgbClr val="FFFF00"/>
                </a:solidFill>
                <a:latin typeface="Century Gothic" panose="020B0502020202020204" pitchFamily="34" charset="0"/>
              </a:rPr>
              <a:t>sporocysts</a:t>
            </a:r>
            <a:endParaRPr kumimoji="0" lang="en-US" altLang="en-US" sz="1800" b="1" i="0" u="none" strike="noStrike" kern="0" cap="none" spc="0" normalizeH="0" baseline="0" noProof="0" dirty="0">
              <a:ln>
                <a:noFill/>
              </a:ln>
              <a:solidFill>
                <a:srgbClr val="FFFF00"/>
              </a:solidFill>
              <a:effectLst/>
              <a:uLnTx/>
              <a:uFillTx/>
              <a:latin typeface="Century Gothic" panose="020B0502020202020204" pitchFamily="34" charset="0"/>
              <a:ea typeface="ＭＳ Ｐゴシック" pitchFamily="34" charset="-128"/>
              <a:cs typeface="+mn-cs"/>
            </a:endParaRPr>
          </a:p>
        </p:txBody>
      </p:sp>
      <p:sp>
        <p:nvSpPr>
          <p:cNvPr id="7" name="TextBox 6">
            <a:extLst>
              <a:ext uri="{FF2B5EF4-FFF2-40B4-BE49-F238E27FC236}">
                <a16:creationId xmlns:a16="http://schemas.microsoft.com/office/drawing/2014/main" id="{1C37A633-342E-4B60-B436-690E466452D4}"/>
              </a:ext>
            </a:extLst>
          </p:cNvPr>
          <p:cNvSpPr txBox="1"/>
          <p:nvPr/>
        </p:nvSpPr>
        <p:spPr>
          <a:xfrm>
            <a:off x="2993495" y="5199172"/>
            <a:ext cx="1414810" cy="400110"/>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000" b="1" kern="0" dirty="0">
                <a:solidFill>
                  <a:srgbClr val="FFFF00"/>
                </a:solidFill>
                <a:latin typeface="Century Gothic" panose="020B0502020202020204" pitchFamily="34" charset="0"/>
              </a:rPr>
              <a:t>sporocyst</a:t>
            </a:r>
            <a:endParaRPr kumimoji="0" lang="en-US" altLang="en-US" sz="1800" b="1" i="0" u="none" strike="noStrike" kern="0" cap="none" spc="0" normalizeH="0" baseline="0" noProof="0" dirty="0">
              <a:ln>
                <a:noFill/>
              </a:ln>
              <a:solidFill>
                <a:srgbClr val="FFFF00"/>
              </a:solidFill>
              <a:effectLst/>
              <a:uLnTx/>
              <a:uFillTx/>
              <a:latin typeface="Century Gothic" panose="020B0502020202020204" pitchFamily="34" charset="0"/>
              <a:ea typeface="ＭＳ Ｐゴシック" pitchFamily="34" charset="-128"/>
              <a:cs typeface="+mn-cs"/>
            </a:endParaRPr>
          </a:p>
        </p:txBody>
      </p:sp>
      <p:sp>
        <p:nvSpPr>
          <p:cNvPr id="10" name="TextBox 9">
            <a:extLst>
              <a:ext uri="{FF2B5EF4-FFF2-40B4-BE49-F238E27FC236}">
                <a16:creationId xmlns:a16="http://schemas.microsoft.com/office/drawing/2014/main" id="{0EE9BD65-9183-4401-9279-F293E9213176}"/>
              </a:ext>
            </a:extLst>
          </p:cNvPr>
          <p:cNvSpPr txBox="1"/>
          <p:nvPr/>
        </p:nvSpPr>
        <p:spPr>
          <a:xfrm>
            <a:off x="2057400" y="4710545"/>
            <a:ext cx="1414810" cy="400110"/>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000" b="1" kern="0" dirty="0">
                <a:solidFill>
                  <a:srgbClr val="FFFF00"/>
                </a:solidFill>
                <a:latin typeface="Century Gothic" panose="020B0502020202020204" pitchFamily="34" charset="0"/>
              </a:rPr>
              <a:t>sporocyst</a:t>
            </a:r>
            <a:endParaRPr kumimoji="0" lang="en-US" altLang="en-US" sz="1800" b="1" i="0" u="none" strike="noStrike" kern="0" cap="none" spc="0" normalizeH="0" baseline="0" noProof="0" dirty="0">
              <a:ln>
                <a:noFill/>
              </a:ln>
              <a:solidFill>
                <a:srgbClr val="FFFF00"/>
              </a:solidFill>
              <a:effectLst/>
              <a:uLnTx/>
              <a:uFillTx/>
              <a:latin typeface="Century Gothic" panose="020B0502020202020204" pitchFamily="34" charset="0"/>
              <a:ea typeface="ＭＳ Ｐゴシック" pitchFamily="34" charset="-128"/>
              <a:cs typeface="+mn-cs"/>
            </a:endParaRPr>
          </a:p>
        </p:txBody>
      </p:sp>
      <p:cxnSp>
        <p:nvCxnSpPr>
          <p:cNvPr id="3" name="Straight Arrow Connector 2">
            <a:extLst>
              <a:ext uri="{FF2B5EF4-FFF2-40B4-BE49-F238E27FC236}">
                <a16:creationId xmlns:a16="http://schemas.microsoft.com/office/drawing/2014/main" id="{2608ED99-3159-4045-914A-463D6A3677EE}"/>
              </a:ext>
            </a:extLst>
          </p:cNvPr>
          <p:cNvCxnSpPr>
            <a:cxnSpLocks/>
          </p:cNvCxnSpPr>
          <p:nvPr/>
        </p:nvCxnSpPr>
        <p:spPr bwMode="auto">
          <a:xfrm flipH="1">
            <a:off x="7518414" y="4286310"/>
            <a:ext cx="574964" cy="3048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16019209-F2EF-4023-B2DF-AAC930D3274F}"/>
              </a:ext>
            </a:extLst>
          </p:cNvPr>
          <p:cNvCxnSpPr>
            <a:cxnSpLocks/>
          </p:cNvCxnSpPr>
          <p:nvPr/>
        </p:nvCxnSpPr>
        <p:spPr bwMode="auto">
          <a:xfrm>
            <a:off x="8378558" y="4331919"/>
            <a:ext cx="219349" cy="578681"/>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Oval 13">
            <a:extLst>
              <a:ext uri="{FF2B5EF4-FFF2-40B4-BE49-F238E27FC236}">
                <a16:creationId xmlns:a16="http://schemas.microsoft.com/office/drawing/2014/main" id="{03FC8666-451A-48D6-8FF0-8954511A697D}"/>
              </a:ext>
            </a:extLst>
          </p:cNvPr>
          <p:cNvSpPr/>
          <p:nvPr/>
        </p:nvSpPr>
        <p:spPr bwMode="auto">
          <a:xfrm>
            <a:off x="1926570" y="4411001"/>
            <a:ext cx="2438649" cy="1733490"/>
          </a:xfrm>
          <a:prstGeom prst="ellipse">
            <a:avLst/>
          </a:prstGeom>
          <a:noFill/>
          <a:ln w="381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378ED3DA-BAA7-4873-A511-FA168A8BD3C0}"/>
              </a:ext>
            </a:extLst>
          </p:cNvPr>
          <p:cNvSpPr txBox="1"/>
          <p:nvPr/>
        </p:nvSpPr>
        <p:spPr>
          <a:xfrm>
            <a:off x="3145894" y="3682083"/>
            <a:ext cx="1833777" cy="707886"/>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000" b="1" kern="0" dirty="0">
                <a:solidFill>
                  <a:schemeClr val="accent1">
                    <a:lumMod val="60000"/>
                    <a:lumOff val="40000"/>
                  </a:schemeClr>
                </a:solidFill>
                <a:latin typeface="Century Gothic" panose="020B0502020202020204" pitchFamily="34" charset="0"/>
              </a:rPr>
              <a:t>Sporulated oocyst</a:t>
            </a:r>
            <a:endParaRPr kumimoji="0" lang="en-US" altLang="en-US" sz="1800" b="1" i="0" u="none" strike="noStrike" kern="0" cap="none" spc="0" normalizeH="0" baseline="0" noProof="0" dirty="0">
              <a:ln>
                <a:noFill/>
              </a:ln>
              <a:solidFill>
                <a:schemeClr val="accent1">
                  <a:lumMod val="60000"/>
                  <a:lumOff val="40000"/>
                </a:schemeClr>
              </a:solidFill>
              <a:effectLst/>
              <a:uLnTx/>
              <a:uFillTx/>
              <a:latin typeface="Century Gothic" panose="020B0502020202020204" pitchFamily="34" charset="0"/>
              <a:ea typeface="ＭＳ Ｐゴシック" pitchFamily="34" charset="-128"/>
              <a:cs typeface="+mn-cs"/>
            </a:endParaRPr>
          </a:p>
        </p:txBody>
      </p:sp>
      <p:pic>
        <p:nvPicPr>
          <p:cNvPr id="18" name="Picture 2" descr="Image result for poop emoji transparent background">
            <a:extLst>
              <a:ext uri="{FF2B5EF4-FFF2-40B4-BE49-F238E27FC236}">
                <a16:creationId xmlns:a16="http://schemas.microsoft.com/office/drawing/2014/main" id="{5022B6C1-4BF7-4C36-8AE0-CB2CBAB7542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60045" y="2941236"/>
            <a:ext cx="2149110" cy="206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54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640946" y="76200"/>
            <a:ext cx="8910108" cy="776286"/>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rgbClr val="395408"/>
                </a:solidFill>
                <a:latin typeface="Century Gothic" panose="020B0502020202020204" pitchFamily="34" charset="0"/>
              </a:rPr>
              <a:t>Morphology: </a:t>
            </a:r>
            <a:r>
              <a:rPr lang="en-US" sz="4000" b="1" i="1" kern="0" dirty="0" err="1">
                <a:solidFill>
                  <a:srgbClr val="395408"/>
                </a:solidFill>
                <a:latin typeface="Century Gothic" panose="020B0502020202020204" pitchFamily="34" charset="0"/>
              </a:rPr>
              <a:t>Sarcocystis</a:t>
            </a:r>
            <a:r>
              <a:rPr lang="en-US" sz="4000" b="1" i="1" kern="0" dirty="0">
                <a:solidFill>
                  <a:srgbClr val="395408"/>
                </a:solidFill>
                <a:latin typeface="Century Gothic" panose="020B0502020202020204" pitchFamily="34" charset="0"/>
              </a:rPr>
              <a:t> </a:t>
            </a:r>
            <a:r>
              <a:rPr lang="en-US" sz="4000" b="1" i="1" kern="0" dirty="0" err="1">
                <a:solidFill>
                  <a:srgbClr val="395408"/>
                </a:solidFill>
                <a:latin typeface="Century Gothic" panose="020B0502020202020204" pitchFamily="34" charset="0"/>
              </a:rPr>
              <a:t>cruzi</a:t>
            </a:r>
            <a:endParaRPr lang="en-US" altLang="en-US" sz="3600" b="1" i="1" u="sng" kern="0" dirty="0">
              <a:solidFill>
                <a:srgbClr val="395408"/>
              </a:solidFill>
              <a:latin typeface="Century Gothic" panose="020B0502020202020204" pitchFamily="34" charset="0"/>
            </a:endParaRPr>
          </a:p>
        </p:txBody>
      </p:sp>
      <p:sp>
        <p:nvSpPr>
          <p:cNvPr id="4" name="Content Placeholder 3"/>
          <p:cNvSpPr txBox="1">
            <a:spLocks/>
          </p:cNvSpPr>
          <p:nvPr/>
        </p:nvSpPr>
        <p:spPr>
          <a:xfrm>
            <a:off x="304800" y="877564"/>
            <a:ext cx="11582400" cy="1450777"/>
          </a:xfrm>
          <a:prstGeom prst="rect">
            <a:avLst/>
          </a:prstGeom>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ClrTx/>
              <a:buFont typeface="Wingdings" pitchFamily="2" charset="2"/>
              <a:buChar char="§"/>
            </a:pPr>
            <a:r>
              <a:rPr lang="en-US" sz="2800" b="1" kern="0" dirty="0" err="1">
                <a:solidFill>
                  <a:srgbClr val="395408"/>
                </a:solidFill>
              </a:rPr>
              <a:t>Sarcocysts</a:t>
            </a:r>
            <a:r>
              <a:rPr lang="en-US" sz="2800" kern="0" dirty="0"/>
              <a:t> = bradyzoites replicating in muscles cysts</a:t>
            </a:r>
          </a:p>
          <a:p>
            <a:pPr lvl="1">
              <a:buClrTx/>
              <a:buFont typeface="Wingdings" pitchFamily="2" charset="2"/>
              <a:buChar char="§"/>
            </a:pPr>
            <a:r>
              <a:rPr lang="en-US" sz="2400" b="1" kern="0" dirty="0">
                <a:solidFill>
                  <a:srgbClr val="395408"/>
                </a:solidFill>
              </a:rPr>
              <a:t>Infective to the definitive host (carnivores)</a:t>
            </a:r>
          </a:p>
          <a:p>
            <a:pPr lvl="1">
              <a:buClrTx/>
              <a:buFont typeface="Wingdings" pitchFamily="2" charset="2"/>
              <a:buChar char="§"/>
            </a:pPr>
            <a:r>
              <a:rPr lang="en-US" sz="2400" kern="0" dirty="0"/>
              <a:t>Facilitate persistent infection (immune system doesn’t clear)</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666999"/>
            <a:ext cx="10214697" cy="3883223"/>
          </a:xfrm>
          <a:prstGeom prst="rect">
            <a:avLst/>
          </a:prstGeom>
        </p:spPr>
      </p:pic>
      <p:sp>
        <p:nvSpPr>
          <p:cNvPr id="6" name="Rectangle 5"/>
          <p:cNvSpPr/>
          <p:nvPr/>
        </p:nvSpPr>
        <p:spPr>
          <a:xfrm>
            <a:off x="914400" y="6550223"/>
            <a:ext cx="7620000" cy="307777"/>
          </a:xfrm>
          <a:prstGeom prst="rect">
            <a:avLst/>
          </a:prstGeom>
        </p:spPr>
        <p:txBody>
          <a:bodyPr wrap="square">
            <a:spAutoFit/>
          </a:bodyPr>
          <a:lstStyle/>
          <a:p>
            <a:r>
              <a:rPr lang="en-US" sz="1400" dirty="0">
                <a:solidFill>
                  <a:srgbClr val="333333"/>
                </a:solidFill>
                <a:latin typeface="+mn-lt"/>
              </a:rPr>
              <a:t>The Korean Journal of Parasitology 2018; 56(2): 121-127.</a:t>
            </a:r>
            <a:endParaRPr lang="en-US" sz="1400" dirty="0">
              <a:latin typeface="+mn-lt"/>
            </a:endParaRPr>
          </a:p>
        </p:txBody>
      </p:sp>
    </p:spTree>
    <p:extLst>
      <p:ext uri="{BB962C8B-B14F-4D97-AF65-F5344CB8AC3E}">
        <p14:creationId xmlns:p14="http://schemas.microsoft.com/office/powerpoint/2010/main" val="395500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cocystis cruzi life cycle">
            <a:extLst>
              <a:ext uri="{FF2B5EF4-FFF2-40B4-BE49-F238E27FC236}">
                <a16:creationId xmlns:a16="http://schemas.microsoft.com/office/drawing/2014/main" id="{C9733F37-C243-41ED-9D3F-FDC5BCBD04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0536" y="102779"/>
            <a:ext cx="8610600" cy="67552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BDCEEB-7043-47F4-BE91-223AFE725E7A}"/>
              </a:ext>
            </a:extLst>
          </p:cNvPr>
          <p:cNvSpPr txBox="1"/>
          <p:nvPr/>
        </p:nvSpPr>
        <p:spPr>
          <a:xfrm>
            <a:off x="306777" y="849868"/>
            <a:ext cx="4036623" cy="1077218"/>
          </a:xfrm>
          <a:prstGeom prst="rect">
            <a:avLst/>
          </a:prstGeom>
          <a:solidFill>
            <a:schemeClr val="bg1"/>
          </a:solidFill>
          <a:ln>
            <a:solidFill>
              <a:srgbClr val="008000"/>
            </a:solidFill>
          </a:ln>
        </p:spPr>
        <p:txBody>
          <a:bodyPr wrap="square" rtlCol="0">
            <a:spAutoFit/>
          </a:bodyPr>
          <a:lstStyle/>
          <a:p>
            <a:r>
              <a:rPr lang="en-US" sz="3200" b="1" dirty="0">
                <a:latin typeface="+mn-lt"/>
              </a:rPr>
              <a:t>Obligate Indirect Life Cycle</a:t>
            </a:r>
          </a:p>
        </p:txBody>
      </p:sp>
      <p:sp>
        <p:nvSpPr>
          <p:cNvPr id="4" name="TextBox 3">
            <a:extLst>
              <a:ext uri="{FF2B5EF4-FFF2-40B4-BE49-F238E27FC236}">
                <a16:creationId xmlns:a16="http://schemas.microsoft.com/office/drawing/2014/main" id="{6F363870-1052-4837-8EEE-3DFEFC93A1B6}"/>
              </a:ext>
            </a:extLst>
          </p:cNvPr>
          <p:cNvSpPr txBox="1"/>
          <p:nvPr/>
        </p:nvSpPr>
        <p:spPr>
          <a:xfrm>
            <a:off x="7848602" y="1045771"/>
            <a:ext cx="3661867" cy="1077218"/>
          </a:xfrm>
          <a:prstGeom prst="rect">
            <a:avLst/>
          </a:prstGeom>
          <a:solidFill>
            <a:schemeClr val="bg1"/>
          </a:solidFill>
          <a:ln>
            <a:noFill/>
          </a:ln>
        </p:spPr>
        <p:txBody>
          <a:bodyPr wrap="square" rtlCol="0">
            <a:spAutoFit/>
          </a:bodyPr>
          <a:lstStyle/>
          <a:p>
            <a:r>
              <a:rPr lang="en-US" b="1" dirty="0">
                <a:solidFill>
                  <a:srgbClr val="395408"/>
                </a:solidFill>
                <a:latin typeface="+mn-lt"/>
              </a:rPr>
              <a:t>Definitive Host = canids</a:t>
            </a:r>
          </a:p>
          <a:p>
            <a:r>
              <a:rPr lang="en-US" sz="2000" dirty="0">
                <a:solidFill>
                  <a:srgbClr val="395408"/>
                </a:solidFill>
                <a:latin typeface="+mn-lt"/>
              </a:rPr>
              <a:t>only sexual reproduction (no asexual repro in DI)</a:t>
            </a:r>
          </a:p>
        </p:txBody>
      </p:sp>
      <p:sp>
        <p:nvSpPr>
          <p:cNvPr id="5" name="TextBox 4">
            <a:extLst>
              <a:ext uri="{FF2B5EF4-FFF2-40B4-BE49-F238E27FC236}">
                <a16:creationId xmlns:a16="http://schemas.microsoft.com/office/drawing/2014/main" id="{C43DC694-333B-4212-B79C-3C15679D20A4}"/>
              </a:ext>
            </a:extLst>
          </p:cNvPr>
          <p:cNvSpPr txBox="1"/>
          <p:nvPr/>
        </p:nvSpPr>
        <p:spPr>
          <a:xfrm>
            <a:off x="534606" y="5733365"/>
            <a:ext cx="4176346" cy="769441"/>
          </a:xfrm>
          <a:prstGeom prst="rect">
            <a:avLst/>
          </a:prstGeom>
          <a:solidFill>
            <a:schemeClr val="bg1"/>
          </a:solidFill>
          <a:ln>
            <a:noFill/>
          </a:ln>
        </p:spPr>
        <p:txBody>
          <a:bodyPr wrap="square" rtlCol="0">
            <a:spAutoFit/>
          </a:bodyPr>
          <a:lstStyle/>
          <a:p>
            <a:r>
              <a:rPr lang="en-US" b="1" dirty="0">
                <a:solidFill>
                  <a:srgbClr val="395408"/>
                </a:solidFill>
                <a:latin typeface="+mn-lt"/>
              </a:rPr>
              <a:t>Intermediate Host = cattle</a:t>
            </a:r>
          </a:p>
          <a:p>
            <a:r>
              <a:rPr lang="en-US" sz="2000" dirty="0">
                <a:solidFill>
                  <a:srgbClr val="395408"/>
                </a:solidFill>
                <a:latin typeface="+mn-lt"/>
              </a:rPr>
              <a:t>only asexual reproduction</a:t>
            </a:r>
          </a:p>
        </p:txBody>
      </p:sp>
      <p:pic>
        <p:nvPicPr>
          <p:cNvPr id="6" name="Picture 5">
            <a:extLst>
              <a:ext uri="{FF2B5EF4-FFF2-40B4-BE49-F238E27FC236}">
                <a16:creationId xmlns:a16="http://schemas.microsoft.com/office/drawing/2014/main" id="{5D2B9436-8A93-4138-82AE-58D8842B2F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46480" y="2624554"/>
            <a:ext cx="1993439" cy="1676400"/>
          </a:xfrm>
          <a:prstGeom prst="rect">
            <a:avLst/>
          </a:prstGeom>
        </p:spPr>
      </p:pic>
      <p:pic>
        <p:nvPicPr>
          <p:cNvPr id="7" name="Picture 6">
            <a:extLst>
              <a:ext uri="{FF2B5EF4-FFF2-40B4-BE49-F238E27FC236}">
                <a16:creationId xmlns:a16="http://schemas.microsoft.com/office/drawing/2014/main" id="{8123073F-447D-425B-95E6-9A162D7DDA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40223" y="2798177"/>
            <a:ext cx="1682195" cy="1261646"/>
          </a:xfrm>
          <a:prstGeom prst="rect">
            <a:avLst/>
          </a:prstGeom>
        </p:spPr>
      </p:pic>
      <p:sp>
        <p:nvSpPr>
          <p:cNvPr id="8" name="TextBox 7">
            <a:extLst>
              <a:ext uri="{FF2B5EF4-FFF2-40B4-BE49-F238E27FC236}">
                <a16:creationId xmlns:a16="http://schemas.microsoft.com/office/drawing/2014/main" id="{C43DC694-333B-4212-B79C-3C15679D20A4}"/>
              </a:ext>
            </a:extLst>
          </p:cNvPr>
          <p:cNvSpPr txBox="1"/>
          <p:nvPr/>
        </p:nvSpPr>
        <p:spPr>
          <a:xfrm>
            <a:off x="9757869" y="4059823"/>
            <a:ext cx="1752600" cy="461665"/>
          </a:xfrm>
          <a:prstGeom prst="rect">
            <a:avLst/>
          </a:prstGeom>
          <a:solidFill>
            <a:schemeClr val="bg1"/>
          </a:solidFill>
          <a:ln>
            <a:noFill/>
          </a:ln>
        </p:spPr>
        <p:txBody>
          <a:bodyPr wrap="square" rtlCol="0">
            <a:spAutoFit/>
          </a:bodyPr>
          <a:lstStyle/>
          <a:p>
            <a:r>
              <a:rPr lang="en-US" b="1" dirty="0" err="1">
                <a:solidFill>
                  <a:srgbClr val="395408"/>
                </a:solidFill>
                <a:latin typeface="+mn-lt"/>
              </a:rPr>
              <a:t>sporocysts</a:t>
            </a:r>
            <a:endParaRPr lang="en-US" b="1" dirty="0">
              <a:solidFill>
                <a:srgbClr val="395408"/>
              </a:solidFill>
              <a:latin typeface="+mn-lt"/>
            </a:endParaRPr>
          </a:p>
        </p:txBody>
      </p:sp>
      <p:sp>
        <p:nvSpPr>
          <p:cNvPr id="9" name="TextBox 8">
            <a:extLst>
              <a:ext uri="{FF2B5EF4-FFF2-40B4-BE49-F238E27FC236}">
                <a16:creationId xmlns:a16="http://schemas.microsoft.com/office/drawing/2014/main" id="{C43DC694-333B-4212-B79C-3C15679D20A4}"/>
              </a:ext>
            </a:extLst>
          </p:cNvPr>
          <p:cNvSpPr txBox="1"/>
          <p:nvPr/>
        </p:nvSpPr>
        <p:spPr>
          <a:xfrm>
            <a:off x="1626060" y="4300954"/>
            <a:ext cx="1993439" cy="1077218"/>
          </a:xfrm>
          <a:prstGeom prst="rect">
            <a:avLst/>
          </a:prstGeom>
          <a:solidFill>
            <a:schemeClr val="bg1"/>
          </a:solidFill>
          <a:ln>
            <a:noFill/>
          </a:ln>
        </p:spPr>
        <p:txBody>
          <a:bodyPr wrap="square" rtlCol="0">
            <a:spAutoFit/>
          </a:bodyPr>
          <a:lstStyle/>
          <a:p>
            <a:r>
              <a:rPr lang="en-US" b="1" dirty="0" err="1">
                <a:solidFill>
                  <a:srgbClr val="395408"/>
                </a:solidFill>
                <a:latin typeface="+mn-lt"/>
              </a:rPr>
              <a:t>Sarcocysts</a:t>
            </a:r>
            <a:endParaRPr lang="en-US" b="1" dirty="0">
              <a:solidFill>
                <a:srgbClr val="395408"/>
              </a:solidFill>
              <a:latin typeface="+mn-lt"/>
            </a:endParaRPr>
          </a:p>
          <a:p>
            <a:r>
              <a:rPr lang="en-US" sz="2000" dirty="0">
                <a:solidFill>
                  <a:srgbClr val="395408"/>
                </a:solidFill>
                <a:latin typeface="+mn-lt"/>
              </a:rPr>
              <a:t>(bradyzoites in tissue cysts)</a:t>
            </a:r>
          </a:p>
        </p:txBody>
      </p:sp>
    </p:spTree>
    <p:extLst>
      <p:ext uri="{BB962C8B-B14F-4D97-AF65-F5344CB8AC3E}">
        <p14:creationId xmlns:p14="http://schemas.microsoft.com/office/powerpoint/2010/main" val="402973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242016" y="1410693"/>
            <a:ext cx="11353800" cy="5105400"/>
          </a:xfrm>
        </p:spPr>
        <p:txBody>
          <a:bodyPr/>
          <a:lstStyle/>
          <a:p>
            <a:pPr lvl="0">
              <a:buClrTx/>
              <a:buFont typeface="Wingdings" panose="05000000000000000000" pitchFamily="2" charset="2"/>
              <a:buChar char="§"/>
            </a:pPr>
            <a:r>
              <a:rPr lang="en-US" b="1" u="sng" dirty="0"/>
              <a:t>Obligate Indirect Life Cycle </a:t>
            </a:r>
            <a:endParaRPr lang="en-US" b="1" dirty="0"/>
          </a:p>
          <a:p>
            <a:pPr lvl="1">
              <a:buClrTx/>
              <a:buFont typeface="Wingdings" panose="05000000000000000000" pitchFamily="2" charset="2"/>
              <a:buChar char="§"/>
            </a:pPr>
            <a:r>
              <a:rPr lang="en-US" sz="2400" dirty="0"/>
              <a:t>Definitive host – Canids(Dog, Coyote, Wolf, etc.)</a:t>
            </a:r>
          </a:p>
          <a:p>
            <a:pPr lvl="1">
              <a:buClrTx/>
              <a:buFont typeface="Wingdings" panose="05000000000000000000" pitchFamily="2" charset="2"/>
              <a:buChar char="§"/>
            </a:pPr>
            <a:r>
              <a:rPr lang="en-US" sz="2400" dirty="0"/>
              <a:t>Intermediate Host – Cattle </a:t>
            </a:r>
          </a:p>
          <a:p>
            <a:pPr lvl="0">
              <a:buClrTx/>
              <a:buFont typeface="Wingdings" panose="05000000000000000000" pitchFamily="2" charset="2"/>
              <a:buChar char="§"/>
            </a:pPr>
            <a:r>
              <a:rPr lang="en-US" b="1" dirty="0"/>
              <a:t>Transmission</a:t>
            </a:r>
          </a:p>
          <a:p>
            <a:pPr lvl="1">
              <a:buClrTx/>
              <a:buFont typeface="Wingdings" panose="05000000000000000000" pitchFamily="2" charset="2"/>
              <a:buChar char="§"/>
            </a:pPr>
            <a:r>
              <a:rPr lang="en-US" dirty="0"/>
              <a:t>carnivorism, ingestion of </a:t>
            </a:r>
            <a:r>
              <a:rPr lang="en-US" dirty="0" err="1"/>
              <a:t>sarcocysts</a:t>
            </a:r>
            <a:r>
              <a:rPr lang="en-US" dirty="0"/>
              <a:t> in cattle tissue</a:t>
            </a:r>
          </a:p>
          <a:p>
            <a:pPr lvl="0">
              <a:buClrTx/>
              <a:buFont typeface="Wingdings" panose="05000000000000000000" pitchFamily="2" charset="2"/>
              <a:buChar char="§"/>
            </a:pPr>
            <a:r>
              <a:rPr lang="en-US" b="1" dirty="0"/>
              <a:t>Invasion</a:t>
            </a:r>
          </a:p>
          <a:p>
            <a:pPr lvl="1">
              <a:buClrTx/>
              <a:buFont typeface="Wingdings" panose="05000000000000000000" pitchFamily="2" charset="2"/>
              <a:buChar char="§"/>
            </a:pPr>
            <a:r>
              <a:rPr lang="en-US" dirty="0"/>
              <a:t>Bradyzoites invade canine intestinal cells, start </a:t>
            </a:r>
            <a:r>
              <a:rPr lang="en-US" dirty="0" err="1"/>
              <a:t>gamatogony</a:t>
            </a:r>
            <a:endParaRPr lang="en-US" dirty="0"/>
          </a:p>
          <a:p>
            <a:pPr lvl="0">
              <a:buClrTx/>
              <a:buFont typeface="Wingdings" panose="05000000000000000000" pitchFamily="2" charset="2"/>
              <a:buChar char="§"/>
            </a:pPr>
            <a:r>
              <a:rPr lang="en-US" dirty="0"/>
              <a:t>NO </a:t>
            </a:r>
            <a:r>
              <a:rPr lang="en-US" u="sng" dirty="0"/>
              <a:t>A</a:t>
            </a:r>
            <a:r>
              <a:rPr lang="en-US" dirty="0"/>
              <a:t>SEXUAL reproduction occurs in the dog</a:t>
            </a:r>
          </a:p>
          <a:p>
            <a:pPr lvl="0">
              <a:buClrTx/>
              <a:buFont typeface="Wingdings" panose="05000000000000000000" pitchFamily="2" charset="2"/>
              <a:buChar char="§"/>
            </a:pPr>
            <a:r>
              <a:rPr lang="en-US" dirty="0"/>
              <a:t>Only SEXUAL repro to make oocysts </a:t>
            </a:r>
            <a:r>
              <a:rPr lang="en-US" sz="2400" dirty="0"/>
              <a:t>(</a:t>
            </a:r>
            <a:r>
              <a:rPr lang="en-US" sz="2400" dirty="0" err="1"/>
              <a:t>sarcocyts</a:t>
            </a:r>
            <a:r>
              <a:rPr lang="en-US" sz="2400" dirty="0"/>
              <a:t> are inside the oocyst)</a:t>
            </a:r>
            <a:endParaRPr lang="en-US" dirty="0"/>
          </a:p>
        </p:txBody>
      </p:sp>
      <p:sp>
        <p:nvSpPr>
          <p:cNvPr id="5" name="Rectangle 2">
            <a:extLst>
              <a:ext uri="{FF2B5EF4-FFF2-40B4-BE49-F238E27FC236}">
                <a16:creationId xmlns:a16="http://schemas.microsoft.com/office/drawing/2014/main" id="{C59684A5-6306-4F22-97E7-CCBEF8657996}"/>
              </a:ext>
            </a:extLst>
          </p:cNvPr>
          <p:cNvSpPr txBox="1">
            <a:spLocks noChangeArrowheads="1"/>
          </p:cNvSpPr>
          <p:nvPr/>
        </p:nvSpPr>
        <p:spPr bwMode="auto">
          <a:xfrm>
            <a:off x="210640" y="182528"/>
            <a:ext cx="9443508"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000" kern="0" dirty="0">
                <a:solidFill>
                  <a:srgbClr val="395408"/>
                </a:solidFill>
                <a:latin typeface="Century Gothic" panose="020B0502020202020204" pitchFamily="34" charset="0"/>
              </a:rPr>
              <a:t>Indirect Life Cycle: </a:t>
            </a:r>
            <a:r>
              <a:rPr lang="en-US" sz="4000" i="1" kern="0" dirty="0" err="1">
                <a:solidFill>
                  <a:srgbClr val="395408"/>
                </a:solidFill>
                <a:latin typeface="Century Gothic" panose="020B0502020202020204" pitchFamily="34" charset="0"/>
              </a:rPr>
              <a:t>Sarcocystis</a:t>
            </a:r>
            <a:r>
              <a:rPr lang="en-US" sz="4000" i="1" kern="0" dirty="0">
                <a:solidFill>
                  <a:srgbClr val="395408"/>
                </a:solidFill>
                <a:latin typeface="Century Gothic" panose="020B0502020202020204" pitchFamily="34" charset="0"/>
              </a:rPr>
              <a:t> </a:t>
            </a:r>
            <a:r>
              <a:rPr lang="en-US" sz="4000" i="1" kern="0" dirty="0" err="1">
                <a:solidFill>
                  <a:srgbClr val="395408"/>
                </a:solidFill>
                <a:latin typeface="Century Gothic" panose="020B0502020202020204" pitchFamily="34" charset="0"/>
              </a:rPr>
              <a:t>cruzi</a:t>
            </a:r>
            <a:endParaRPr lang="en-US" sz="4000" i="1" kern="0" dirty="0">
              <a:solidFill>
                <a:srgbClr val="395408"/>
              </a:solidFill>
              <a:latin typeface="Century Gothic" panose="020B0502020202020204" pitchFamily="34" charset="0"/>
            </a:endParaRPr>
          </a:p>
          <a:p>
            <a:pPr algn="ctr"/>
            <a:r>
              <a:rPr lang="en-US" altLang="en-US" sz="4000" b="1" kern="0" dirty="0">
                <a:solidFill>
                  <a:srgbClr val="395408"/>
                </a:solidFill>
                <a:latin typeface="Century Gothic" panose="020B0502020202020204" pitchFamily="34" charset="0"/>
              </a:rPr>
              <a:t>Canids</a:t>
            </a:r>
            <a:endParaRPr lang="en-US" altLang="en-US" sz="3600" b="1" kern="0" dirty="0">
              <a:solidFill>
                <a:srgbClr val="395408"/>
              </a:solidFill>
              <a:latin typeface="Century Gothic" panose="020B0502020202020204" pitchFamily="34" charset="0"/>
            </a:endParaRPr>
          </a:p>
        </p:txBody>
      </p:sp>
      <p:pic>
        <p:nvPicPr>
          <p:cNvPr id="8" name="Picture 7">
            <a:extLst>
              <a:ext uri="{FF2B5EF4-FFF2-40B4-BE49-F238E27FC236}">
                <a16:creationId xmlns:a16="http://schemas.microsoft.com/office/drawing/2014/main" id="{3EF04EC4-51E9-4D36-90C5-1403DC81FD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432471" y="2456478"/>
            <a:ext cx="1627539" cy="1143895"/>
          </a:xfrm>
          <a:prstGeom prst="rect">
            <a:avLst/>
          </a:prstGeom>
        </p:spPr>
      </p:pic>
      <p:sp>
        <p:nvSpPr>
          <p:cNvPr id="6" name="Arrow: Right 3">
            <a:extLst>
              <a:ext uri="{FF2B5EF4-FFF2-40B4-BE49-F238E27FC236}">
                <a16:creationId xmlns:a16="http://schemas.microsoft.com/office/drawing/2014/main" id="{303A791E-EEC2-4EB2-853C-9E032E041DEE}"/>
              </a:ext>
            </a:extLst>
          </p:cNvPr>
          <p:cNvSpPr/>
          <p:nvPr/>
        </p:nvSpPr>
        <p:spPr bwMode="auto">
          <a:xfrm>
            <a:off x="9803222" y="2861549"/>
            <a:ext cx="724640" cy="265421"/>
          </a:xfrm>
          <a:prstGeom prst="rightArrow">
            <a:avLst/>
          </a:prstGeom>
          <a:solidFill>
            <a:srgbClr val="395408"/>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24800" y="2133600"/>
            <a:ext cx="1972842" cy="1789653"/>
          </a:xfrm>
          <a:prstGeom prst="rect">
            <a:avLst/>
          </a:prstGeom>
        </p:spPr>
      </p:pic>
      <p:pic>
        <p:nvPicPr>
          <p:cNvPr id="2" name="Picture 1">
            <a:extLst>
              <a:ext uri="{FF2B5EF4-FFF2-40B4-BE49-F238E27FC236}">
                <a16:creationId xmlns:a16="http://schemas.microsoft.com/office/drawing/2014/main" id="{45DB8BEB-8A22-FC58-98FC-ACD35BBBD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60256" y="2203302"/>
            <a:ext cx="609601" cy="587829"/>
          </a:xfrm>
          <a:prstGeom prst="rect">
            <a:avLst/>
          </a:prstGeom>
        </p:spPr>
      </p:pic>
    </p:spTree>
    <p:extLst>
      <p:ext uri="{BB962C8B-B14F-4D97-AF65-F5344CB8AC3E}">
        <p14:creationId xmlns:p14="http://schemas.microsoft.com/office/powerpoint/2010/main" val="295045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219919" y="2362200"/>
            <a:ext cx="11582400" cy="1981200"/>
          </a:xfrm>
        </p:spPr>
        <p:txBody>
          <a:bodyPr/>
          <a:lstStyle/>
          <a:p>
            <a:pPr lvl="0">
              <a:buClrTx/>
              <a:buFont typeface="Wingdings" panose="05000000000000000000" pitchFamily="2" charset="2"/>
              <a:buChar char="§"/>
            </a:pPr>
            <a:r>
              <a:rPr lang="en-US" sz="2800" b="1" dirty="0"/>
              <a:t>Sexual reproduction </a:t>
            </a:r>
            <a:r>
              <a:rPr lang="en-US" sz="2800" b="1" u="sng" dirty="0"/>
              <a:t>only occurs in canids (definitive hosts)</a:t>
            </a:r>
            <a:endParaRPr lang="en-US" sz="2800" b="1" dirty="0"/>
          </a:p>
          <a:p>
            <a:pPr lvl="1">
              <a:buClrTx/>
              <a:buFont typeface="Wingdings" panose="05000000000000000000" pitchFamily="2" charset="2"/>
              <a:buChar char="§"/>
            </a:pPr>
            <a:r>
              <a:rPr lang="en-US" sz="2400" dirty="0" err="1"/>
              <a:t>Gametogony</a:t>
            </a:r>
            <a:endParaRPr lang="en-US" sz="2400" dirty="0"/>
          </a:p>
          <a:p>
            <a:pPr lvl="1">
              <a:buClrTx/>
              <a:buFont typeface="Wingdings" panose="05000000000000000000" pitchFamily="2" charset="2"/>
              <a:buChar char="§"/>
            </a:pPr>
            <a:r>
              <a:rPr lang="en-US" sz="2400" dirty="0"/>
              <a:t>Oocysts sporulate in the gut lumen, rupture and release sporocysts</a:t>
            </a:r>
            <a:endParaRPr lang="en-US" sz="2000" dirty="0"/>
          </a:p>
        </p:txBody>
      </p:sp>
      <p:sp>
        <p:nvSpPr>
          <p:cNvPr id="7" name="Rectangle 2">
            <a:extLst>
              <a:ext uri="{FF2B5EF4-FFF2-40B4-BE49-F238E27FC236}">
                <a16:creationId xmlns:a16="http://schemas.microsoft.com/office/drawing/2014/main" id="{EA3E08A7-65E6-4142-A3BA-2B72DA8E4D05}"/>
              </a:ext>
            </a:extLst>
          </p:cNvPr>
          <p:cNvSpPr txBox="1">
            <a:spLocks noChangeArrowheads="1"/>
          </p:cNvSpPr>
          <p:nvPr/>
        </p:nvSpPr>
        <p:spPr bwMode="auto">
          <a:xfrm>
            <a:off x="1981200" y="417901"/>
            <a:ext cx="9443508"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000" kern="0" dirty="0">
                <a:solidFill>
                  <a:srgbClr val="395408"/>
                </a:solidFill>
                <a:latin typeface="Century Gothic" panose="020B0502020202020204" pitchFamily="34" charset="0"/>
              </a:rPr>
              <a:t>Indirect Life Cycle: </a:t>
            </a:r>
            <a:r>
              <a:rPr lang="en-US" sz="4000" i="1" kern="0" dirty="0" err="1">
                <a:solidFill>
                  <a:srgbClr val="395408"/>
                </a:solidFill>
                <a:latin typeface="Century Gothic" panose="020B0502020202020204" pitchFamily="34" charset="0"/>
              </a:rPr>
              <a:t>Sarcocystis</a:t>
            </a:r>
            <a:r>
              <a:rPr lang="en-US" sz="4000" i="1" kern="0" dirty="0">
                <a:solidFill>
                  <a:srgbClr val="395408"/>
                </a:solidFill>
                <a:latin typeface="Century Gothic" panose="020B0502020202020204" pitchFamily="34" charset="0"/>
              </a:rPr>
              <a:t> </a:t>
            </a:r>
            <a:r>
              <a:rPr lang="en-US" sz="4000" i="1" kern="0" dirty="0" err="1">
                <a:solidFill>
                  <a:srgbClr val="395408"/>
                </a:solidFill>
                <a:latin typeface="Century Gothic" panose="020B0502020202020204" pitchFamily="34" charset="0"/>
              </a:rPr>
              <a:t>cruzi</a:t>
            </a:r>
            <a:endParaRPr lang="en-US" sz="4000" i="1" kern="0" dirty="0">
              <a:solidFill>
                <a:srgbClr val="395408"/>
              </a:solidFill>
              <a:latin typeface="Century Gothic" panose="020B0502020202020204" pitchFamily="34" charset="0"/>
            </a:endParaRPr>
          </a:p>
          <a:p>
            <a:pPr algn="ctr"/>
            <a:r>
              <a:rPr lang="en-US" altLang="en-US" sz="4000" b="1" kern="0" dirty="0">
                <a:solidFill>
                  <a:srgbClr val="395408"/>
                </a:solidFill>
                <a:latin typeface="Century Gothic" panose="020B0502020202020204" pitchFamily="34" charset="0"/>
              </a:rPr>
              <a:t>Canids</a:t>
            </a:r>
            <a:endParaRPr lang="en-US" altLang="en-US" sz="3600" b="1" kern="0" dirty="0">
              <a:solidFill>
                <a:srgbClr val="395408"/>
              </a:solidFill>
              <a:latin typeface="Century Gothic" panose="020B0502020202020204" pitchFamily="34" charset="0"/>
            </a:endParaRPr>
          </a:p>
        </p:txBody>
      </p:sp>
      <p:pic>
        <p:nvPicPr>
          <p:cNvPr id="8" name="Picture 7">
            <a:extLst>
              <a:ext uri="{FF2B5EF4-FFF2-40B4-BE49-F238E27FC236}">
                <a16:creationId xmlns:a16="http://schemas.microsoft.com/office/drawing/2014/main" id="{02CD4DAC-7872-4B10-A261-50DC4ED1D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390192"/>
            <a:ext cx="2141742" cy="1591008"/>
          </a:xfrm>
          <a:prstGeom prst="rect">
            <a:avLst/>
          </a:prstGeom>
        </p:spPr>
      </p:pic>
      <p:sp>
        <p:nvSpPr>
          <p:cNvPr id="5" name="Rectangle 3">
            <a:extLst>
              <a:ext uri="{FF2B5EF4-FFF2-40B4-BE49-F238E27FC236}">
                <a16:creationId xmlns:a16="http://schemas.microsoft.com/office/drawing/2014/main" id="{5B1EC08B-219A-461D-80DC-50D6AFD8AE33}"/>
              </a:ext>
            </a:extLst>
          </p:cNvPr>
          <p:cNvSpPr txBox="1">
            <a:spLocks noChangeArrowheads="1"/>
          </p:cNvSpPr>
          <p:nvPr/>
        </p:nvSpPr>
        <p:spPr bwMode="auto">
          <a:xfrm>
            <a:off x="296119" y="4343400"/>
            <a:ext cx="115062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ClrTx/>
              <a:buFont typeface="Wingdings" pitchFamily="2" charset="2"/>
              <a:buChar char="§"/>
            </a:pPr>
            <a:r>
              <a:rPr lang="en-US" sz="2800" b="1" kern="0" dirty="0"/>
              <a:t>Dissemination</a:t>
            </a:r>
            <a:endParaRPr lang="en-US" sz="3600" b="1" kern="0" dirty="0"/>
          </a:p>
          <a:p>
            <a:pPr lvl="1">
              <a:buClrTx/>
              <a:buFont typeface="Wingdings" pitchFamily="2" charset="2"/>
              <a:buChar char="§"/>
            </a:pPr>
            <a:r>
              <a:rPr lang="en-US" sz="2400" kern="0" dirty="0"/>
              <a:t>Sporocysts exit the host in the feces</a:t>
            </a:r>
            <a:endParaRPr lang="en-US" sz="3200" kern="0" dirty="0"/>
          </a:p>
          <a:p>
            <a:pPr lvl="1">
              <a:buClrTx/>
              <a:buFont typeface="Wingdings" pitchFamily="2" charset="2"/>
              <a:buChar char="§"/>
            </a:pPr>
            <a:r>
              <a:rPr lang="en-US" sz="2400" kern="0" dirty="0"/>
              <a:t>Infectious immediately</a:t>
            </a:r>
          </a:p>
          <a:p>
            <a:pPr lvl="1">
              <a:buClrTx/>
              <a:buFont typeface="Wingdings" pitchFamily="2" charset="2"/>
              <a:buChar char="§"/>
            </a:pPr>
            <a:r>
              <a:rPr lang="en-US" sz="2400" kern="0" dirty="0"/>
              <a:t>Very resistant and remain infectious for several months if kept cool and moist.</a:t>
            </a:r>
            <a:endParaRPr lang="en-US" sz="6600" kern="0" dirty="0"/>
          </a:p>
        </p:txBody>
      </p:sp>
      <p:pic>
        <p:nvPicPr>
          <p:cNvPr id="6" name="Picture 5">
            <a:extLst>
              <a:ext uri="{FF2B5EF4-FFF2-40B4-BE49-F238E27FC236}">
                <a16:creationId xmlns:a16="http://schemas.microsoft.com/office/drawing/2014/main" id="{3DFC8725-618D-471C-81DB-F23735CAAE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0" y="3742535"/>
            <a:ext cx="1611956" cy="1325964"/>
          </a:xfrm>
          <a:prstGeom prst="rect">
            <a:avLst/>
          </a:prstGeom>
        </p:spPr>
      </p:pic>
      <p:pic>
        <p:nvPicPr>
          <p:cNvPr id="9" name="Picture 8">
            <a:extLst>
              <a:ext uri="{FF2B5EF4-FFF2-40B4-BE49-F238E27FC236}">
                <a16:creationId xmlns:a16="http://schemas.microsoft.com/office/drawing/2014/main" id="{489F3241-52A2-4C90-AB68-F8474C4D92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48800" y="3742535"/>
            <a:ext cx="1490973" cy="1325964"/>
          </a:xfrm>
          <a:prstGeom prst="rect">
            <a:avLst/>
          </a:prstGeom>
        </p:spPr>
      </p:pic>
      <p:grpSp>
        <p:nvGrpSpPr>
          <p:cNvPr id="2" name="Group 1">
            <a:extLst>
              <a:ext uri="{FF2B5EF4-FFF2-40B4-BE49-F238E27FC236}">
                <a16:creationId xmlns:a16="http://schemas.microsoft.com/office/drawing/2014/main" id="{1984596B-C2DC-5771-F593-7500CD23E49B}"/>
              </a:ext>
            </a:extLst>
          </p:cNvPr>
          <p:cNvGrpSpPr/>
          <p:nvPr/>
        </p:nvGrpSpPr>
        <p:grpSpPr>
          <a:xfrm>
            <a:off x="6418427" y="4312753"/>
            <a:ext cx="2132514" cy="1356611"/>
            <a:chOff x="4097028" y="1123747"/>
            <a:chExt cx="1918929" cy="1154281"/>
          </a:xfrm>
        </p:grpSpPr>
        <p:pic>
          <p:nvPicPr>
            <p:cNvPr id="3" name="Picture 2" descr="Image result for poop emoji transparent background">
              <a:extLst>
                <a:ext uri="{FF2B5EF4-FFF2-40B4-BE49-F238E27FC236}">
                  <a16:creationId xmlns:a16="http://schemas.microsoft.com/office/drawing/2014/main" id="{46B5DA9D-E7C6-7D82-5BDB-029CC98634A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97598" y="1123747"/>
              <a:ext cx="917787" cy="881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lades Of Grass Png, Download Free Blades Of Grass Png png images,  Free ClipArts on Clipart Library">
              <a:extLst>
                <a:ext uri="{FF2B5EF4-FFF2-40B4-BE49-F238E27FC236}">
                  <a16:creationId xmlns:a16="http://schemas.microsoft.com/office/drawing/2014/main" id="{5EB9B95C-0E40-C2FD-AE32-B515C480906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97028" y="1303572"/>
              <a:ext cx="1918929" cy="974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295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heme1">
  <a:themeElements>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PG">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P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P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P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P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P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P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P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P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P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P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P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Custom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000000"/>
      </a:hlink>
      <a:folHlink>
        <a:srgbClr val="3333C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12722</TotalTime>
  <Words>3852</Words>
  <Application>Microsoft Office PowerPoint</Application>
  <PresentationFormat>Widescreen</PresentationFormat>
  <Paragraphs>470</Paragraphs>
  <Slides>42</Slides>
  <Notes>32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42</vt:i4>
      </vt:variant>
    </vt:vector>
  </HeadingPairs>
  <TitlesOfParts>
    <vt:vector size="57" baseType="lpstr">
      <vt:lpstr>Arial</vt:lpstr>
      <vt:lpstr>Calibri</vt:lpstr>
      <vt:lpstr>Century Gothic</vt:lpstr>
      <vt:lpstr>Forte</vt:lpstr>
      <vt:lpstr>Georgia</vt:lpstr>
      <vt:lpstr>NexusSans</vt:lpstr>
      <vt:lpstr>Noto Sans</vt:lpstr>
      <vt:lpstr>Open Sans</vt:lpstr>
      <vt:lpstr>proxima-nova</vt:lpstr>
      <vt:lpstr>Tahoma</vt:lpstr>
      <vt:lpstr>Times New Roman</vt:lpstr>
      <vt:lpstr>Titillium Web</vt:lpstr>
      <vt:lpstr>Wingdings</vt:lpstr>
      <vt:lpstr>Theme1</vt:lpstr>
      <vt:lpstr>Blends</vt:lpstr>
      <vt:lpstr>Systemic Apicomplexans (part 2)</vt:lpstr>
      <vt:lpstr>PowerPoint Presentation</vt:lpstr>
      <vt:lpstr>PowerPoint Presentation</vt:lpstr>
      <vt:lpstr>PowerPoint Presentation</vt:lpstr>
      <vt:lpstr>Morphology: Sarcocystis cruzi</vt:lpstr>
      <vt:lpstr>PowerPoint Presentation</vt:lpstr>
      <vt:lpstr>PowerPoint Presentation</vt:lpstr>
      <vt:lpstr>PowerPoint Presentation</vt:lpstr>
      <vt:lpstr>PowerPoint Presentation</vt:lpstr>
      <vt:lpstr>PowerPoint Presentation</vt:lpstr>
      <vt:lpstr>Pathogenesis: S. cruzi</vt:lpstr>
      <vt:lpstr>Clinical Disease: S. cruzi</vt:lpstr>
      <vt:lpstr>Diagnosis: S. cruzi</vt:lpstr>
      <vt:lpstr>Sarcocystis sporocyst in dog feces</vt:lpstr>
      <vt:lpstr>PowerPoint Presentation</vt:lpstr>
      <vt:lpstr>Treatment: S. cruzi</vt:lpstr>
      <vt:lpstr>Epidemiology, Control &amp; Zoonosis S. cruzi</vt:lpstr>
      <vt:lpstr>PowerPoint Presentation</vt:lpstr>
      <vt:lpstr>PowerPoint Presentation</vt:lpstr>
      <vt:lpstr>PowerPoint Presentation</vt:lpstr>
      <vt:lpstr>Life Cycle: S. neurona Sylvatic (wild animals)</vt:lpstr>
      <vt:lpstr>Pathogenesis: S. neurona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 EPM</vt:lpstr>
      <vt:lpstr>PowerPoint Presentation</vt:lpstr>
      <vt:lpstr>PowerPoint Presentation</vt:lpstr>
      <vt:lpstr>PowerPoint Presentation</vt:lpstr>
      <vt:lpstr>EPM Treatment</vt:lpstr>
      <vt:lpstr>PowerPoint Presentation</vt:lpstr>
      <vt:lpstr>Epidemiology, Control &amp; Zoonosis: S. neurona</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Platyhelminthes Characterisitics</dc:title>
  <dc:creator>Valued Gateway Client</dc:creator>
  <cp:lastModifiedBy>James R Flowers</cp:lastModifiedBy>
  <cp:revision>590</cp:revision>
  <cp:lastPrinted>2017-07-18T18:08:44Z</cp:lastPrinted>
  <dcterms:created xsi:type="dcterms:W3CDTF">2004-09-06T22:17:06Z</dcterms:created>
  <dcterms:modified xsi:type="dcterms:W3CDTF">2023-08-22T23:05:44Z</dcterms:modified>
</cp:coreProperties>
</file>