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9"/>
  </p:notesMasterIdLst>
  <p:sldIdLst>
    <p:sldId id="386" r:id="rId3"/>
    <p:sldId id="412" r:id="rId4"/>
    <p:sldId id="375" r:id="rId5"/>
    <p:sldId id="413" r:id="rId6"/>
    <p:sldId id="431" r:id="rId7"/>
    <p:sldId id="432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3" autoAdjust="0"/>
    <p:restoredTop sz="66976" autoAdjust="0"/>
  </p:normalViewPr>
  <p:slideViewPr>
    <p:cSldViewPr>
      <p:cViewPr varScale="1">
        <p:scale>
          <a:sx n="59" d="100"/>
          <a:sy n="59" d="100"/>
        </p:scale>
        <p:origin x="13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20CE10-5CDE-4E6E-9D44-236A81BCAA4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A4CC6F-B166-4B55-81C7-A13F369F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22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2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8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1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2765D-F82E-4D90-BC01-2E1534C18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6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6C65-4AC8-470B-A546-BC225053B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542D1-09BF-4816-A44F-E62F9C0A1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5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B3FD3B94-4409-45F1-895D-26FF758C5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3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AA068-4838-4F8E-8249-78DF05ACC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11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FD081-2DD3-415C-BCC6-3D796E3F4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52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E5B4-9FA3-4017-B378-0E8C60EEF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755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1D20A-5F99-4759-A16B-7A55199CC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07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EFD9B-0A59-4BB4-A03E-ADA078AA0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675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1EBCA-33FD-4106-9FD3-A8D0A9E49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01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75AFD-9552-453C-9804-1AAF82F39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7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416DC-A175-47BF-8870-28FB51CA9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200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5963F-FA46-45DB-902B-D3EF299DD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60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537AA-01ED-42F5-B68D-48A9736FB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327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52CBA-2129-4F01-B2E5-E1F1463D6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73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2071A-6E1B-405C-BC93-3F7AC5E59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272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A42FE-69D1-4BDD-95D2-80630C06C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581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71A5C-604D-43A3-B728-BF31A4706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46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A85BA-3429-4214-8D58-2642D1E59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7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9FDD6-EF2E-4E87-826E-CAF1DE872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8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D2E56-1204-47C5-99AC-2039D9D35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5A01F-2544-4FDD-B13A-E046418F8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1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7CB79-286A-4B89-9DCD-498E7F949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50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8295B-9E34-4974-AB62-8CDFB9921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1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D6A53-5E8D-4DB8-9C0C-A1183C1D9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BEA37A-175F-448A-987D-38F47F170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8A53AE5D-3466-4D96-879B-ECAEEAC2D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2" r:id="rId12"/>
    <p:sldLayoutId id="2147483723" r:id="rId13"/>
    <p:sldLayoutId id="214748372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3554900"/>
            <a:ext cx="215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River snail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9766" y="5086999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Crayfish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182" y="5671774"/>
            <a:ext cx="4841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Raccoon &amp; other wildlife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4011" y="458933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183" y="3854314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Dog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251726-2792-7CAF-1BDC-5AA644B110A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05000" y="1759926"/>
            <a:ext cx="8686800" cy="108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List the hosts of </a:t>
            </a:r>
            <a:r>
              <a:rPr lang="en-US" alt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Paragonimus </a:t>
            </a:r>
            <a:r>
              <a:rPr lang="en-US" alt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kellicotti</a:t>
            </a: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(Hint:  definitive, intermediate, sylvatic)</a:t>
            </a:r>
            <a:endParaRPr lang="en-US" altLang="en-US" sz="18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5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3895" y="304800"/>
            <a:ext cx="6276364" cy="685801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47455" y="1400220"/>
            <a:ext cx="7786688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Second Intermediate Host: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One often controls fluke infections by not allowing access to the 2</a:t>
            </a:r>
            <a:r>
              <a:rPr lang="en-US" altLang="en-US" sz="2000" baseline="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intermediate host. Match the Fluke with its 2nd intermediate host.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	A.  Crayfish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Heterobilharzia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Snail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	C.  Ant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	D.  Aquatic Vegetation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  <a:r>
              <a:rPr lang="en-US" dirty="0">
                <a:latin typeface="Comic Sans MS" panose="030F0702030302020204" pitchFamily="66" charset="0"/>
              </a:rPr>
              <a:t>	E.  No 2</a:t>
            </a:r>
            <a:r>
              <a:rPr lang="en-US" baseline="30000" dirty="0">
                <a:latin typeface="Comic Sans MS" panose="030F0702030302020204" pitchFamily="66" charset="0"/>
              </a:rPr>
              <a:t>nd</a:t>
            </a:r>
            <a:r>
              <a:rPr lang="en-US" dirty="0">
                <a:latin typeface="Comic Sans MS" panose="030F0702030302020204" pitchFamily="66" charset="0"/>
              </a:rPr>
              <a:t> intermediate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First Intermediate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7644" y="325507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5622" y="36692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666" y="406622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4018" y="452869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0424F-240F-4C83-4EC3-72512E58D792}"/>
              </a:ext>
            </a:extLst>
          </p:cNvPr>
          <p:cNvSpPr txBox="1"/>
          <p:nvPr/>
        </p:nvSpPr>
        <p:spPr>
          <a:xfrm>
            <a:off x="2314018" y="4953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5DE59-86CF-1BB1-1B67-52AAF4F94C50}"/>
              </a:ext>
            </a:extLst>
          </p:cNvPr>
          <p:cNvSpPr txBox="1"/>
          <p:nvPr/>
        </p:nvSpPr>
        <p:spPr>
          <a:xfrm>
            <a:off x="2362200" y="5421868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9745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This fluke often causes respiratory signs such as cough, but in rare cases this fluke can also cause acute pneumothorax and death.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Acanthatrium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118372" y="5257800"/>
            <a:ext cx="2206229" cy="3810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9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362200"/>
            <a:ext cx="8686800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Which is the standard diagnostic technique when trematode parasites are suspect?</a:t>
            </a:r>
            <a:endParaRPr lang="en-US" altLang="en-US" sz="24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1" y="3657600"/>
            <a:ext cx="39838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000" dirty="0">
                <a:latin typeface="Comic Sans MS" panose="030F0702030302020204" pitchFamily="66" charset="0"/>
              </a:rPr>
              <a:t>McMasters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sz="2000" dirty="0">
                <a:latin typeface="Comic Sans MS" panose="030F0702030302020204" pitchFamily="66" charset="0"/>
              </a:rPr>
              <a:t>Fecal Float Centrifugation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sz="2000" dirty="0">
                <a:latin typeface="Comic Sans MS" panose="030F0702030302020204" pitchFamily="66" charset="0"/>
              </a:rPr>
              <a:t>Passive Fecal Float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000" dirty="0">
                <a:latin typeface="Comic Sans MS" panose="030F0702030302020204" pitchFamily="66" charset="0"/>
              </a:rPr>
              <a:t>Fecal Sedimentation</a:t>
            </a:r>
          </a:p>
          <a:p>
            <a:pPr marL="457200" indent="-457200">
              <a:buAutoNum type="alphaUcPeriod" startAt="4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000" dirty="0">
                <a:latin typeface="Comic Sans MS" panose="030F0702030302020204" pitchFamily="66" charset="0"/>
              </a:rPr>
              <a:t>FAMACHA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88664" y="5105400"/>
            <a:ext cx="3145536" cy="4572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4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13534" y="612560"/>
            <a:ext cx="5164931" cy="1096565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83682"/>
            <a:ext cx="8895160" cy="2178718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1. What is the ecological relationship between the definitive host and the intermediate host of most digenetic trematodes (and </a:t>
            </a:r>
            <a:r>
              <a:rPr lang="en-US" altLang="en-US" b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cestodes</a:t>
            </a:r>
            <a:r>
              <a:rPr lang="en-US" altLang="en-US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)?</a:t>
            </a:r>
            <a:endParaRPr lang="en-US" altLang="en-US" sz="1950" b="1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1816" y="4572000"/>
            <a:ext cx="38683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Predator / Prey relationship</a:t>
            </a:r>
          </a:p>
          <a:p>
            <a:pPr algn="ctr"/>
            <a:r>
              <a:rPr lang="en-US" sz="2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Predation</a:t>
            </a:r>
          </a:p>
        </p:txBody>
      </p:sp>
    </p:spTree>
    <p:extLst>
      <p:ext uri="{BB962C8B-B14F-4D97-AF65-F5344CB8AC3E}">
        <p14:creationId xmlns:p14="http://schemas.microsoft.com/office/powerpoint/2010/main" val="198506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6409" y="402794"/>
            <a:ext cx="5164931" cy="1096565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476970"/>
            <a:ext cx="767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2. Which one of the following is a good general statement about the life cycle of digenetic trematodes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4684" y="2362200"/>
            <a:ext cx="53366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The infective (</a:t>
            </a:r>
            <a:r>
              <a:rPr lang="en-US" dirty="0" err="1">
                <a:latin typeface="Comic Sans MS" panose="030F0702030302020204" pitchFamily="66" charset="0"/>
              </a:rPr>
              <a:t>metacercarial</a:t>
            </a:r>
            <a:r>
              <a:rPr lang="en-US" dirty="0">
                <a:latin typeface="Comic Sans MS" panose="030F0702030302020204" pitchFamily="66" charset="0"/>
              </a:rPr>
              <a:t>) stage always encysts on aquatic vegetation.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2"/>
            </a:pPr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dirty="0" err="1">
                <a:latin typeface="Comic Sans MS" panose="030F0702030302020204" pitchFamily="66" charset="0"/>
              </a:rPr>
              <a:t>miracidial</a:t>
            </a:r>
            <a:r>
              <a:rPr lang="en-US" dirty="0">
                <a:latin typeface="Comic Sans MS" panose="030F0702030302020204" pitchFamily="66" charset="0"/>
              </a:rPr>
              <a:t> stage is always aquatic: hatching from the ova and swimming to its next host.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lphaUcPeriod" startAt="3"/>
            </a:pPr>
            <a:r>
              <a:rPr lang="en-US" dirty="0">
                <a:latin typeface="Comic Sans MS" panose="030F0702030302020204" pitchFamily="66" charset="0"/>
              </a:rPr>
              <a:t>A snail intermediate host is required.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The second intermediate host is always a vertebrate.</a:t>
            </a:r>
          </a:p>
          <a:p>
            <a:pPr marL="342900" indent="-342900">
              <a:buAutoNum type="alphaUcPeriod" startAt="4"/>
            </a:pPr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The adult fluke is always found in the small intestine of the definitive host.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308454" y="3962400"/>
            <a:ext cx="4463946" cy="3810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7334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1799</TotalTime>
  <Words>281</Words>
  <Application>Microsoft Office PowerPoint</Application>
  <PresentationFormat>Widescreen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Question</vt:lpstr>
      <vt:lpstr>Question</vt:lpstr>
      <vt:lpstr>Question</vt:lpstr>
      <vt:lpstr>Question</vt:lpstr>
      <vt:lpstr>Question</vt:lpstr>
      <vt:lpstr>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Paragonimus kellicotti</dc:title>
  <dc:creator>Dr. James R Flowers</dc:creator>
  <cp:lastModifiedBy>James R Flowers</cp:lastModifiedBy>
  <cp:revision>175</cp:revision>
  <cp:lastPrinted>2022-11-02T22:12:59Z</cp:lastPrinted>
  <dcterms:created xsi:type="dcterms:W3CDTF">2004-09-11T17:14:27Z</dcterms:created>
  <dcterms:modified xsi:type="dcterms:W3CDTF">2023-11-03T23:40:16Z</dcterms:modified>
</cp:coreProperties>
</file>